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sldIdLst>
    <p:sldId id="256" r:id="rId2"/>
    <p:sldId id="257" r:id="rId3"/>
    <p:sldId id="308" r:id="rId4"/>
    <p:sldId id="295" r:id="rId5"/>
    <p:sldId id="301" r:id="rId6"/>
    <p:sldId id="294" r:id="rId7"/>
    <p:sldId id="265" r:id="rId8"/>
    <p:sldId id="309" r:id="rId9"/>
    <p:sldId id="266" r:id="rId10"/>
    <p:sldId id="267" r:id="rId11"/>
    <p:sldId id="268" r:id="rId12"/>
    <p:sldId id="269" r:id="rId13"/>
    <p:sldId id="270" r:id="rId14"/>
    <p:sldId id="271" r:id="rId15"/>
    <p:sldId id="306" r:id="rId16"/>
    <p:sldId id="296" r:id="rId17"/>
    <p:sldId id="277" r:id="rId18"/>
    <p:sldId id="278" r:id="rId19"/>
    <p:sldId id="279" r:id="rId20"/>
    <p:sldId id="281" r:id="rId21"/>
    <p:sldId id="282" r:id="rId22"/>
    <p:sldId id="304" r:id="rId23"/>
    <p:sldId id="283" r:id="rId24"/>
    <p:sldId id="284" r:id="rId25"/>
    <p:sldId id="297" r:id="rId26"/>
    <p:sldId id="285" r:id="rId27"/>
    <p:sldId id="287" r:id="rId28"/>
    <p:sldId id="288" r:id="rId29"/>
    <p:sldId id="289" r:id="rId30"/>
    <p:sldId id="298" r:id="rId31"/>
    <p:sldId id="305" r:id="rId32"/>
    <p:sldId id="290" r:id="rId33"/>
    <p:sldId id="299" r:id="rId3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82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65B7E940-448F-40DC-B5E9-690A35192E9B}" type="datetimeFigureOut">
              <a:rPr lang="en-US" smtClean="0"/>
              <a:pPr/>
              <a:t>6/27/2014</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E7C90A11-B82D-42CE-96C1-E9A33797A80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txBox="1">
            <a:spLocks noGrp="1" noChangeArrowheads="1"/>
          </p:cNvSpPr>
          <p:nvPr/>
        </p:nvSpPr>
        <p:spPr bwMode="auto">
          <a:xfrm>
            <a:off x="3883026" y="8828355"/>
            <a:ext cx="2973388" cy="466434"/>
          </a:xfrm>
          <a:prstGeom prst="rect">
            <a:avLst/>
          </a:prstGeom>
          <a:noFill/>
          <a:ln w="9525">
            <a:noFill/>
            <a:miter lim="800000"/>
            <a:headEnd/>
            <a:tailEnd/>
          </a:ln>
        </p:spPr>
        <p:txBody>
          <a:bodyPr lIns="91391" tIns="45699" rIns="91391" bIns="45699" anchor="b"/>
          <a:lstStyle/>
          <a:p>
            <a:pPr algn="r" defTabSz="915552"/>
            <a:fld id="{060DF50B-DFC7-4A0E-83F9-1DC1325CE85B}" type="slidenum">
              <a:rPr lang="en-US" sz="1200">
                <a:latin typeface="Calibri" pitchFamily="34" charset="0"/>
              </a:rPr>
              <a:pPr algn="r" defTabSz="915552"/>
              <a:t>5</a:t>
            </a:fld>
            <a:endParaRPr lang="en-US" sz="1200" dirty="0">
              <a:latin typeface="Calibri" pitchFamily="34" charset="0"/>
            </a:endParaRPr>
          </a:p>
        </p:txBody>
      </p:sp>
      <p:sp>
        <p:nvSpPr>
          <p:cNvPr id="15362" name="Rectangle 2"/>
          <p:cNvSpPr>
            <a:spLocks noGrp="1" noRot="1" noChangeAspect="1" noChangeArrowheads="1" noTextEdit="1"/>
          </p:cNvSpPr>
          <p:nvPr>
            <p:ph type="sldImg"/>
          </p:nvPr>
        </p:nvSpPr>
        <p:spPr bwMode="auto">
          <a:xfrm>
            <a:off x="1103313" y="700088"/>
            <a:ext cx="4648200" cy="3486150"/>
          </a:xfrm>
          <a:noFill/>
          <a:ln>
            <a:solidFill>
              <a:srgbClr val="000000"/>
            </a:solidFill>
            <a:miter lim="800000"/>
            <a:headEnd/>
            <a:tailEnd/>
          </a:ln>
        </p:spPr>
      </p:sp>
      <p:sp>
        <p:nvSpPr>
          <p:cNvPr id="15363" name="Rectangle 3"/>
          <p:cNvSpPr>
            <a:spLocks noGrp="1" noChangeArrowheads="1"/>
          </p:cNvSpPr>
          <p:nvPr>
            <p:ph type="body" idx="1"/>
          </p:nvPr>
        </p:nvSpPr>
        <p:spPr bwMode="auto">
          <a:xfrm>
            <a:off x="914402" y="4417408"/>
            <a:ext cx="5029199" cy="4178539"/>
          </a:xfrm>
          <a:noFill/>
        </p:spPr>
        <p:txBody>
          <a:bodyPr wrap="square" numCol="1" anchor="t" anchorCtr="0" compatLnSpc="1">
            <a:prstTxWarp prst="textNoShape">
              <a:avLst/>
            </a:prstTxWarp>
            <a:normAutofit/>
          </a:bodyPr>
          <a:lstStyle/>
          <a:p>
            <a:pPr eaLnBrk="1" hangingPunct="1">
              <a:spcBef>
                <a:spcPct val="0"/>
              </a:spcBef>
            </a:pPr>
            <a:endParaRPr lang="en-US" b="0" dirty="0" smtClean="0">
              <a:solidFill>
                <a:srgbClr val="FF0000"/>
              </a:solidFill>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7B0C5B-F6D4-497A-805E-FB5D249946CF}" type="datetime1">
              <a:rPr lang="en-US" smtClean="0"/>
              <a:pPr/>
              <a:t>6/27/2014</a:t>
            </a:fld>
            <a:endParaRPr lang="en-US" dirty="0"/>
          </a:p>
        </p:txBody>
      </p:sp>
      <p:sp>
        <p:nvSpPr>
          <p:cNvPr id="5" name="Footer Placeholder 4"/>
          <p:cNvSpPr>
            <a:spLocks noGrp="1"/>
          </p:cNvSpPr>
          <p:nvPr>
            <p:ph type="ftr" sz="quarter" idx="11"/>
          </p:nvPr>
        </p:nvSpPr>
        <p:spPr/>
        <p:txBody>
          <a:bodyPr/>
          <a:lstStyle/>
          <a:p>
            <a:r>
              <a:rPr lang="en-US" dirty="0" smtClean="0"/>
              <a:t>Cary Lowe, Ph.D., AICP, Land Use Attorney &amp; Mediator</a:t>
            </a:r>
            <a:endParaRPr lang="en-US" dirty="0"/>
          </a:p>
        </p:txBody>
      </p:sp>
      <p:sp>
        <p:nvSpPr>
          <p:cNvPr id="6" name="Slide Number Placeholder 5"/>
          <p:cNvSpPr>
            <a:spLocks noGrp="1"/>
          </p:cNvSpPr>
          <p:nvPr>
            <p:ph type="sldNum" sz="quarter" idx="12"/>
          </p:nvPr>
        </p:nvSpPr>
        <p:spPr/>
        <p:txBody>
          <a:bodyPr/>
          <a:lstStyle/>
          <a:p>
            <a:fld id="{EBBF2965-DDF6-4816-B567-59CA05826D4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8F1F12-D501-4D27-8694-E2845EC9AD70}" type="datetime1">
              <a:rPr lang="en-US" smtClean="0"/>
              <a:pPr/>
              <a:t>6/27/2014</a:t>
            </a:fld>
            <a:endParaRPr lang="en-US" dirty="0"/>
          </a:p>
        </p:txBody>
      </p:sp>
      <p:sp>
        <p:nvSpPr>
          <p:cNvPr id="5" name="Footer Placeholder 4"/>
          <p:cNvSpPr>
            <a:spLocks noGrp="1"/>
          </p:cNvSpPr>
          <p:nvPr>
            <p:ph type="ftr" sz="quarter" idx="11"/>
          </p:nvPr>
        </p:nvSpPr>
        <p:spPr/>
        <p:txBody>
          <a:bodyPr/>
          <a:lstStyle/>
          <a:p>
            <a:r>
              <a:rPr lang="en-US" dirty="0" smtClean="0"/>
              <a:t>Cary Lowe, Ph.D., AICP, Land Use Attorney &amp; Mediator</a:t>
            </a:r>
            <a:endParaRPr lang="en-US" dirty="0"/>
          </a:p>
        </p:txBody>
      </p:sp>
      <p:sp>
        <p:nvSpPr>
          <p:cNvPr id="6" name="Slide Number Placeholder 5"/>
          <p:cNvSpPr>
            <a:spLocks noGrp="1"/>
          </p:cNvSpPr>
          <p:nvPr>
            <p:ph type="sldNum" sz="quarter" idx="12"/>
          </p:nvPr>
        </p:nvSpPr>
        <p:spPr/>
        <p:txBody>
          <a:bodyPr/>
          <a:lstStyle/>
          <a:p>
            <a:fld id="{EBBF2965-DDF6-4816-B567-59CA05826D4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C57975-0D65-43AF-8A00-C5AE88A6C9A6}" type="datetime1">
              <a:rPr lang="en-US" smtClean="0"/>
              <a:pPr/>
              <a:t>6/27/2014</a:t>
            </a:fld>
            <a:endParaRPr lang="en-US" dirty="0"/>
          </a:p>
        </p:txBody>
      </p:sp>
      <p:sp>
        <p:nvSpPr>
          <p:cNvPr id="5" name="Footer Placeholder 4"/>
          <p:cNvSpPr>
            <a:spLocks noGrp="1"/>
          </p:cNvSpPr>
          <p:nvPr>
            <p:ph type="ftr" sz="quarter" idx="11"/>
          </p:nvPr>
        </p:nvSpPr>
        <p:spPr/>
        <p:txBody>
          <a:bodyPr/>
          <a:lstStyle/>
          <a:p>
            <a:r>
              <a:rPr lang="en-US" dirty="0" smtClean="0"/>
              <a:t>Cary Lowe, Ph.D., AICP, Land Use Attorney &amp; Mediator</a:t>
            </a:r>
            <a:endParaRPr lang="en-US" dirty="0"/>
          </a:p>
        </p:txBody>
      </p:sp>
      <p:sp>
        <p:nvSpPr>
          <p:cNvPr id="6" name="Slide Number Placeholder 5"/>
          <p:cNvSpPr>
            <a:spLocks noGrp="1"/>
          </p:cNvSpPr>
          <p:nvPr>
            <p:ph type="sldNum" sz="quarter" idx="12"/>
          </p:nvPr>
        </p:nvSpPr>
        <p:spPr/>
        <p:txBody>
          <a:bodyPr/>
          <a:lstStyle/>
          <a:p>
            <a:fld id="{EBBF2965-DDF6-4816-B567-59CA05826D4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C6CC46-B738-40FA-97B5-740774056DBB}" type="datetime1">
              <a:rPr lang="en-US" smtClean="0"/>
              <a:pPr/>
              <a:t>6/27/2014</a:t>
            </a:fld>
            <a:endParaRPr lang="en-US" dirty="0"/>
          </a:p>
        </p:txBody>
      </p:sp>
      <p:sp>
        <p:nvSpPr>
          <p:cNvPr id="5" name="Footer Placeholder 4"/>
          <p:cNvSpPr>
            <a:spLocks noGrp="1"/>
          </p:cNvSpPr>
          <p:nvPr>
            <p:ph type="ftr" sz="quarter" idx="11"/>
          </p:nvPr>
        </p:nvSpPr>
        <p:spPr/>
        <p:txBody>
          <a:bodyPr/>
          <a:lstStyle/>
          <a:p>
            <a:r>
              <a:rPr lang="en-US" dirty="0" smtClean="0"/>
              <a:t>Cary Lowe, Ph.D., AICP, Land Use Attorney &amp; Mediator</a:t>
            </a:r>
            <a:endParaRPr lang="en-US" dirty="0"/>
          </a:p>
        </p:txBody>
      </p:sp>
      <p:sp>
        <p:nvSpPr>
          <p:cNvPr id="6" name="Slide Number Placeholder 5"/>
          <p:cNvSpPr>
            <a:spLocks noGrp="1"/>
          </p:cNvSpPr>
          <p:nvPr>
            <p:ph type="sldNum" sz="quarter" idx="12"/>
          </p:nvPr>
        </p:nvSpPr>
        <p:spPr/>
        <p:txBody>
          <a:bodyPr/>
          <a:lstStyle/>
          <a:p>
            <a:fld id="{EBBF2965-DDF6-4816-B567-59CA05826D4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E42B90-D052-4CAE-915F-B9664DAF67AB}" type="datetime1">
              <a:rPr lang="en-US" smtClean="0"/>
              <a:pPr/>
              <a:t>6/27/2014</a:t>
            </a:fld>
            <a:endParaRPr lang="en-US" dirty="0"/>
          </a:p>
        </p:txBody>
      </p:sp>
      <p:sp>
        <p:nvSpPr>
          <p:cNvPr id="5" name="Footer Placeholder 4"/>
          <p:cNvSpPr>
            <a:spLocks noGrp="1"/>
          </p:cNvSpPr>
          <p:nvPr>
            <p:ph type="ftr" sz="quarter" idx="11"/>
          </p:nvPr>
        </p:nvSpPr>
        <p:spPr/>
        <p:txBody>
          <a:bodyPr/>
          <a:lstStyle/>
          <a:p>
            <a:r>
              <a:rPr lang="en-US" dirty="0" smtClean="0"/>
              <a:t>Cary Lowe, Ph.D., AICP, Land Use Attorney &amp; Mediator</a:t>
            </a:r>
            <a:endParaRPr lang="en-US" dirty="0"/>
          </a:p>
        </p:txBody>
      </p:sp>
      <p:sp>
        <p:nvSpPr>
          <p:cNvPr id="6" name="Slide Number Placeholder 5"/>
          <p:cNvSpPr>
            <a:spLocks noGrp="1"/>
          </p:cNvSpPr>
          <p:nvPr>
            <p:ph type="sldNum" sz="quarter" idx="12"/>
          </p:nvPr>
        </p:nvSpPr>
        <p:spPr/>
        <p:txBody>
          <a:bodyPr/>
          <a:lstStyle/>
          <a:p>
            <a:fld id="{EBBF2965-DDF6-4816-B567-59CA05826D4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402626-548E-4C67-AF7C-54A58A2802FB}" type="datetime1">
              <a:rPr lang="en-US" smtClean="0"/>
              <a:pPr/>
              <a:t>6/27/2014</a:t>
            </a:fld>
            <a:endParaRPr lang="en-US" dirty="0"/>
          </a:p>
        </p:txBody>
      </p:sp>
      <p:sp>
        <p:nvSpPr>
          <p:cNvPr id="6" name="Footer Placeholder 5"/>
          <p:cNvSpPr>
            <a:spLocks noGrp="1"/>
          </p:cNvSpPr>
          <p:nvPr>
            <p:ph type="ftr" sz="quarter" idx="11"/>
          </p:nvPr>
        </p:nvSpPr>
        <p:spPr/>
        <p:txBody>
          <a:bodyPr/>
          <a:lstStyle/>
          <a:p>
            <a:r>
              <a:rPr lang="en-US" dirty="0" smtClean="0"/>
              <a:t>Cary Lowe, Ph.D., AICP, Land Use Attorney &amp; Mediator</a:t>
            </a:r>
            <a:endParaRPr lang="en-US" dirty="0"/>
          </a:p>
        </p:txBody>
      </p:sp>
      <p:sp>
        <p:nvSpPr>
          <p:cNvPr id="7" name="Slide Number Placeholder 6"/>
          <p:cNvSpPr>
            <a:spLocks noGrp="1"/>
          </p:cNvSpPr>
          <p:nvPr>
            <p:ph type="sldNum" sz="quarter" idx="12"/>
          </p:nvPr>
        </p:nvSpPr>
        <p:spPr/>
        <p:txBody>
          <a:bodyPr/>
          <a:lstStyle/>
          <a:p>
            <a:fld id="{EBBF2965-DDF6-4816-B567-59CA05826D4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A017D8-B8BA-4DA8-97A2-083F29344178}" type="datetime1">
              <a:rPr lang="en-US" smtClean="0"/>
              <a:pPr/>
              <a:t>6/27/2014</a:t>
            </a:fld>
            <a:endParaRPr lang="en-US" dirty="0"/>
          </a:p>
        </p:txBody>
      </p:sp>
      <p:sp>
        <p:nvSpPr>
          <p:cNvPr id="8" name="Footer Placeholder 7"/>
          <p:cNvSpPr>
            <a:spLocks noGrp="1"/>
          </p:cNvSpPr>
          <p:nvPr>
            <p:ph type="ftr" sz="quarter" idx="11"/>
          </p:nvPr>
        </p:nvSpPr>
        <p:spPr/>
        <p:txBody>
          <a:bodyPr/>
          <a:lstStyle/>
          <a:p>
            <a:r>
              <a:rPr lang="en-US" dirty="0" smtClean="0"/>
              <a:t>Cary Lowe, Ph.D., AICP, Land Use Attorney &amp; Mediator</a:t>
            </a:r>
            <a:endParaRPr lang="en-US" dirty="0"/>
          </a:p>
        </p:txBody>
      </p:sp>
      <p:sp>
        <p:nvSpPr>
          <p:cNvPr id="9" name="Slide Number Placeholder 8"/>
          <p:cNvSpPr>
            <a:spLocks noGrp="1"/>
          </p:cNvSpPr>
          <p:nvPr>
            <p:ph type="sldNum" sz="quarter" idx="12"/>
          </p:nvPr>
        </p:nvSpPr>
        <p:spPr/>
        <p:txBody>
          <a:bodyPr/>
          <a:lstStyle/>
          <a:p>
            <a:fld id="{EBBF2965-DDF6-4816-B567-59CA05826D4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FF1649-4ACF-4271-99DD-942B2C1EDF69}" type="datetime1">
              <a:rPr lang="en-US" smtClean="0"/>
              <a:pPr/>
              <a:t>6/27/2014</a:t>
            </a:fld>
            <a:endParaRPr lang="en-US" dirty="0"/>
          </a:p>
        </p:txBody>
      </p:sp>
      <p:sp>
        <p:nvSpPr>
          <p:cNvPr id="4" name="Footer Placeholder 3"/>
          <p:cNvSpPr>
            <a:spLocks noGrp="1"/>
          </p:cNvSpPr>
          <p:nvPr>
            <p:ph type="ftr" sz="quarter" idx="11"/>
          </p:nvPr>
        </p:nvSpPr>
        <p:spPr/>
        <p:txBody>
          <a:bodyPr/>
          <a:lstStyle/>
          <a:p>
            <a:r>
              <a:rPr lang="en-US" dirty="0" smtClean="0"/>
              <a:t>Cary Lowe, Ph.D., AICP, Land Use Attorney &amp; Mediator</a:t>
            </a:r>
            <a:endParaRPr lang="en-US" dirty="0"/>
          </a:p>
        </p:txBody>
      </p:sp>
      <p:sp>
        <p:nvSpPr>
          <p:cNvPr id="5" name="Slide Number Placeholder 4"/>
          <p:cNvSpPr>
            <a:spLocks noGrp="1"/>
          </p:cNvSpPr>
          <p:nvPr>
            <p:ph type="sldNum" sz="quarter" idx="12"/>
          </p:nvPr>
        </p:nvSpPr>
        <p:spPr/>
        <p:txBody>
          <a:bodyPr/>
          <a:lstStyle/>
          <a:p>
            <a:fld id="{EBBF2965-DDF6-4816-B567-59CA05826D4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7E77B-2525-4ED4-971B-FD1004CAD8F3}" type="datetime1">
              <a:rPr lang="en-US" smtClean="0"/>
              <a:pPr/>
              <a:t>6/27/2014</a:t>
            </a:fld>
            <a:endParaRPr lang="en-US" dirty="0"/>
          </a:p>
        </p:txBody>
      </p:sp>
      <p:sp>
        <p:nvSpPr>
          <p:cNvPr id="3" name="Footer Placeholder 2"/>
          <p:cNvSpPr>
            <a:spLocks noGrp="1"/>
          </p:cNvSpPr>
          <p:nvPr>
            <p:ph type="ftr" sz="quarter" idx="11"/>
          </p:nvPr>
        </p:nvSpPr>
        <p:spPr/>
        <p:txBody>
          <a:bodyPr/>
          <a:lstStyle/>
          <a:p>
            <a:r>
              <a:rPr lang="en-US" dirty="0" smtClean="0"/>
              <a:t>Cary Lowe, Ph.D., AICP, Land Use Attorney &amp; Mediator</a:t>
            </a:r>
            <a:endParaRPr lang="en-US" dirty="0"/>
          </a:p>
        </p:txBody>
      </p:sp>
      <p:sp>
        <p:nvSpPr>
          <p:cNvPr id="4" name="Slide Number Placeholder 3"/>
          <p:cNvSpPr>
            <a:spLocks noGrp="1"/>
          </p:cNvSpPr>
          <p:nvPr>
            <p:ph type="sldNum" sz="quarter" idx="12"/>
          </p:nvPr>
        </p:nvSpPr>
        <p:spPr/>
        <p:txBody>
          <a:bodyPr/>
          <a:lstStyle/>
          <a:p>
            <a:fld id="{EBBF2965-DDF6-4816-B567-59CA05826D4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0D467B-F70E-490A-BBD4-737BFEF7E9C7}" type="datetime1">
              <a:rPr lang="en-US" smtClean="0"/>
              <a:pPr/>
              <a:t>6/27/2014</a:t>
            </a:fld>
            <a:endParaRPr lang="en-US" dirty="0"/>
          </a:p>
        </p:txBody>
      </p:sp>
      <p:sp>
        <p:nvSpPr>
          <p:cNvPr id="6" name="Footer Placeholder 5"/>
          <p:cNvSpPr>
            <a:spLocks noGrp="1"/>
          </p:cNvSpPr>
          <p:nvPr>
            <p:ph type="ftr" sz="quarter" idx="11"/>
          </p:nvPr>
        </p:nvSpPr>
        <p:spPr/>
        <p:txBody>
          <a:bodyPr/>
          <a:lstStyle/>
          <a:p>
            <a:r>
              <a:rPr lang="en-US" dirty="0" smtClean="0"/>
              <a:t>Cary Lowe, Ph.D., AICP, Land Use Attorney &amp; Mediator</a:t>
            </a:r>
            <a:endParaRPr lang="en-US" dirty="0"/>
          </a:p>
        </p:txBody>
      </p:sp>
      <p:sp>
        <p:nvSpPr>
          <p:cNvPr id="7" name="Slide Number Placeholder 6"/>
          <p:cNvSpPr>
            <a:spLocks noGrp="1"/>
          </p:cNvSpPr>
          <p:nvPr>
            <p:ph type="sldNum" sz="quarter" idx="12"/>
          </p:nvPr>
        </p:nvSpPr>
        <p:spPr/>
        <p:txBody>
          <a:bodyPr/>
          <a:lstStyle/>
          <a:p>
            <a:fld id="{EBBF2965-DDF6-4816-B567-59CA05826D4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075532-BA30-41F1-ABDD-C020E040E581}" type="datetime1">
              <a:rPr lang="en-US" smtClean="0"/>
              <a:pPr/>
              <a:t>6/27/2014</a:t>
            </a:fld>
            <a:endParaRPr lang="en-US" dirty="0"/>
          </a:p>
        </p:txBody>
      </p:sp>
      <p:sp>
        <p:nvSpPr>
          <p:cNvPr id="6" name="Footer Placeholder 5"/>
          <p:cNvSpPr>
            <a:spLocks noGrp="1"/>
          </p:cNvSpPr>
          <p:nvPr>
            <p:ph type="ftr" sz="quarter" idx="11"/>
          </p:nvPr>
        </p:nvSpPr>
        <p:spPr/>
        <p:txBody>
          <a:bodyPr/>
          <a:lstStyle/>
          <a:p>
            <a:r>
              <a:rPr lang="en-US" dirty="0" smtClean="0"/>
              <a:t>Cary Lowe, Ph.D., AICP, Land Use Attorney &amp; Mediator</a:t>
            </a:r>
            <a:endParaRPr lang="en-US" dirty="0"/>
          </a:p>
        </p:txBody>
      </p:sp>
      <p:sp>
        <p:nvSpPr>
          <p:cNvPr id="7" name="Slide Number Placeholder 6"/>
          <p:cNvSpPr>
            <a:spLocks noGrp="1"/>
          </p:cNvSpPr>
          <p:nvPr>
            <p:ph type="sldNum" sz="quarter" idx="12"/>
          </p:nvPr>
        </p:nvSpPr>
        <p:spPr/>
        <p:txBody>
          <a:bodyPr/>
          <a:lstStyle/>
          <a:p>
            <a:fld id="{EBBF2965-DDF6-4816-B567-59CA05826D4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2C840-596C-4214-B48B-1AD935CC2E72}" type="datetime1">
              <a:rPr lang="en-US" smtClean="0"/>
              <a:pPr/>
              <a:t>6/27/2014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Cary Lowe, Ph.D., AICP, Land Use Attorney &amp; Mediator</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F2965-DDF6-4816-B567-59CA05826D4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mailto:carylowe@cox.ne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3809999"/>
          </a:xfrm>
        </p:spPr>
        <p:txBody>
          <a:bodyPr>
            <a:normAutofit fontScale="90000"/>
          </a:bodyPr>
          <a:lstStyle/>
          <a:p>
            <a:r>
              <a:rPr lang="en-US" sz="2400" dirty="0" smtClean="0"/>
              <a:t/>
            </a:r>
            <a:br>
              <a:rPr lang="en-US" sz="2400" dirty="0" smtClean="0"/>
            </a:br>
            <a:r>
              <a:rPr lang="en-US" sz="2400" dirty="0"/>
              <a:t/>
            </a:r>
            <a:br>
              <a:rPr lang="en-US" sz="2400" dirty="0"/>
            </a:br>
            <a:r>
              <a:rPr lang="en-US" sz="2400" dirty="0" smtClean="0"/>
              <a:t/>
            </a:r>
            <a:br>
              <a:rPr lang="en-US" sz="2400" dirty="0" smtClean="0"/>
            </a:br>
            <a:r>
              <a:rPr lang="en-US" sz="3100" b="1" dirty="0" smtClean="0">
                <a:solidFill>
                  <a:schemeClr val="accent1"/>
                </a:solidFill>
              </a:rPr>
              <a:t>SUSTAINABLE &amp; RESILIENT COMMUNITIES</a:t>
            </a:r>
            <a:r>
              <a:rPr lang="en-US" sz="3100" b="1" dirty="0" smtClean="0">
                <a:solidFill>
                  <a:schemeClr val="accent1"/>
                </a:solidFill>
              </a:rPr>
              <a:t/>
            </a:r>
            <a:br>
              <a:rPr lang="en-US" sz="3100" b="1" dirty="0" smtClean="0">
                <a:solidFill>
                  <a:schemeClr val="accent1"/>
                </a:solidFill>
              </a:rPr>
            </a:br>
            <a:r>
              <a:rPr lang="en-US" sz="2700" dirty="0" smtClean="0">
                <a:solidFill>
                  <a:schemeClr val="accent1"/>
                </a:solidFill>
              </a:rPr>
              <a:t>BUILDING RESILIENT WATER SYSTEMS</a:t>
            </a:r>
            <a:r>
              <a:rPr lang="en-US" sz="2700" dirty="0" smtClean="0"/>
              <a:t/>
            </a:r>
            <a:br>
              <a:rPr lang="en-US" sz="2700" dirty="0" smtClean="0"/>
            </a:br>
            <a:r>
              <a:rPr lang="en-US" sz="2700" dirty="0"/>
              <a:t/>
            </a:r>
            <a:br>
              <a:rPr lang="en-US" sz="2700" dirty="0"/>
            </a:br>
            <a:r>
              <a:rPr lang="en-US" sz="2700" b="1" dirty="0" smtClean="0"/>
              <a:t/>
            </a:r>
            <a:br>
              <a:rPr lang="en-US" sz="2700" b="1" dirty="0" smtClean="0"/>
            </a:br>
            <a:r>
              <a:rPr lang="en-US" sz="2400" b="1" dirty="0" smtClean="0"/>
              <a:t/>
            </a:r>
            <a:br>
              <a:rPr lang="en-US" sz="2400" b="1" dirty="0" smtClean="0"/>
            </a:br>
            <a:r>
              <a:rPr lang="en-US" sz="2000" dirty="0" smtClean="0"/>
              <a:t>GENI – World Resources SIM Center</a:t>
            </a:r>
            <a:r>
              <a:rPr lang="en-US" sz="2000" dirty="0" smtClean="0"/>
              <a:t/>
            </a:r>
            <a:br>
              <a:rPr lang="en-US" sz="2000" dirty="0" smtClean="0"/>
            </a:br>
            <a:r>
              <a:rPr lang="en-US" sz="2000" dirty="0" smtClean="0"/>
              <a:t/>
            </a:r>
            <a:br>
              <a:rPr lang="en-US" sz="2000" dirty="0" smtClean="0"/>
            </a:br>
            <a:r>
              <a:rPr lang="en-US" sz="2000" dirty="0" smtClean="0"/>
              <a:t>July 3, </a:t>
            </a:r>
            <a:r>
              <a:rPr lang="en-US" sz="2000" dirty="0" smtClean="0"/>
              <a:t>2014</a:t>
            </a:r>
            <a:r>
              <a:rPr lang="en-US" sz="2400" dirty="0" smtClean="0"/>
              <a:t/>
            </a:r>
            <a:br>
              <a:rPr lang="en-US" sz="2400" dirty="0" smtClean="0"/>
            </a:br>
            <a:r>
              <a:rPr lang="en-US" sz="2400" b="1" dirty="0" smtClean="0"/>
              <a:t/>
            </a:r>
            <a:br>
              <a:rPr lang="en-US" sz="2400" b="1" dirty="0" smtClean="0"/>
            </a:br>
            <a:r>
              <a:rPr lang="en-US" sz="2400" b="1" dirty="0"/>
              <a:t/>
            </a:r>
            <a:br>
              <a:rPr lang="en-US" sz="2400" b="1" dirty="0"/>
            </a:br>
            <a:r>
              <a:rPr lang="en-US" sz="2400" dirty="0" smtClean="0"/>
              <a:t/>
            </a:r>
            <a:br>
              <a:rPr lang="en-US" sz="2400" dirty="0" smtClean="0"/>
            </a:br>
            <a:endParaRPr lang="en-US" sz="2400" dirty="0"/>
          </a:p>
        </p:txBody>
      </p:sp>
      <p:sp>
        <p:nvSpPr>
          <p:cNvPr id="3" name="Subtitle 2"/>
          <p:cNvSpPr>
            <a:spLocks noGrp="1"/>
          </p:cNvSpPr>
          <p:nvPr>
            <p:ph type="subTitle" idx="1"/>
          </p:nvPr>
        </p:nvSpPr>
        <p:spPr>
          <a:xfrm>
            <a:off x="1143000" y="4648200"/>
            <a:ext cx="7010400" cy="990600"/>
          </a:xfrm>
        </p:spPr>
        <p:txBody>
          <a:bodyPr>
            <a:normAutofit fontScale="92500" lnSpcReduction="10000"/>
          </a:bodyPr>
          <a:lstStyle/>
          <a:p>
            <a:endParaRPr lang="en-US" sz="2100" dirty="0" smtClean="0">
              <a:solidFill>
                <a:schemeClr val="tx1"/>
              </a:solidFill>
            </a:endParaRPr>
          </a:p>
          <a:p>
            <a:r>
              <a:rPr lang="en-US" sz="2100" dirty="0" smtClean="0">
                <a:solidFill>
                  <a:schemeClr val="tx1"/>
                </a:solidFill>
              </a:rPr>
              <a:t>Cary Lowe, Ph.D., Attorney</a:t>
            </a:r>
          </a:p>
          <a:p>
            <a:r>
              <a:rPr lang="en-US" sz="2100" dirty="0" smtClean="0">
                <a:solidFill>
                  <a:schemeClr val="tx1"/>
                </a:solidFill>
              </a:rPr>
              <a:t>Chair, San Diego City Council Water Policy Implementation Task Force</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is increasing.</a:t>
            </a:r>
            <a:endParaRPr lang="en-US" dirty="0"/>
          </a:p>
        </p:txBody>
      </p:sp>
      <p:sp>
        <p:nvSpPr>
          <p:cNvPr id="3" name="Content Placeholder 2"/>
          <p:cNvSpPr>
            <a:spLocks noGrp="1"/>
          </p:cNvSpPr>
          <p:nvPr>
            <p:ph idx="1"/>
          </p:nvPr>
        </p:nvSpPr>
        <p:spPr/>
        <p:txBody>
          <a:bodyPr anchor="t"/>
          <a:lstStyle/>
          <a:p>
            <a:pPr lvl="8"/>
            <a:endParaRPr lang="en-US" dirty="0" smtClean="0"/>
          </a:p>
          <a:p>
            <a:pPr lvl="8"/>
            <a:endParaRPr lang="en-US" dirty="0" smtClean="0"/>
          </a:p>
          <a:p>
            <a:pPr lvl="8"/>
            <a:endParaRPr lang="en-US" dirty="0" smtClean="0"/>
          </a:p>
          <a:p>
            <a:pPr lvl="8">
              <a:buNone/>
            </a:pPr>
            <a:r>
              <a:rPr lang="en-US" sz="8800" dirty="0" smtClean="0"/>
              <a:t>650,000</a:t>
            </a:r>
          </a:p>
          <a:p>
            <a:pPr lvl="8">
              <a:buNone/>
            </a:pPr>
            <a:r>
              <a:rPr lang="en-US" sz="2400" dirty="0" smtClean="0"/>
              <a:t>more people</a:t>
            </a:r>
          </a:p>
          <a:p>
            <a:pPr lvl="8">
              <a:buNone/>
            </a:pPr>
            <a:r>
              <a:rPr lang="en-US" sz="2400" dirty="0" smtClean="0"/>
              <a:t>in the region by 2030</a:t>
            </a:r>
            <a:endParaRPr lang="en-US" sz="2400" dirty="0"/>
          </a:p>
        </p:txBody>
      </p:sp>
      <p:sp>
        <p:nvSpPr>
          <p:cNvPr id="4" name="Footer Placeholder 3"/>
          <p:cNvSpPr>
            <a:spLocks noGrp="1"/>
          </p:cNvSpPr>
          <p:nvPr>
            <p:ph type="ftr" sz="quarter" idx="11"/>
          </p:nvPr>
        </p:nvSpPr>
        <p:spPr/>
        <p:txBody>
          <a:bodyPr/>
          <a:lstStyle/>
          <a:p>
            <a:r>
              <a:rPr lang="en-US" dirty="0" smtClean="0"/>
              <a:t>Cary Lowe, Land Use Attorney &amp; Mediator</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too much water.</a:t>
            </a:r>
            <a:endParaRPr lang="en-US" dirty="0"/>
          </a:p>
        </p:txBody>
      </p:sp>
      <p:sp>
        <p:nvSpPr>
          <p:cNvPr id="3" name="Content Placeholder 2"/>
          <p:cNvSpPr>
            <a:spLocks noGrp="1"/>
          </p:cNvSpPr>
          <p:nvPr>
            <p:ph sz="half" idx="1"/>
          </p:nvPr>
        </p:nvSpPr>
        <p:spPr/>
        <p:txBody>
          <a:bodyPr/>
          <a:lstStyle/>
          <a:p>
            <a:endParaRPr lang="en-US" dirty="0" smtClean="0"/>
          </a:p>
          <a:p>
            <a:endParaRPr lang="en-US" dirty="0"/>
          </a:p>
          <a:p>
            <a:pPr>
              <a:buNone/>
            </a:pPr>
            <a:r>
              <a:rPr lang="en-US" dirty="0"/>
              <a:t>	</a:t>
            </a:r>
            <a:r>
              <a:rPr lang="en-US" dirty="0" smtClean="0"/>
              <a:t>	</a:t>
            </a:r>
            <a:r>
              <a:rPr lang="en-US" sz="9600" dirty="0" smtClean="0"/>
              <a:t>160</a:t>
            </a:r>
            <a:endParaRPr lang="en-US" sz="2400" dirty="0" smtClean="0"/>
          </a:p>
          <a:p>
            <a:pPr algn="ctr">
              <a:buNone/>
            </a:pPr>
            <a:r>
              <a:rPr lang="en-US" sz="2400" dirty="0" smtClean="0"/>
              <a:t> gallons/day/capita</a:t>
            </a:r>
            <a:endParaRPr lang="en-US" sz="9600" dirty="0"/>
          </a:p>
        </p:txBody>
      </p:sp>
      <p:sp>
        <p:nvSpPr>
          <p:cNvPr id="4" name="Content Placeholder 3"/>
          <p:cNvSpPr>
            <a:spLocks noGrp="1"/>
          </p:cNvSpPr>
          <p:nvPr>
            <p:ph sz="half" idx="2"/>
          </p:nvPr>
        </p:nvSpPr>
        <p:spPr/>
        <p:txBody>
          <a:bodyPr/>
          <a:lstStyle/>
          <a:p>
            <a:pPr>
              <a:buNone/>
            </a:pPr>
            <a:endParaRPr lang="en-US" dirty="0" smtClean="0"/>
          </a:p>
          <a:p>
            <a:pPr>
              <a:buNone/>
            </a:pPr>
            <a:endParaRPr lang="en-US" dirty="0"/>
          </a:p>
          <a:p>
            <a:pPr>
              <a:buNone/>
            </a:pPr>
            <a:r>
              <a:rPr lang="en-US" dirty="0"/>
              <a:t>	</a:t>
            </a:r>
            <a:r>
              <a:rPr lang="en-US" dirty="0" smtClean="0"/>
              <a:t>	</a:t>
            </a:r>
            <a:r>
              <a:rPr lang="en-US" sz="9600" dirty="0" smtClean="0"/>
              <a:t>2+</a:t>
            </a:r>
            <a:r>
              <a:rPr lang="en-US" sz="2400" dirty="0" smtClean="0"/>
              <a:t> </a:t>
            </a:r>
          </a:p>
          <a:p>
            <a:pPr>
              <a:buNone/>
            </a:pPr>
            <a:r>
              <a:rPr lang="en-US" sz="2400" dirty="0" smtClean="0"/>
              <a:t>		times as much as in 	Australia or Israel, and</a:t>
            </a:r>
          </a:p>
          <a:p>
            <a:pPr>
              <a:buNone/>
            </a:pPr>
            <a:r>
              <a:rPr lang="en-US" sz="2400" dirty="0" smtClean="0"/>
              <a:t>		far more than other 	industrialized nations</a:t>
            </a:r>
          </a:p>
          <a:p>
            <a:pPr>
              <a:buNone/>
            </a:pPr>
            <a:endParaRPr lang="en-US" sz="9600" dirty="0"/>
          </a:p>
        </p:txBody>
      </p:sp>
      <p:sp>
        <p:nvSpPr>
          <p:cNvPr id="5" name="Footer Placeholder 4"/>
          <p:cNvSpPr>
            <a:spLocks noGrp="1"/>
          </p:cNvSpPr>
          <p:nvPr>
            <p:ph type="ftr" sz="quarter" idx="11"/>
          </p:nvPr>
        </p:nvSpPr>
        <p:spPr/>
        <p:txBody>
          <a:bodyPr/>
          <a:lstStyle/>
          <a:p>
            <a:r>
              <a:rPr lang="en-US" dirty="0" smtClean="0"/>
              <a:t>Cary Lowe, Land Use Attorney &amp; Mediator</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it’s too cheap.</a:t>
            </a:r>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dirty="0"/>
          </a:p>
          <a:p>
            <a:pPr>
              <a:buNone/>
            </a:pPr>
            <a:r>
              <a:rPr lang="en-US" dirty="0"/>
              <a:t>	</a:t>
            </a:r>
            <a:r>
              <a:rPr lang="en-US" dirty="0" smtClean="0"/>
              <a:t>			</a:t>
            </a:r>
            <a:r>
              <a:rPr lang="en-US" sz="9600" dirty="0" smtClean="0"/>
              <a:t>2/3</a:t>
            </a:r>
            <a:r>
              <a:rPr lang="en-US" sz="2400" dirty="0" smtClean="0"/>
              <a:t> cent</a:t>
            </a:r>
          </a:p>
          <a:p>
            <a:pPr>
              <a:buNone/>
            </a:pPr>
            <a:r>
              <a:rPr lang="en-US" sz="2400" dirty="0" smtClean="0"/>
              <a:t>				per gallon for tap water</a:t>
            </a:r>
            <a:endParaRPr lang="en-US" sz="9600" dirty="0"/>
          </a:p>
        </p:txBody>
      </p:sp>
      <p:sp>
        <p:nvSpPr>
          <p:cNvPr id="4" name="Footer Placeholder 3"/>
          <p:cNvSpPr>
            <a:spLocks noGrp="1"/>
          </p:cNvSpPr>
          <p:nvPr>
            <p:ph type="ftr" sz="quarter" idx="11"/>
          </p:nvPr>
        </p:nvSpPr>
        <p:spPr/>
        <p:txBody>
          <a:bodyPr/>
          <a:lstStyle/>
          <a:p>
            <a:r>
              <a:rPr lang="en-US" dirty="0" smtClean="0"/>
              <a:t>Cary Lowe, Land Use Attorney &amp; Mediator</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				We can afford to pay more.</a:t>
            </a:r>
            <a:endParaRPr lang="en-US" dirty="0"/>
          </a:p>
          <a:p>
            <a:pPr>
              <a:buNone/>
            </a:pPr>
            <a:r>
              <a:rPr lang="en-US" dirty="0"/>
              <a:t>	</a:t>
            </a:r>
            <a:r>
              <a:rPr lang="en-US" dirty="0" smtClean="0"/>
              <a:t>			We pay </a:t>
            </a:r>
            <a:r>
              <a:rPr lang="en-US" sz="9600" dirty="0" smtClean="0"/>
              <a:t>1000</a:t>
            </a:r>
            <a:endParaRPr lang="en-US" sz="2400" dirty="0" smtClean="0"/>
          </a:p>
          <a:p>
            <a:pPr>
              <a:buNone/>
            </a:pPr>
            <a:r>
              <a:rPr lang="en-US" sz="2400" dirty="0" smtClean="0"/>
              <a:t>				times as much for bottled water.</a:t>
            </a:r>
            <a:endParaRPr lang="en-US" sz="9600" dirty="0"/>
          </a:p>
        </p:txBody>
      </p:sp>
      <p:sp>
        <p:nvSpPr>
          <p:cNvPr id="4" name="Footer Placeholder 3"/>
          <p:cNvSpPr>
            <a:spLocks noGrp="1"/>
          </p:cNvSpPr>
          <p:nvPr>
            <p:ph type="ftr" sz="quarter" idx="11"/>
          </p:nvPr>
        </p:nvSpPr>
        <p:spPr/>
        <p:txBody>
          <a:bodyPr/>
          <a:lstStyle/>
          <a:p>
            <a:r>
              <a:rPr lang="en-US" dirty="0" smtClean="0"/>
              <a:t>Cary Lowe, Land Use Attorney &amp; Mediator</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we can’t solve the problem alone.</a:t>
            </a:r>
            <a:endParaRPr lang="en-US" dirty="0"/>
          </a:p>
        </p:txBody>
      </p:sp>
      <p:sp>
        <p:nvSpPr>
          <p:cNvPr id="3" name="Content Placeholder 2"/>
          <p:cNvSpPr>
            <a:spLocks noGrp="1"/>
          </p:cNvSpPr>
          <p:nvPr>
            <p:ph sz="half" idx="1"/>
          </p:nvPr>
        </p:nvSpPr>
        <p:spPr/>
        <p:txBody>
          <a:bodyPr/>
          <a:lstStyle/>
          <a:p>
            <a:pPr>
              <a:buNone/>
            </a:pPr>
            <a:endParaRPr lang="en-US" dirty="0" smtClean="0"/>
          </a:p>
          <a:p>
            <a:pPr>
              <a:buNone/>
            </a:pPr>
            <a:endParaRPr lang="en-US" dirty="0"/>
          </a:p>
          <a:p>
            <a:pPr>
              <a:buNone/>
            </a:pPr>
            <a:r>
              <a:rPr lang="en-US" dirty="0"/>
              <a:t>	</a:t>
            </a:r>
            <a:r>
              <a:rPr lang="en-US" dirty="0" smtClean="0"/>
              <a:t>over </a:t>
            </a:r>
            <a:r>
              <a:rPr lang="en-US" sz="9600" dirty="0" smtClean="0"/>
              <a:t>3/4</a:t>
            </a:r>
            <a:endParaRPr lang="en-US" sz="2400" dirty="0"/>
          </a:p>
          <a:p>
            <a:pPr>
              <a:spcBef>
                <a:spcPts val="0"/>
              </a:spcBef>
              <a:buNone/>
            </a:pPr>
            <a:r>
              <a:rPr lang="en-US" sz="2400" dirty="0" smtClean="0"/>
              <a:t>	of water statewide is used by agriculture (and half of that for livestock &amp; fodder)</a:t>
            </a:r>
          </a:p>
        </p:txBody>
      </p:sp>
      <p:sp>
        <p:nvSpPr>
          <p:cNvPr id="4" name="Footer Placeholder 3"/>
          <p:cNvSpPr>
            <a:spLocks noGrp="1"/>
          </p:cNvSpPr>
          <p:nvPr>
            <p:ph type="ftr" sz="quarter" idx="11"/>
          </p:nvPr>
        </p:nvSpPr>
        <p:spPr/>
        <p:txBody>
          <a:bodyPr/>
          <a:lstStyle/>
          <a:p>
            <a:r>
              <a:rPr lang="en-US" dirty="0" smtClean="0"/>
              <a:t>Cary Lowe, Land Use Attorney &amp; Mediator</a:t>
            </a:r>
            <a:endParaRPr lang="en-US" dirty="0"/>
          </a:p>
        </p:txBody>
      </p:sp>
      <p:pic>
        <p:nvPicPr>
          <p:cNvPr id="6" name="Picture 2" descr="C:\Documents and Settings\Cary Lowe\My Documents\CDL Business Development\Conferences\Ag Water Use.jpg"/>
          <p:cNvPicPr>
            <a:picLocks noGrp="1" noChangeAspect="1" noChangeArrowheads="1"/>
          </p:cNvPicPr>
          <p:nvPr>
            <p:ph sz="half" idx="2"/>
          </p:nvPr>
        </p:nvPicPr>
        <p:blipFill>
          <a:blip r:embed="rId2" cstate="print"/>
          <a:srcRect/>
          <a:stretch>
            <a:fillRect/>
          </a:stretch>
        </p:blipFill>
        <p:spPr bwMode="auto">
          <a:xfrm>
            <a:off x="4953000" y="1828800"/>
            <a:ext cx="3505200" cy="342899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0"/>
            <a:ext cx="8229600" cy="1371600"/>
          </a:xfrm>
        </p:spPr>
        <p:txBody>
          <a:bodyPr bIns="0">
            <a:normAutofit fontScale="90000"/>
          </a:bodyPr>
          <a:lstStyle/>
          <a:p>
            <a:pPr lvl="7" algn="ctr"/>
            <a:r>
              <a:rPr lang="en-US" dirty="0" smtClean="0"/>
              <a:t/>
            </a:r>
            <a:br>
              <a:rPr lang="en-US" dirty="0" smtClean="0"/>
            </a:br>
            <a:r>
              <a:rPr lang="en-US" dirty="0"/>
              <a:t/>
            </a:r>
            <a:br>
              <a:rPr lang="en-US" dirty="0"/>
            </a:br>
            <a:r>
              <a:rPr lang="en-US" sz="4900" dirty="0" smtClean="0"/>
              <a:t>Even in urban areas.</a:t>
            </a:r>
            <a:br>
              <a:rPr lang="en-US" sz="4900" dirty="0" smtClean="0"/>
            </a:br>
            <a:r>
              <a:rPr lang="en-US" sz="2700" dirty="0" smtClean="0"/>
              <a:t>Nearly 2/3 of residential use is for landscape irrigation.</a:t>
            </a:r>
            <a:br>
              <a:rPr lang="en-US" sz="2700" dirty="0" smtClean="0"/>
            </a:br>
            <a:r>
              <a:rPr lang="en-US" dirty="0" smtClean="0"/>
              <a:t/>
            </a:r>
            <a:br>
              <a:rPr lang="en-US" dirty="0" smtClean="0"/>
            </a:br>
            <a:endParaRPr lang="en-US" dirty="0"/>
          </a:p>
        </p:txBody>
      </p:sp>
      <p:sp>
        <p:nvSpPr>
          <p:cNvPr id="4" name="Footer Placeholder 3"/>
          <p:cNvSpPr>
            <a:spLocks noGrp="1"/>
          </p:cNvSpPr>
          <p:nvPr>
            <p:ph type="ftr" sz="quarter" idx="11"/>
          </p:nvPr>
        </p:nvSpPr>
        <p:spPr/>
        <p:txBody>
          <a:bodyPr/>
          <a:lstStyle/>
          <a:p>
            <a:r>
              <a:rPr lang="en-US" smtClean="0"/>
              <a:t>Cary Lowe, Ph.D., AICP, Land Use Attorney &amp; Mediator</a:t>
            </a:r>
            <a:endParaRPr lang="en-US" dirty="0"/>
          </a:p>
        </p:txBody>
      </p:sp>
      <p:pic>
        <p:nvPicPr>
          <p:cNvPr id="8" name="Picture 2"/>
          <p:cNvPicPr>
            <a:picLocks noGrp="1" noChangeAspect="1" noChangeArrowheads="1"/>
          </p:cNvPicPr>
          <p:nvPr>
            <p:ph sz="half" idx="1"/>
          </p:nvPr>
        </p:nvPicPr>
        <p:blipFill>
          <a:blip r:embed="rId2" cstate="print"/>
          <a:srcRect/>
          <a:stretch>
            <a:fillRect/>
          </a:stretch>
        </p:blipFill>
        <p:spPr bwMode="auto">
          <a:xfrm>
            <a:off x="457200" y="2133600"/>
            <a:ext cx="4038600" cy="3733800"/>
          </a:xfrm>
          <a:prstGeom prst="rect">
            <a:avLst/>
          </a:prstGeom>
          <a:noFill/>
          <a:ln w="9525">
            <a:noFill/>
            <a:miter lim="800000"/>
            <a:headEnd/>
            <a:tailEnd/>
          </a:ln>
          <a:effectLst/>
        </p:spPr>
      </p:pic>
      <p:pic>
        <p:nvPicPr>
          <p:cNvPr id="9" name="Picture 2"/>
          <p:cNvPicPr>
            <a:picLocks noGrp="1" noChangeAspect="1" noChangeArrowheads="1"/>
          </p:cNvPicPr>
          <p:nvPr>
            <p:ph sz="half" idx="2"/>
          </p:nvPr>
        </p:nvPicPr>
        <p:blipFill>
          <a:blip r:embed="rId3" cstate="print">
            <a:extLst>
              <a:ext uri="{28A0092B-C50C-407E-A947-70E740481C1C}">
                <a14:useLocalDpi xmlns="" xmlns:a14="http://schemas.microsoft.com/office/drawing/2010/main"/>
              </a:ext>
            </a:extLst>
          </a:blip>
          <a:srcRect/>
          <a:stretch>
            <a:fillRect/>
          </a:stretch>
        </p:blipFill>
        <p:spPr bwMode="auto">
          <a:xfrm>
            <a:off x="4648200" y="2133600"/>
            <a:ext cx="4038600" cy="3733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7200" dirty="0" smtClean="0"/>
              <a:t>WHERE WE STAND</a:t>
            </a:r>
            <a:endParaRPr lang="en-US" sz="7200" dirty="0"/>
          </a:p>
        </p:txBody>
      </p:sp>
      <p:sp>
        <p:nvSpPr>
          <p:cNvPr id="7" name="Content Placeholder 6"/>
          <p:cNvSpPr>
            <a:spLocks noGrp="1"/>
          </p:cNvSpPr>
          <p:nvPr>
            <p:ph idx="1"/>
          </p:nvPr>
        </p:nvSpPr>
        <p:spPr/>
        <p:txBody>
          <a:bodyPr/>
          <a:lstStyle/>
          <a:p>
            <a:r>
              <a:rPr lang="en-US" dirty="0" smtClean="0"/>
              <a:t>Increasing uncertainty over reliability of water supply</a:t>
            </a:r>
          </a:p>
          <a:p>
            <a:r>
              <a:rPr lang="en-US" dirty="0" smtClean="0"/>
              <a:t>Overdraft of groundwater basins</a:t>
            </a:r>
          </a:p>
          <a:p>
            <a:r>
              <a:rPr lang="en-US" dirty="0" smtClean="0"/>
              <a:t>Expanding requirements for environmental analysis of water supply programs and contracts</a:t>
            </a:r>
          </a:p>
          <a:p>
            <a:r>
              <a:rPr lang="en-US" dirty="0" smtClean="0"/>
              <a:t>Requirements to reduce water consumption</a:t>
            </a:r>
          </a:p>
        </p:txBody>
      </p:sp>
      <p:sp>
        <p:nvSpPr>
          <p:cNvPr id="5" name="Footer Placeholder 4"/>
          <p:cNvSpPr>
            <a:spLocks noGrp="1"/>
          </p:cNvSpPr>
          <p:nvPr>
            <p:ph type="ftr" sz="quarter" idx="11"/>
          </p:nvPr>
        </p:nvSpPr>
        <p:spPr>
          <a:xfrm>
            <a:off x="2819400" y="6356350"/>
            <a:ext cx="3657600" cy="365125"/>
          </a:xfrm>
        </p:spPr>
        <p:txBody>
          <a:bodyPr/>
          <a:lstStyle/>
          <a:p>
            <a:r>
              <a:rPr lang="en-US" dirty="0" smtClean="0"/>
              <a:t>Cary Lowe, Land Use Attorney &amp; Mediator</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SOLUTIONS</a:t>
            </a:r>
            <a:endParaRPr lang="en-US" sz="9600"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r>
              <a:rPr lang="en-US" dirty="0" smtClean="0"/>
              <a:t>			Starts with conservation.</a:t>
            </a:r>
          </a:p>
          <a:p>
            <a:pPr>
              <a:buNone/>
            </a:pPr>
            <a:r>
              <a:rPr lang="en-US" dirty="0" smtClean="0"/>
              <a:t>	State mandates 20% reduction by 2020.</a:t>
            </a:r>
          </a:p>
          <a:p>
            <a:pPr>
              <a:buNone/>
            </a:pPr>
            <a:endParaRPr lang="en-US" dirty="0" smtClean="0"/>
          </a:p>
          <a:p>
            <a:pPr algn="ctr">
              <a:buNone/>
            </a:pPr>
            <a:r>
              <a:rPr lang="en-US" dirty="0" smtClean="0"/>
              <a:t>Expect stricter conservation requirements.</a:t>
            </a:r>
            <a:endParaRPr lang="en-US" dirty="0"/>
          </a:p>
        </p:txBody>
      </p:sp>
      <p:sp>
        <p:nvSpPr>
          <p:cNvPr id="4" name="Footer Placeholder 3"/>
          <p:cNvSpPr>
            <a:spLocks noGrp="1"/>
          </p:cNvSpPr>
          <p:nvPr>
            <p:ph type="ftr" sz="quarter" idx="11"/>
          </p:nvPr>
        </p:nvSpPr>
        <p:spPr/>
        <p:txBody>
          <a:bodyPr/>
          <a:lstStyle/>
          <a:p>
            <a:r>
              <a:rPr lang="en-US" dirty="0" smtClean="0"/>
              <a:t>Cary Lowe, Land Use Attorney &amp; Mediator</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Landscape irrigation.</a:t>
            </a:r>
            <a:endParaRPr lang="en-US" dirty="0"/>
          </a:p>
        </p:txBody>
      </p:sp>
      <p:sp>
        <p:nvSpPr>
          <p:cNvPr id="3" name="Content Placeholder 2"/>
          <p:cNvSpPr>
            <a:spLocks noGrp="1"/>
          </p:cNvSpPr>
          <p:nvPr>
            <p:ph idx="1"/>
          </p:nvPr>
        </p:nvSpPr>
        <p:spPr/>
        <p:txBody>
          <a:bodyPr/>
          <a:lstStyle/>
          <a:p>
            <a:endParaRPr lang="en-US" dirty="0" smtClean="0"/>
          </a:p>
          <a:p>
            <a:pPr lvl="7">
              <a:buNone/>
            </a:pPr>
            <a:r>
              <a:rPr lang="en-US" sz="9600" dirty="0" smtClean="0"/>
              <a:t>40</a:t>
            </a:r>
            <a:endParaRPr lang="en-US" sz="2400" dirty="0" smtClean="0"/>
          </a:p>
          <a:p>
            <a:pPr lvl="7">
              <a:buNone/>
            </a:pPr>
            <a:r>
              <a:rPr lang="en-US" sz="2400" dirty="0"/>
              <a:t>p</a:t>
            </a:r>
            <a:r>
              <a:rPr lang="en-US" sz="2400" dirty="0" smtClean="0"/>
              <a:t>ercent reduction possible</a:t>
            </a:r>
          </a:p>
          <a:p>
            <a:pPr lvl="7">
              <a:buNone/>
            </a:pPr>
            <a:r>
              <a:rPr lang="en-US" sz="2400" dirty="0"/>
              <a:t>w</a:t>
            </a:r>
            <a:r>
              <a:rPr lang="en-US" sz="2400" dirty="0" smtClean="0"/>
              <a:t>ith simple, inexpensive </a:t>
            </a:r>
          </a:p>
          <a:p>
            <a:pPr lvl="7">
              <a:buNone/>
            </a:pPr>
            <a:r>
              <a:rPr lang="en-US" sz="2400" dirty="0"/>
              <a:t>i</a:t>
            </a:r>
            <a:r>
              <a:rPr lang="en-US" sz="2400" dirty="0" smtClean="0"/>
              <a:t>rrigation controls,</a:t>
            </a:r>
          </a:p>
          <a:p>
            <a:pPr lvl="7">
              <a:buNone/>
            </a:pPr>
            <a:r>
              <a:rPr lang="en-US" sz="2400" dirty="0"/>
              <a:t>m</a:t>
            </a:r>
            <a:r>
              <a:rPr lang="en-US" sz="2400" dirty="0" smtClean="0"/>
              <a:t>ore by changing to native plants</a:t>
            </a:r>
          </a:p>
          <a:p>
            <a:pPr lvl="7">
              <a:buNone/>
            </a:pPr>
            <a:endParaRPr lang="en-US" sz="2400" dirty="0" smtClean="0"/>
          </a:p>
          <a:p>
            <a:pPr lvl="7">
              <a:buNone/>
            </a:pPr>
            <a:endParaRPr lang="en-US" sz="9600" dirty="0"/>
          </a:p>
        </p:txBody>
      </p:sp>
      <p:sp>
        <p:nvSpPr>
          <p:cNvPr id="4" name="Footer Placeholder 3"/>
          <p:cNvSpPr>
            <a:spLocks noGrp="1"/>
          </p:cNvSpPr>
          <p:nvPr>
            <p:ph type="ftr" sz="quarter" idx="11"/>
          </p:nvPr>
        </p:nvSpPr>
        <p:spPr/>
        <p:txBody>
          <a:bodyPr/>
          <a:lstStyle/>
          <a:p>
            <a:r>
              <a:rPr lang="en-US" dirty="0" smtClean="0"/>
              <a:t>Cary Lowe, Land Use Attorney &amp; Mediator</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Recycling wastewater.</a:t>
            </a:r>
            <a:br>
              <a:rPr lang="en-US" dirty="0" smtClean="0"/>
            </a:br>
            <a:endParaRPr lang="en-US" dirty="0"/>
          </a:p>
        </p:txBody>
      </p:sp>
      <p:sp>
        <p:nvSpPr>
          <p:cNvPr id="3" name="Content Placeholder 2"/>
          <p:cNvSpPr>
            <a:spLocks noGrp="1"/>
          </p:cNvSpPr>
          <p:nvPr>
            <p:ph sz="half" idx="1"/>
          </p:nvPr>
        </p:nvSpPr>
        <p:spPr/>
        <p:txBody>
          <a:bodyPr>
            <a:normAutofit fontScale="92500" lnSpcReduction="20000"/>
          </a:bodyPr>
          <a:lstStyle/>
          <a:p>
            <a:pPr>
              <a:buNone/>
            </a:pPr>
            <a:r>
              <a:rPr lang="en-US" dirty="0" smtClean="0"/>
              <a:t>	</a:t>
            </a:r>
            <a:r>
              <a:rPr lang="en-US" sz="7100" dirty="0" smtClean="0"/>
              <a:t>15</a:t>
            </a:r>
            <a:r>
              <a:rPr lang="en-US" sz="2400" dirty="0" smtClean="0"/>
              <a:t> million gpd from SD AWP in 1</a:t>
            </a:r>
            <a:r>
              <a:rPr lang="en-US" sz="2400" baseline="30000" dirty="0" smtClean="0"/>
              <a:t>st</a:t>
            </a:r>
            <a:r>
              <a:rPr lang="en-US" sz="2400" dirty="0" smtClean="0"/>
              <a:t> phase</a:t>
            </a:r>
          </a:p>
          <a:p>
            <a:pPr>
              <a:buNone/>
            </a:pPr>
            <a:r>
              <a:rPr lang="en-US" sz="2400" dirty="0" smtClean="0"/>
              <a:t>	</a:t>
            </a:r>
            <a:r>
              <a:rPr lang="en-US" sz="7100" dirty="0" smtClean="0"/>
              <a:t>80</a:t>
            </a:r>
            <a:r>
              <a:rPr lang="en-US" sz="8800" dirty="0" smtClean="0"/>
              <a:t> </a:t>
            </a:r>
            <a:r>
              <a:rPr lang="en-US" sz="2400" dirty="0" smtClean="0"/>
              <a:t>million gpd at build out, comprising	</a:t>
            </a:r>
          </a:p>
          <a:p>
            <a:pPr>
              <a:buNone/>
            </a:pPr>
            <a:r>
              <a:rPr lang="en-US" sz="9600" dirty="0" smtClean="0"/>
              <a:t>	</a:t>
            </a:r>
            <a:r>
              <a:rPr lang="en-US" sz="6500" dirty="0" smtClean="0"/>
              <a:t>40%</a:t>
            </a:r>
            <a:r>
              <a:rPr lang="en-US" sz="2400" dirty="0" smtClean="0"/>
              <a:t> of City’s needs			</a:t>
            </a:r>
          </a:p>
          <a:p>
            <a:pPr>
              <a:buNone/>
            </a:pPr>
            <a:endParaRPr lang="en-US" sz="9600" dirty="0"/>
          </a:p>
        </p:txBody>
      </p:sp>
      <p:sp>
        <p:nvSpPr>
          <p:cNvPr id="4" name="Footer Placeholder 3"/>
          <p:cNvSpPr>
            <a:spLocks noGrp="1"/>
          </p:cNvSpPr>
          <p:nvPr>
            <p:ph type="ftr" sz="quarter" idx="11"/>
          </p:nvPr>
        </p:nvSpPr>
        <p:spPr/>
        <p:txBody>
          <a:bodyPr/>
          <a:lstStyle/>
          <a:p>
            <a:r>
              <a:rPr lang="en-US" dirty="0" smtClean="0"/>
              <a:t>Cary Lowe, Land Use Attorney &amp; Mediator</a:t>
            </a:r>
            <a:endParaRPr lang="en-US" dirty="0"/>
          </a:p>
        </p:txBody>
      </p:sp>
      <p:pic>
        <p:nvPicPr>
          <p:cNvPr id="6" name="Picture 2" descr="C:\Documents and Settings\Cary Lowe\My Documents\CDL Business Development\Conferences\SD AWP Facility.jpg"/>
          <p:cNvPicPr>
            <a:picLocks noGrp="1" noChangeAspect="1" noChangeArrowheads="1"/>
          </p:cNvPicPr>
          <p:nvPr>
            <p:ph sz="half" idx="2"/>
          </p:nvPr>
        </p:nvPicPr>
        <p:blipFill>
          <a:blip r:embed="rId2" cstate="print"/>
          <a:srcRect/>
          <a:stretch>
            <a:fillRect/>
          </a:stretch>
        </p:blipFill>
        <p:spPr bwMode="auto">
          <a:xfrm>
            <a:off x="4648200" y="2514600"/>
            <a:ext cx="4038600" cy="281939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THE PROBLEM</a:t>
            </a:r>
            <a:endParaRPr lang="en-US" sz="6000" dirty="0"/>
          </a:p>
        </p:txBody>
      </p:sp>
      <p:sp>
        <p:nvSpPr>
          <p:cNvPr id="3" name="Content Placeholder 2"/>
          <p:cNvSpPr>
            <a:spLocks noGrp="1"/>
          </p:cNvSpPr>
          <p:nvPr>
            <p:ph idx="1"/>
          </p:nvPr>
        </p:nvSpPr>
        <p:spPr/>
        <p:txBody>
          <a:bodyPr/>
          <a:lstStyle/>
          <a:p>
            <a:endParaRPr lang="en-US" dirty="0" smtClean="0"/>
          </a:p>
          <a:p>
            <a:pPr algn="ctr">
              <a:buNone/>
            </a:pPr>
            <a:r>
              <a:rPr lang="en-US" sz="4400" dirty="0" smtClean="0"/>
              <a:t>PUTTING THE </a:t>
            </a:r>
            <a:r>
              <a:rPr lang="en-US" sz="4400" dirty="0" smtClean="0"/>
              <a:t>NEED FOR </a:t>
            </a:r>
          </a:p>
          <a:p>
            <a:pPr algn="ctr">
              <a:buNone/>
            </a:pPr>
            <a:r>
              <a:rPr lang="en-US" sz="4400" dirty="0" smtClean="0"/>
              <a:t>WATER RESILIENCY</a:t>
            </a:r>
            <a:r>
              <a:rPr lang="en-US" sz="4400" dirty="0" smtClean="0"/>
              <a:t> </a:t>
            </a:r>
            <a:r>
              <a:rPr lang="en-US" sz="4400" dirty="0" smtClean="0"/>
              <a:t>IN </a:t>
            </a:r>
          </a:p>
          <a:p>
            <a:pPr algn="ctr">
              <a:buNone/>
            </a:pPr>
            <a:r>
              <a:rPr lang="en-US" sz="4400" dirty="0" smtClean="0"/>
              <a:t>LONG-TERM CONTEXT</a:t>
            </a:r>
            <a:endParaRPr lang="en-US" sz="4400" dirty="0"/>
          </a:p>
        </p:txBody>
      </p:sp>
      <p:sp>
        <p:nvSpPr>
          <p:cNvPr id="4" name="Footer Placeholder 3"/>
          <p:cNvSpPr>
            <a:spLocks noGrp="1"/>
          </p:cNvSpPr>
          <p:nvPr>
            <p:ph type="ftr" sz="quarter" idx="11"/>
          </p:nvPr>
        </p:nvSpPr>
        <p:spPr>
          <a:xfrm>
            <a:off x="3124200" y="6356350"/>
            <a:ext cx="3886200" cy="365125"/>
          </a:xfrm>
        </p:spPr>
        <p:txBody>
          <a:bodyPr/>
          <a:lstStyle/>
          <a:p>
            <a:r>
              <a:rPr lang="en-US" dirty="0" smtClean="0"/>
              <a:t>Cary Lowe, Land Use Attorney &amp; Mediator</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for storm water </a:t>
            </a:r>
            <a:r>
              <a:rPr lang="en-US" dirty="0" smtClean="0"/>
              <a:t>use</a:t>
            </a:r>
            <a:r>
              <a:rPr lang="en-US" dirty="0" smtClean="0"/>
              <a:t>.</a:t>
            </a:r>
            <a:endParaRPr lang="en-US" dirty="0"/>
          </a:p>
        </p:txBody>
      </p:sp>
      <p:pic>
        <p:nvPicPr>
          <p:cNvPr id="11266" name="Picture 2" descr="C:\Documents and Settings\Cary Lowe\My Documents\CDL Business Development\Conferences\Stormwater Outlet.jpg"/>
          <p:cNvPicPr>
            <a:picLocks noGrp="1" noChangeAspect="1" noChangeArrowheads="1"/>
          </p:cNvPicPr>
          <p:nvPr>
            <p:ph idx="1"/>
          </p:nvPr>
        </p:nvPicPr>
        <p:blipFill>
          <a:blip r:embed="rId2" cstate="print"/>
          <a:srcRect/>
          <a:stretch>
            <a:fillRect/>
          </a:stretch>
        </p:blipFill>
        <p:spPr bwMode="auto">
          <a:xfrm>
            <a:off x="3054987" y="1600200"/>
            <a:ext cx="3034025" cy="4525963"/>
          </a:xfrm>
          <a:prstGeom prst="rect">
            <a:avLst/>
          </a:prstGeom>
          <a:noFill/>
        </p:spPr>
      </p:pic>
      <p:sp>
        <p:nvSpPr>
          <p:cNvPr id="4" name="Footer Placeholder 3"/>
          <p:cNvSpPr>
            <a:spLocks noGrp="1"/>
          </p:cNvSpPr>
          <p:nvPr>
            <p:ph type="ftr" sz="quarter" idx="11"/>
          </p:nvPr>
        </p:nvSpPr>
        <p:spPr/>
        <p:txBody>
          <a:bodyPr/>
          <a:lstStyle/>
          <a:p>
            <a:r>
              <a:rPr lang="en-US" dirty="0" smtClean="0"/>
              <a:t>Cary Lowe, Land Use Attorney &amp; Mediator</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Desalination?</a:t>
            </a:r>
            <a:endParaRPr lang="en-US" dirty="0"/>
          </a:p>
        </p:txBody>
      </p:sp>
      <p:sp>
        <p:nvSpPr>
          <p:cNvPr id="4" name="Content Placeholder 3"/>
          <p:cNvSpPr>
            <a:spLocks noGrp="1"/>
          </p:cNvSpPr>
          <p:nvPr>
            <p:ph sz="half" idx="2"/>
          </p:nvPr>
        </p:nvSpPr>
        <p:spPr>
          <a:xfrm>
            <a:off x="4648200" y="1447800"/>
            <a:ext cx="4267200" cy="4678363"/>
          </a:xfrm>
        </p:spPr>
        <p:txBody>
          <a:bodyPr>
            <a:normAutofit/>
          </a:bodyPr>
          <a:lstStyle/>
          <a:p>
            <a:pPr>
              <a:buNone/>
            </a:pPr>
            <a:r>
              <a:rPr lang="en-US" dirty="0" smtClean="0"/>
              <a:t>Seawater </a:t>
            </a:r>
            <a:r>
              <a:rPr lang="en-US" dirty="0" err="1" smtClean="0"/>
              <a:t>desal</a:t>
            </a:r>
            <a:endParaRPr lang="en-US" dirty="0" smtClean="0"/>
          </a:p>
          <a:p>
            <a:pPr>
              <a:buNone/>
            </a:pPr>
            <a:r>
              <a:rPr lang="en-US" dirty="0" smtClean="0"/>
              <a:t>	Energy-intensive (6xAWP)</a:t>
            </a:r>
            <a:endParaRPr lang="en-US" dirty="0" smtClean="0"/>
          </a:p>
          <a:p>
            <a:pPr>
              <a:buNone/>
            </a:pPr>
            <a:r>
              <a:rPr lang="en-US" dirty="0" smtClean="0"/>
              <a:t>	</a:t>
            </a:r>
            <a:r>
              <a:rPr lang="en-US" dirty="0" err="1" smtClean="0"/>
              <a:t>Ghg</a:t>
            </a:r>
            <a:r>
              <a:rPr lang="en-US" dirty="0" smtClean="0"/>
              <a:t>-intensive</a:t>
            </a:r>
            <a:endParaRPr lang="en-US" dirty="0"/>
          </a:p>
          <a:p>
            <a:pPr>
              <a:buNone/>
            </a:pPr>
            <a:r>
              <a:rPr lang="en-US" dirty="0" smtClean="0"/>
              <a:t>	Expensive</a:t>
            </a:r>
            <a:endParaRPr lang="en-US" dirty="0" smtClean="0"/>
          </a:p>
          <a:p>
            <a:pPr>
              <a:buNone/>
            </a:pPr>
            <a:r>
              <a:rPr lang="en-US" dirty="0" smtClean="0"/>
              <a:t>	S</a:t>
            </a:r>
            <a:r>
              <a:rPr lang="en-US" dirty="0" smtClean="0"/>
              <a:t>mall </a:t>
            </a:r>
            <a:r>
              <a:rPr lang="en-US" dirty="0" smtClean="0"/>
              <a:t>part of a diversified water </a:t>
            </a:r>
            <a:r>
              <a:rPr lang="en-US" dirty="0" smtClean="0"/>
              <a:t>portfolio, </a:t>
            </a:r>
            <a:r>
              <a:rPr lang="en-US" dirty="0" smtClean="0"/>
              <a:t>	</a:t>
            </a:r>
            <a:r>
              <a:rPr lang="en-US" dirty="0" smtClean="0"/>
              <a:t>unless technology breakthrough</a:t>
            </a:r>
          </a:p>
          <a:p>
            <a:pPr>
              <a:buNone/>
            </a:pPr>
            <a:r>
              <a:rPr lang="en-US" dirty="0" smtClean="0"/>
              <a:t>Groundwater </a:t>
            </a:r>
            <a:r>
              <a:rPr lang="en-US" dirty="0" err="1" smtClean="0"/>
              <a:t>desal</a:t>
            </a:r>
            <a:endParaRPr lang="en-US" dirty="0" smtClean="0"/>
          </a:p>
          <a:p>
            <a:pPr>
              <a:buNone/>
            </a:pPr>
            <a:r>
              <a:rPr lang="en-US" dirty="0" smtClean="0"/>
              <a:t>	</a:t>
            </a:r>
            <a:r>
              <a:rPr lang="en-US" dirty="0" smtClean="0"/>
              <a:t>Localized opportunities</a:t>
            </a:r>
          </a:p>
          <a:p>
            <a:pPr>
              <a:buNone/>
            </a:pPr>
            <a:endParaRPr lang="en-US" dirty="0" smtClean="0"/>
          </a:p>
        </p:txBody>
      </p:sp>
      <p:pic>
        <p:nvPicPr>
          <p:cNvPr id="12291" name="Picture 3" descr="C:\Documents and Settings\Cary Lowe\My Documents\CDL Business Development\Conferences\Desalination Plant.jpg"/>
          <p:cNvPicPr>
            <a:picLocks noGrp="1" noChangeAspect="1" noChangeArrowheads="1"/>
          </p:cNvPicPr>
          <p:nvPr>
            <p:ph sz="half" idx="1"/>
          </p:nvPr>
        </p:nvPicPr>
        <p:blipFill>
          <a:blip r:embed="rId2" cstate="print"/>
          <a:srcRect/>
          <a:stretch>
            <a:fillRect/>
          </a:stretch>
        </p:blipFill>
        <p:spPr bwMode="auto">
          <a:xfrm>
            <a:off x="457200" y="2348706"/>
            <a:ext cx="4038600" cy="3028950"/>
          </a:xfrm>
          <a:prstGeom prst="rect">
            <a:avLst/>
          </a:prstGeom>
          <a:noFill/>
        </p:spPr>
      </p:pic>
      <p:sp>
        <p:nvSpPr>
          <p:cNvPr id="5" name="Footer Placeholder 4"/>
          <p:cNvSpPr>
            <a:spLocks noGrp="1"/>
          </p:cNvSpPr>
          <p:nvPr>
            <p:ph type="ftr" sz="quarter" idx="11"/>
          </p:nvPr>
        </p:nvSpPr>
        <p:spPr/>
        <p:txBody>
          <a:bodyPr/>
          <a:lstStyle/>
          <a:p>
            <a:r>
              <a:rPr lang="en-US" dirty="0" smtClean="0"/>
              <a:t>Cary Lowe, Land Use Attorney &amp; Mediator</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Increased storage needs.</a:t>
            </a:r>
            <a:endParaRPr lang="en-US" dirty="0"/>
          </a:p>
        </p:txBody>
      </p:sp>
      <p:pic>
        <p:nvPicPr>
          <p:cNvPr id="6" name="Content Placeholder 5" descr="San Vicente Res.jpg"/>
          <p:cNvPicPr>
            <a:picLocks noGrp="1" noChangeAspect="1"/>
          </p:cNvPicPr>
          <p:nvPr>
            <p:ph sz="half" idx="1"/>
          </p:nvPr>
        </p:nvPicPr>
        <p:blipFill>
          <a:blip r:embed="rId2" cstate="print"/>
          <a:stretch>
            <a:fillRect/>
          </a:stretch>
        </p:blipFill>
        <p:spPr>
          <a:xfrm>
            <a:off x="457200" y="2286000"/>
            <a:ext cx="4038600" cy="3047999"/>
          </a:xfrm>
        </p:spPr>
      </p:pic>
      <p:sp>
        <p:nvSpPr>
          <p:cNvPr id="4" name="Content Placeholder 3"/>
          <p:cNvSpPr>
            <a:spLocks noGrp="1"/>
          </p:cNvSpPr>
          <p:nvPr>
            <p:ph sz="half" idx="2"/>
          </p:nvPr>
        </p:nvSpPr>
        <p:spPr/>
        <p:txBody>
          <a:bodyPr/>
          <a:lstStyle/>
          <a:p>
            <a:r>
              <a:rPr lang="en-US" dirty="0" smtClean="0"/>
              <a:t>SD County Water Authority and City of San Diego expanding local storage capacity.</a:t>
            </a:r>
          </a:p>
          <a:p>
            <a:r>
              <a:rPr lang="en-US" dirty="0" smtClean="0"/>
              <a:t>Need more in region to increase self-reliance</a:t>
            </a:r>
            <a:r>
              <a:rPr lang="en-US" dirty="0" smtClean="0"/>
              <a:t>.</a:t>
            </a:r>
          </a:p>
          <a:p>
            <a:r>
              <a:rPr lang="en-US" dirty="0" smtClean="0"/>
              <a:t>Mainly limited to surface storage.</a:t>
            </a:r>
            <a:endParaRPr lang="en-US" dirty="0"/>
          </a:p>
        </p:txBody>
      </p:sp>
      <p:sp>
        <p:nvSpPr>
          <p:cNvPr id="5" name="Footer Placeholder 4"/>
          <p:cNvSpPr>
            <a:spLocks noGrp="1"/>
          </p:cNvSpPr>
          <p:nvPr>
            <p:ph type="ftr" sz="quarter" idx="11"/>
          </p:nvPr>
        </p:nvSpPr>
        <p:spPr/>
        <p:txBody>
          <a:bodyPr/>
          <a:lstStyle/>
          <a:p>
            <a:r>
              <a:rPr lang="en-US" dirty="0" smtClean="0"/>
              <a:t>Cary Lowe, Land Use Attorney &amp; Mediator</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SDCC Water Policy Implementation </a:t>
            </a:r>
            <a:br>
              <a:rPr lang="en-US" dirty="0" smtClean="0"/>
            </a:br>
            <a:r>
              <a:rPr lang="en-US" dirty="0" smtClean="0"/>
              <a:t>Task Force</a:t>
            </a:r>
            <a:endParaRPr lang="en-US" dirty="0"/>
          </a:p>
        </p:txBody>
      </p:sp>
      <p:sp>
        <p:nvSpPr>
          <p:cNvPr id="5" name="Content Placeholder 4"/>
          <p:cNvSpPr>
            <a:spLocks noGrp="1"/>
          </p:cNvSpPr>
          <p:nvPr>
            <p:ph idx="1"/>
          </p:nvPr>
        </p:nvSpPr>
        <p:spPr/>
        <p:txBody>
          <a:bodyPr/>
          <a:lstStyle/>
          <a:p>
            <a:endParaRPr lang="en-US" dirty="0" smtClean="0"/>
          </a:p>
          <a:p>
            <a:r>
              <a:rPr lang="en-US" sz="2800" dirty="0" smtClean="0"/>
              <a:t>11 diverse members, appointed by City Council</a:t>
            </a:r>
          </a:p>
          <a:p>
            <a:r>
              <a:rPr lang="en-US" sz="2800" dirty="0" smtClean="0"/>
              <a:t>Council adopted most recommendations in 12/13</a:t>
            </a:r>
          </a:p>
          <a:p>
            <a:r>
              <a:rPr lang="en-US" sz="2800" dirty="0" smtClean="0"/>
              <a:t>Remainder of recommendations being analyzed</a:t>
            </a:r>
          </a:p>
          <a:p>
            <a:r>
              <a:rPr lang="en-US" sz="2800" dirty="0" smtClean="0"/>
              <a:t>Possible model for other </a:t>
            </a:r>
            <a:r>
              <a:rPr lang="en-US" sz="2800" dirty="0" smtClean="0"/>
              <a:t>jurisdictions</a:t>
            </a:r>
          </a:p>
          <a:p>
            <a:r>
              <a:rPr lang="en-US" sz="2800" dirty="0" smtClean="0"/>
              <a:t>Focus on water reliability/independence</a:t>
            </a:r>
            <a:endParaRPr lang="en-US" sz="2800" dirty="0"/>
          </a:p>
        </p:txBody>
      </p:sp>
      <p:sp>
        <p:nvSpPr>
          <p:cNvPr id="3" name="Footer Placeholder 2"/>
          <p:cNvSpPr>
            <a:spLocks noGrp="1"/>
          </p:cNvSpPr>
          <p:nvPr>
            <p:ph type="ftr" sz="quarter" idx="11"/>
          </p:nvPr>
        </p:nvSpPr>
        <p:spPr/>
        <p:txBody>
          <a:bodyPr/>
          <a:lstStyle/>
          <a:p>
            <a:r>
              <a:rPr lang="en-US" dirty="0" smtClean="0"/>
              <a:t>Cary Lowe, Land Use Attorney &amp; Mediator</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normAutofit lnSpcReduction="10000"/>
          </a:bodyPr>
          <a:lstStyle/>
          <a:p>
            <a:r>
              <a:rPr lang="en-US" dirty="0" smtClean="0"/>
              <a:t>Reducing imported water 12% by 2025 and 35% by 2035</a:t>
            </a:r>
          </a:p>
          <a:p>
            <a:r>
              <a:rPr lang="en-US" dirty="0" smtClean="0"/>
              <a:t>Increasing city wastewater recycling to 10% of treated water by 2025 and 35% by 2035</a:t>
            </a:r>
          </a:p>
          <a:p>
            <a:r>
              <a:rPr lang="en-US" dirty="0" smtClean="0"/>
              <a:t>Initiating recycling of stormwater by 2020</a:t>
            </a:r>
          </a:p>
          <a:p>
            <a:r>
              <a:rPr lang="en-US" dirty="0" smtClean="0"/>
              <a:t>Mitigating environmental consequences of water development actions</a:t>
            </a:r>
          </a:p>
          <a:p>
            <a:r>
              <a:rPr lang="en-US" dirty="0" smtClean="0"/>
              <a:t>Reducing per capita water consumption 20% by 2020 and 35% by 2035</a:t>
            </a:r>
            <a:endParaRPr lang="en-US" dirty="0"/>
          </a:p>
        </p:txBody>
      </p:sp>
      <p:sp>
        <p:nvSpPr>
          <p:cNvPr id="4" name="Footer Placeholder 3"/>
          <p:cNvSpPr>
            <a:spLocks noGrp="1"/>
          </p:cNvSpPr>
          <p:nvPr>
            <p:ph type="ftr" sz="quarter" idx="11"/>
          </p:nvPr>
        </p:nvSpPr>
        <p:spPr/>
        <p:txBody>
          <a:bodyPr/>
          <a:lstStyle/>
          <a:p>
            <a:r>
              <a:rPr lang="en-US" dirty="0" smtClean="0"/>
              <a:t>Cary Lowe, Land Use Attorney &amp; Mediator</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normAutofit/>
          </a:bodyPr>
          <a:lstStyle/>
          <a:p>
            <a:r>
              <a:rPr lang="en-US" sz="4400" dirty="0" smtClean="0"/>
              <a:t>Conservation</a:t>
            </a:r>
          </a:p>
          <a:p>
            <a:r>
              <a:rPr lang="en-US" sz="4400" dirty="0" smtClean="0"/>
              <a:t>Water Recycling &amp; Reuse</a:t>
            </a:r>
          </a:p>
          <a:p>
            <a:r>
              <a:rPr lang="en-US" sz="4400" dirty="0" smtClean="0"/>
              <a:t>Rate Structure Reform</a:t>
            </a:r>
          </a:p>
          <a:p>
            <a:r>
              <a:rPr lang="en-US" sz="4400" dirty="0" smtClean="0"/>
              <a:t>New Technologies</a:t>
            </a:r>
            <a:endParaRPr lang="en-US" sz="4400" dirty="0"/>
          </a:p>
        </p:txBody>
      </p:sp>
      <p:sp>
        <p:nvSpPr>
          <p:cNvPr id="4" name="Footer Placeholder 3"/>
          <p:cNvSpPr>
            <a:spLocks noGrp="1"/>
          </p:cNvSpPr>
          <p:nvPr>
            <p:ph type="ftr" sz="quarter" idx="11"/>
          </p:nvPr>
        </p:nvSpPr>
        <p:spPr/>
        <p:txBody>
          <a:bodyPr/>
          <a:lstStyle/>
          <a:p>
            <a:r>
              <a:rPr lang="en-US" dirty="0" smtClean="0"/>
              <a:t>Cary Lowe, Land Use Attorney &amp; Mediator</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Water Conservation</a:t>
            </a:r>
            <a:endParaRPr lang="en-US" dirty="0"/>
          </a:p>
        </p:txBody>
      </p:sp>
      <p:sp>
        <p:nvSpPr>
          <p:cNvPr id="3" name="Content Placeholder 2"/>
          <p:cNvSpPr>
            <a:spLocks noGrp="1"/>
          </p:cNvSpPr>
          <p:nvPr>
            <p:ph idx="1"/>
          </p:nvPr>
        </p:nvSpPr>
        <p:spPr>
          <a:xfrm>
            <a:off x="457200" y="1371600"/>
            <a:ext cx="8229600" cy="4754563"/>
          </a:xfrm>
        </p:spPr>
        <p:txBody>
          <a:bodyPr>
            <a:noAutofit/>
          </a:bodyPr>
          <a:lstStyle/>
          <a:p>
            <a:r>
              <a:rPr lang="en-US" sz="2400" dirty="0" smtClean="0"/>
              <a:t>Ongoing program to create a water conservation ethic among the public</a:t>
            </a:r>
          </a:p>
          <a:p>
            <a:r>
              <a:rPr lang="en-US" sz="2400" dirty="0" smtClean="0"/>
              <a:t>Modifying the City’s drought alert standards</a:t>
            </a:r>
          </a:p>
          <a:p>
            <a:r>
              <a:rPr lang="en-US" sz="2400" dirty="0" smtClean="0"/>
              <a:t>Promoting water-conserving landscaping (lower water use plants, lower et factor)</a:t>
            </a:r>
          </a:p>
          <a:p>
            <a:r>
              <a:rPr lang="en-US" sz="2400" dirty="0" smtClean="0"/>
              <a:t>Strengthening requirements for retrofitting homes with water conserving fixtures at resale</a:t>
            </a:r>
          </a:p>
          <a:p>
            <a:r>
              <a:rPr lang="en-US" sz="2400" dirty="0" smtClean="0"/>
              <a:t>Using new technology to facilitate tracking of indoor and outdoor water use</a:t>
            </a:r>
          </a:p>
          <a:p>
            <a:r>
              <a:rPr lang="en-US" sz="2400" dirty="0" smtClean="0"/>
              <a:t>Incentives for sustainable development, including for reductions in water use</a:t>
            </a:r>
          </a:p>
        </p:txBody>
      </p:sp>
      <p:sp>
        <p:nvSpPr>
          <p:cNvPr id="4" name="Footer Placeholder 3"/>
          <p:cNvSpPr>
            <a:spLocks noGrp="1"/>
          </p:cNvSpPr>
          <p:nvPr>
            <p:ph type="ftr" sz="quarter" idx="11"/>
          </p:nvPr>
        </p:nvSpPr>
        <p:spPr/>
        <p:txBody>
          <a:bodyPr/>
          <a:lstStyle/>
          <a:p>
            <a:r>
              <a:rPr lang="en-US" dirty="0" smtClean="0"/>
              <a:t>Cary Lowe, Land Use Attorney &amp; Mediator</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Water Recycling and Reuse</a:t>
            </a:r>
            <a:endParaRPr lang="en-US" dirty="0"/>
          </a:p>
        </p:txBody>
      </p:sp>
      <p:sp>
        <p:nvSpPr>
          <p:cNvPr id="3" name="Content Placeholder 2"/>
          <p:cNvSpPr>
            <a:spLocks noGrp="1"/>
          </p:cNvSpPr>
          <p:nvPr>
            <p:ph idx="1"/>
          </p:nvPr>
        </p:nvSpPr>
        <p:spPr>
          <a:xfrm>
            <a:off x="457200" y="1371600"/>
            <a:ext cx="8229600" cy="4754563"/>
          </a:xfrm>
        </p:spPr>
        <p:txBody>
          <a:bodyPr/>
          <a:lstStyle/>
          <a:p>
            <a:r>
              <a:rPr lang="en-US" dirty="0" smtClean="0"/>
              <a:t>Replenishing groundwater with stormwater</a:t>
            </a:r>
          </a:p>
          <a:p>
            <a:r>
              <a:rPr lang="en-US" dirty="0" smtClean="0"/>
              <a:t>Analyzing feasibility of stormwater recycling</a:t>
            </a:r>
          </a:p>
          <a:p>
            <a:r>
              <a:rPr lang="en-US" dirty="0" smtClean="0"/>
              <a:t>Filling gaps in “purple pipe” system</a:t>
            </a:r>
          </a:p>
          <a:p>
            <a:r>
              <a:rPr lang="en-US" dirty="0" smtClean="0"/>
              <a:t>Expanding potable water production through recycling</a:t>
            </a:r>
          </a:p>
          <a:p>
            <a:r>
              <a:rPr lang="en-US" dirty="0" smtClean="0"/>
              <a:t>Supporting legislation to facilitate both direct and indirect potable reuse</a:t>
            </a:r>
          </a:p>
          <a:p>
            <a:r>
              <a:rPr lang="en-US" dirty="0" smtClean="0"/>
              <a:t>Facilitating use of graywater for irrigation</a:t>
            </a:r>
            <a:endParaRPr lang="en-US" dirty="0"/>
          </a:p>
        </p:txBody>
      </p:sp>
      <p:sp>
        <p:nvSpPr>
          <p:cNvPr id="4" name="Footer Placeholder 3"/>
          <p:cNvSpPr>
            <a:spLocks noGrp="1"/>
          </p:cNvSpPr>
          <p:nvPr>
            <p:ph type="ftr" sz="quarter" idx="11"/>
          </p:nvPr>
        </p:nvSpPr>
        <p:spPr/>
        <p:txBody>
          <a:bodyPr/>
          <a:lstStyle/>
          <a:p>
            <a:r>
              <a:rPr lang="en-US" dirty="0" smtClean="0"/>
              <a:t>Cary Lowe, Land Use Attorney &amp; Mediator</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Rate Structure</a:t>
            </a:r>
            <a:endParaRPr lang="en-US" dirty="0"/>
          </a:p>
        </p:txBody>
      </p:sp>
      <p:sp>
        <p:nvSpPr>
          <p:cNvPr id="3" name="Content Placeholder 2"/>
          <p:cNvSpPr>
            <a:spLocks noGrp="1"/>
          </p:cNvSpPr>
          <p:nvPr>
            <p:ph idx="1"/>
          </p:nvPr>
        </p:nvSpPr>
        <p:spPr/>
        <p:txBody>
          <a:bodyPr/>
          <a:lstStyle/>
          <a:p>
            <a:r>
              <a:rPr lang="en-US" dirty="0" smtClean="0"/>
              <a:t>Modifying current rate structure to steeper tiers to incentivize conservation</a:t>
            </a:r>
          </a:p>
          <a:p>
            <a:r>
              <a:rPr lang="en-US" dirty="0" smtClean="0"/>
              <a:t>Moving toward water budgeting for irrigation, with higher rates above level</a:t>
            </a:r>
          </a:p>
          <a:p>
            <a:endParaRPr lang="en-US" dirty="0" smtClean="0"/>
          </a:p>
          <a:p>
            <a:r>
              <a:rPr lang="en-US" i="1" dirty="0" smtClean="0"/>
              <a:t>Could also consider increasing rates during drought periods</a:t>
            </a:r>
            <a:endParaRPr lang="en-US" i="1" dirty="0"/>
          </a:p>
        </p:txBody>
      </p:sp>
      <p:sp>
        <p:nvSpPr>
          <p:cNvPr id="4" name="Footer Placeholder 3"/>
          <p:cNvSpPr>
            <a:spLocks noGrp="1"/>
          </p:cNvSpPr>
          <p:nvPr>
            <p:ph type="ftr" sz="quarter" idx="11"/>
          </p:nvPr>
        </p:nvSpPr>
        <p:spPr/>
        <p:txBody>
          <a:bodyPr/>
          <a:lstStyle/>
          <a:p>
            <a:r>
              <a:rPr lang="en-US" dirty="0" smtClean="0"/>
              <a:t>Cary Lowe, Land Use Attorney &amp; Mediator</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Innovation and Technology</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r>
              <a:rPr lang="en-US" dirty="0" smtClean="0"/>
              <a:t>Reducing water loss in the city system</a:t>
            </a:r>
          </a:p>
          <a:p>
            <a:r>
              <a:rPr lang="en-US" dirty="0" smtClean="0"/>
              <a:t>Clear guidelines for on-site wastewater treatment and reuse facilities</a:t>
            </a:r>
          </a:p>
          <a:p>
            <a:pPr algn="ctr">
              <a:buNone/>
            </a:pPr>
            <a:r>
              <a:rPr lang="en-US" smtClean="0"/>
              <a:t>______________________</a:t>
            </a:r>
            <a:endParaRPr lang="en-US" dirty="0" smtClean="0"/>
          </a:p>
          <a:p>
            <a:r>
              <a:rPr lang="en-US" dirty="0" smtClean="0"/>
              <a:t>Reducing energy consumption in the water distribution system</a:t>
            </a:r>
          </a:p>
          <a:p>
            <a:r>
              <a:rPr lang="en-US" dirty="0" smtClean="0"/>
              <a:t>Taking embedded energy implications into account in water supply decisions</a:t>
            </a:r>
          </a:p>
        </p:txBody>
      </p:sp>
      <p:sp>
        <p:nvSpPr>
          <p:cNvPr id="4" name="Footer Placeholder 3"/>
          <p:cNvSpPr>
            <a:spLocks noGrp="1"/>
          </p:cNvSpPr>
          <p:nvPr>
            <p:ph type="ftr" sz="quarter" idx="11"/>
          </p:nvPr>
        </p:nvSpPr>
        <p:spPr/>
        <p:txBody>
          <a:bodyPr/>
          <a:lstStyle/>
          <a:p>
            <a:r>
              <a:rPr lang="en-US" dirty="0" smtClean="0"/>
              <a:t>Cary Lowe, Land Use Attorney &amp; Mediator</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Water is our lifeblood.</a:t>
            </a:r>
            <a:endParaRPr lang="en-US" sz="6000" dirty="0"/>
          </a:p>
        </p:txBody>
      </p:sp>
      <p:sp>
        <p:nvSpPr>
          <p:cNvPr id="3" name="Content Placeholder 2"/>
          <p:cNvSpPr>
            <a:spLocks noGrp="1"/>
          </p:cNvSpPr>
          <p:nvPr>
            <p:ph sz="half" idx="1"/>
          </p:nvPr>
        </p:nvSpPr>
        <p:spPr/>
        <p:txBody>
          <a:bodyPr/>
          <a:lstStyle/>
          <a:p>
            <a:pPr>
              <a:buNone/>
            </a:pPr>
            <a:r>
              <a:rPr lang="en-US" sz="11200" dirty="0" smtClean="0"/>
              <a:t>			</a:t>
            </a:r>
          </a:p>
          <a:p>
            <a:pPr algn="ctr">
              <a:buNone/>
            </a:pPr>
            <a:r>
              <a:rPr lang="en-US" sz="11200" dirty="0" smtClean="0"/>
              <a:t>7 </a:t>
            </a:r>
            <a:r>
              <a:rPr lang="en-US" dirty="0" smtClean="0"/>
              <a:t>days</a:t>
            </a:r>
            <a:endParaRPr lang="en-US" sz="11200" dirty="0" smtClean="0"/>
          </a:p>
          <a:p>
            <a:endParaRPr lang="en-US" dirty="0"/>
          </a:p>
        </p:txBody>
      </p:sp>
      <p:pic>
        <p:nvPicPr>
          <p:cNvPr id="5" name="Picture 3"/>
          <p:cNvPicPr>
            <a:picLocks noGrp="1" noChangeAspect="1" noChangeArrowheads="1"/>
          </p:cNvPicPr>
          <p:nvPr>
            <p:ph sz="half" idx="2"/>
          </p:nvPr>
        </p:nvPicPr>
        <p:blipFill>
          <a:blip r:embed="rId2" cstate="print"/>
          <a:srcRect/>
          <a:stretch>
            <a:fillRect/>
          </a:stretch>
        </p:blipFill>
        <p:spPr bwMode="auto">
          <a:xfrm>
            <a:off x="5524500" y="2453481"/>
            <a:ext cx="2286000" cy="2819400"/>
          </a:xfrm>
          <a:prstGeom prst="rect">
            <a:avLst/>
          </a:prstGeom>
          <a:noFill/>
          <a:ln w="9525">
            <a:noFill/>
            <a:miter lim="800000"/>
            <a:headEnd/>
            <a:tailEnd/>
          </a:ln>
          <a:effectLst/>
        </p:spPr>
      </p:pic>
      <p:sp>
        <p:nvSpPr>
          <p:cNvPr id="6" name="Footer Placeholder 5"/>
          <p:cNvSpPr>
            <a:spLocks noGrp="1"/>
          </p:cNvSpPr>
          <p:nvPr>
            <p:ph type="ftr" sz="quarter" idx="11"/>
          </p:nvPr>
        </p:nvSpPr>
        <p:spPr/>
        <p:txBody>
          <a:bodyPr/>
          <a:lstStyle/>
          <a:p>
            <a:r>
              <a:rPr lang="en-US" smtClean="0"/>
              <a:t>Cary Lowe, Land Use Attorney &amp; Mediator</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Areas of Opportunity</a:t>
            </a:r>
            <a:endParaRPr lang="en-US" dirty="0"/>
          </a:p>
        </p:txBody>
      </p:sp>
      <p:sp>
        <p:nvSpPr>
          <p:cNvPr id="3" name="Content Placeholder 2"/>
          <p:cNvSpPr>
            <a:spLocks noGrp="1"/>
          </p:cNvSpPr>
          <p:nvPr>
            <p:ph idx="1"/>
          </p:nvPr>
        </p:nvSpPr>
        <p:spPr/>
        <p:txBody>
          <a:bodyPr/>
          <a:lstStyle/>
          <a:p>
            <a:r>
              <a:rPr lang="en-US" dirty="0" smtClean="0"/>
              <a:t>Continued push toward zero net water use, especially in commercial buildings and neighborhood-scale residential projects</a:t>
            </a:r>
          </a:p>
          <a:p>
            <a:r>
              <a:rPr lang="en-US" dirty="0" smtClean="0"/>
              <a:t>Especially push toward low water-consuming landscaping and high-efficiency irrigation</a:t>
            </a:r>
          </a:p>
          <a:p>
            <a:r>
              <a:rPr lang="en-US" dirty="0" smtClean="0"/>
              <a:t>Requirements for mitigation of net water impacts by retrofitting off-site older structures or landscaping</a:t>
            </a:r>
            <a:endParaRPr lang="en-US" dirty="0"/>
          </a:p>
        </p:txBody>
      </p:sp>
      <p:sp>
        <p:nvSpPr>
          <p:cNvPr id="4" name="Footer Placeholder 3"/>
          <p:cNvSpPr>
            <a:spLocks noGrp="1"/>
          </p:cNvSpPr>
          <p:nvPr>
            <p:ph type="ftr" sz="quarter" idx="11"/>
          </p:nvPr>
        </p:nvSpPr>
        <p:spPr/>
        <p:txBody>
          <a:bodyPr/>
          <a:lstStyle/>
          <a:p>
            <a:r>
              <a:rPr lang="en-US" dirty="0" smtClean="0"/>
              <a:t>Cary Lowe, Land Use Attorney &amp; Mediator</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Proactive Strategies</a:t>
            </a:r>
            <a:endParaRPr lang="en-US" dirty="0"/>
          </a:p>
        </p:txBody>
      </p:sp>
      <p:sp>
        <p:nvSpPr>
          <p:cNvPr id="3" name="Content Placeholder 2"/>
          <p:cNvSpPr>
            <a:spLocks noGrp="1"/>
          </p:cNvSpPr>
          <p:nvPr>
            <p:ph idx="1"/>
          </p:nvPr>
        </p:nvSpPr>
        <p:spPr>
          <a:xfrm>
            <a:off x="457200" y="1295400"/>
            <a:ext cx="8229600" cy="4830763"/>
          </a:xfrm>
        </p:spPr>
        <p:txBody>
          <a:bodyPr>
            <a:noAutofit/>
          </a:bodyPr>
          <a:lstStyle/>
          <a:p>
            <a:r>
              <a:rPr lang="en-US" dirty="0" smtClean="0"/>
              <a:t>Look to jurisdictions taking lead for useful concepts</a:t>
            </a:r>
          </a:p>
          <a:p>
            <a:r>
              <a:rPr lang="en-US" dirty="0" smtClean="0"/>
              <a:t>Update local Urban Water Management Plans</a:t>
            </a:r>
          </a:p>
          <a:p>
            <a:r>
              <a:rPr lang="en-US" dirty="0" smtClean="0"/>
              <a:t>Update General Plan elements dealing with resources and public safety</a:t>
            </a:r>
          </a:p>
          <a:p>
            <a:r>
              <a:rPr lang="en-US" dirty="0" smtClean="0"/>
              <a:t>Look beyond cost/benefit </a:t>
            </a:r>
            <a:r>
              <a:rPr lang="en-US" dirty="0" smtClean="0"/>
              <a:t>analysis</a:t>
            </a:r>
            <a:endParaRPr lang="en-US" dirty="0" smtClean="0"/>
          </a:p>
          <a:p>
            <a:r>
              <a:rPr lang="en-US" dirty="0" smtClean="0"/>
              <a:t>Need public support -- Build </a:t>
            </a:r>
            <a:r>
              <a:rPr lang="en-US" dirty="0" smtClean="0"/>
              <a:t>alliances </a:t>
            </a:r>
            <a:r>
              <a:rPr lang="en-US" dirty="0" smtClean="0"/>
              <a:t>among water </a:t>
            </a:r>
            <a:r>
              <a:rPr lang="en-US" dirty="0" err="1" smtClean="0"/>
              <a:t>agencieds</a:t>
            </a:r>
            <a:r>
              <a:rPr lang="en-US" dirty="0" smtClean="0"/>
              <a:t>, environmental </a:t>
            </a:r>
            <a:r>
              <a:rPr lang="en-US" dirty="0" smtClean="0"/>
              <a:t>interests, organized labor, civic groups, etc.</a:t>
            </a:r>
            <a:endParaRPr lang="en-US" dirty="0"/>
          </a:p>
        </p:txBody>
      </p:sp>
      <p:sp>
        <p:nvSpPr>
          <p:cNvPr id="4" name="Footer Placeholder 3"/>
          <p:cNvSpPr>
            <a:spLocks noGrp="1"/>
          </p:cNvSpPr>
          <p:nvPr>
            <p:ph type="ftr" sz="quarter" idx="11"/>
          </p:nvPr>
        </p:nvSpPr>
        <p:spPr/>
        <p:txBody>
          <a:bodyPr/>
          <a:lstStyle/>
          <a:p>
            <a:r>
              <a:rPr lang="en-US" dirty="0" smtClean="0"/>
              <a:t>Cary Lowe, Land Use Attorney &amp; Mediator</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New Water Conservation Ethic</a:t>
            </a:r>
            <a:endParaRPr lang="en-US" dirty="0"/>
          </a:p>
        </p:txBody>
      </p:sp>
      <p:sp>
        <p:nvSpPr>
          <p:cNvPr id="4" name="Footer Placeholder 3"/>
          <p:cNvSpPr>
            <a:spLocks noGrp="1"/>
          </p:cNvSpPr>
          <p:nvPr>
            <p:ph type="ftr" sz="quarter" idx="11"/>
          </p:nvPr>
        </p:nvSpPr>
        <p:spPr/>
        <p:txBody>
          <a:bodyPr/>
          <a:lstStyle/>
          <a:p>
            <a:r>
              <a:rPr lang="en-US" dirty="0" smtClean="0"/>
              <a:t>Cary Lowe, Land Use Attorney &amp; Mediator</a:t>
            </a:r>
            <a:endParaRPr lang="en-US" dirty="0"/>
          </a:p>
        </p:txBody>
      </p:sp>
      <p:pic>
        <p:nvPicPr>
          <p:cNvPr id="5" name="Content Placeholder 4" descr="C:\Documents and Settings\Cary Lowe\My Documents\CDL Business Development\Conferences\Water Conservation.jpg"/>
          <p:cNvPicPr>
            <a:picLocks noGrp="1" noChangeAspect="1" noChangeArrowheads="1"/>
          </p:cNvPicPr>
          <p:nvPr>
            <p:ph idx="1"/>
          </p:nvPr>
        </p:nvPicPr>
        <p:blipFill>
          <a:blip r:embed="rId2" cstate="print"/>
          <a:srcRect/>
          <a:stretch>
            <a:fillRect/>
          </a:stretch>
        </p:blipFill>
        <p:spPr bwMode="auto">
          <a:xfrm>
            <a:off x="457200" y="1219200"/>
            <a:ext cx="8229600" cy="48768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pPr>
              <a:buNone/>
            </a:pPr>
            <a:r>
              <a:rPr lang="en-US" dirty="0" smtClean="0"/>
              <a:t>Contact:</a:t>
            </a:r>
          </a:p>
          <a:p>
            <a:pPr>
              <a:buNone/>
            </a:pPr>
            <a:r>
              <a:rPr lang="en-US" dirty="0" smtClean="0"/>
              <a:t>			Cary Lowe, Ph.D., AICP</a:t>
            </a:r>
          </a:p>
          <a:p>
            <a:pPr>
              <a:buNone/>
            </a:pPr>
            <a:r>
              <a:rPr lang="en-US" dirty="0" smtClean="0"/>
              <a:t>			Land Use Attorney &amp; Mediator</a:t>
            </a:r>
          </a:p>
          <a:p>
            <a:pPr>
              <a:buNone/>
            </a:pPr>
            <a:r>
              <a:rPr lang="en-US" dirty="0" smtClean="0"/>
              <a:t>			Tel:  (619) 255-3078</a:t>
            </a:r>
          </a:p>
          <a:p>
            <a:pPr>
              <a:buNone/>
            </a:pPr>
            <a:r>
              <a:rPr lang="en-US" dirty="0" smtClean="0"/>
              <a:t>			E-mail:  </a:t>
            </a:r>
            <a:r>
              <a:rPr lang="en-US" dirty="0" smtClean="0">
                <a:hlinkClick r:id="rId2"/>
              </a:rPr>
              <a:t>carylowe@cox.net</a:t>
            </a:r>
            <a:r>
              <a:rPr lang="en-US" dirty="0" smtClean="0"/>
              <a:t> </a:t>
            </a:r>
            <a:endParaRPr lang="en-US" dirty="0"/>
          </a:p>
        </p:txBody>
      </p:sp>
      <p:sp>
        <p:nvSpPr>
          <p:cNvPr id="4" name="Footer Placeholder 3"/>
          <p:cNvSpPr>
            <a:spLocks noGrp="1"/>
          </p:cNvSpPr>
          <p:nvPr>
            <p:ph type="ftr" sz="quarter" idx="11"/>
          </p:nvPr>
        </p:nvSpPr>
        <p:spPr/>
        <p:txBody>
          <a:bodyPr/>
          <a:lstStyle/>
          <a:p>
            <a:r>
              <a:rPr lang="en-US" dirty="0" smtClean="0"/>
              <a:t>Cary Lowe,  Land Use Attorney &amp; Mediator</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We are at the mercy of others.</a:t>
            </a:r>
            <a:endParaRPr lang="en-US" dirty="0"/>
          </a:p>
        </p:txBody>
      </p:sp>
      <p:sp>
        <p:nvSpPr>
          <p:cNvPr id="6" name="Content Placeholder 5"/>
          <p:cNvSpPr>
            <a:spLocks noGrp="1"/>
          </p:cNvSpPr>
          <p:nvPr>
            <p:ph sz="half" idx="1"/>
          </p:nvPr>
        </p:nvSpPr>
        <p:spPr/>
        <p:txBody>
          <a:bodyPr/>
          <a:lstStyle/>
          <a:p>
            <a:pPr>
              <a:buNone/>
            </a:pPr>
            <a:endParaRPr lang="en-US" dirty="0" smtClean="0"/>
          </a:p>
          <a:p>
            <a:pPr>
              <a:buNone/>
            </a:pPr>
            <a:r>
              <a:rPr lang="en-US" sz="2400" dirty="0" smtClean="0"/>
              <a:t>Over </a:t>
            </a:r>
            <a:r>
              <a:rPr lang="en-US" sz="9600" dirty="0" smtClean="0"/>
              <a:t>80%</a:t>
            </a:r>
            <a:r>
              <a:rPr lang="en-US" sz="2400" dirty="0" smtClean="0"/>
              <a:t> of our water is imported.</a:t>
            </a:r>
            <a:endParaRPr lang="en-US" sz="2400" dirty="0"/>
          </a:p>
        </p:txBody>
      </p:sp>
      <p:sp>
        <p:nvSpPr>
          <p:cNvPr id="4" name="Footer Placeholder 3"/>
          <p:cNvSpPr>
            <a:spLocks noGrp="1"/>
          </p:cNvSpPr>
          <p:nvPr>
            <p:ph type="ftr" sz="quarter" idx="11"/>
          </p:nvPr>
        </p:nvSpPr>
        <p:spPr/>
        <p:txBody>
          <a:bodyPr/>
          <a:lstStyle/>
          <a:p>
            <a:r>
              <a:rPr lang="en-US" dirty="0" smtClean="0"/>
              <a:t>Cary Lowe, Land Use Attorney &amp; Mediator</a:t>
            </a:r>
            <a:endParaRPr lang="en-US" dirty="0"/>
          </a:p>
        </p:txBody>
      </p:sp>
      <p:pic>
        <p:nvPicPr>
          <p:cNvPr id="8" name="Picture 2"/>
          <p:cNvPicPr>
            <a:picLocks noGrp="1" noChangeAspect="1" noChangeArrowheads="1"/>
          </p:cNvPicPr>
          <p:nvPr>
            <p:ph sz="half" idx="2"/>
          </p:nvPr>
        </p:nvPicPr>
        <p:blipFill>
          <a:blip r:embed="rId2" cstate="print">
            <a:extLst>
              <a:ext uri="{28A0092B-C50C-407E-A947-70E740481C1C}">
                <a14:useLocalDpi xmlns="" xmlns:a14="http://schemas.microsoft.com/office/drawing/2010/main"/>
              </a:ext>
            </a:extLst>
          </a:blip>
          <a:srcRect/>
          <a:stretch>
            <a:fillRect/>
          </a:stretch>
        </p:blipFill>
        <p:spPr bwMode="auto">
          <a:xfrm>
            <a:off x="5181600" y="1524000"/>
            <a:ext cx="3027622"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026"/>
          <p:cNvSpPr>
            <a:spLocks noGrp="1" noChangeArrowheads="1"/>
          </p:cNvSpPr>
          <p:nvPr>
            <p:ph type="title" idx="4294967295"/>
          </p:nvPr>
        </p:nvSpPr>
        <p:spPr>
          <a:xfrm>
            <a:off x="228600" y="76200"/>
            <a:ext cx="8610600" cy="1143000"/>
          </a:xfrm>
        </p:spPr>
        <p:txBody>
          <a:bodyPr>
            <a:noAutofit/>
          </a:bodyPr>
          <a:lstStyle/>
          <a:p>
            <a:pPr>
              <a:defRPr/>
            </a:pPr>
            <a:r>
              <a:rPr lang="en-US" dirty="0" smtClean="0"/>
              <a:t>We’re at the end of the pipeline.</a:t>
            </a:r>
            <a:endParaRPr lang="en-US" b="1" dirty="0" smtClean="0">
              <a:ea typeface="Tahoma" pitchFamily="34" charset="0"/>
              <a:cs typeface="Tahoma" pitchFamily="34" charset="0"/>
            </a:endParaRPr>
          </a:p>
        </p:txBody>
      </p:sp>
      <p:grpSp>
        <p:nvGrpSpPr>
          <p:cNvPr id="2" name="Group 1027"/>
          <p:cNvGrpSpPr>
            <a:grpSpLocks/>
          </p:cNvGrpSpPr>
          <p:nvPr/>
        </p:nvGrpSpPr>
        <p:grpSpPr bwMode="auto">
          <a:xfrm>
            <a:off x="2949575" y="1295400"/>
            <a:ext cx="4038600" cy="5003800"/>
            <a:chOff x="1776" y="1056"/>
            <a:chExt cx="2544" cy="3152"/>
          </a:xfrm>
        </p:grpSpPr>
        <p:pic>
          <p:nvPicPr>
            <p:cNvPr id="14359" name="Picture 1028" descr="CA-Base2"/>
            <p:cNvPicPr>
              <a:picLocks noChangeAspect="1" noChangeArrowheads="1"/>
            </p:cNvPicPr>
            <p:nvPr/>
          </p:nvPicPr>
          <p:blipFill>
            <a:blip r:embed="rId3" cstate="print">
              <a:clrChange>
                <a:clrFrom>
                  <a:srgbClr val="2A4AA0"/>
                </a:clrFrom>
                <a:clrTo>
                  <a:srgbClr val="2A4AA0">
                    <a:alpha val="0"/>
                  </a:srgbClr>
                </a:clrTo>
              </a:clrChange>
            </a:blip>
            <a:srcRect/>
            <a:stretch>
              <a:fillRect/>
            </a:stretch>
          </p:blipFill>
          <p:spPr bwMode="auto">
            <a:xfrm>
              <a:off x="1776" y="1056"/>
              <a:ext cx="2544" cy="3152"/>
            </a:xfrm>
            <a:prstGeom prst="rect">
              <a:avLst/>
            </a:prstGeom>
            <a:noFill/>
            <a:ln w="9525">
              <a:noFill/>
              <a:miter lim="800000"/>
              <a:headEnd/>
              <a:tailEnd/>
            </a:ln>
          </p:spPr>
        </p:pic>
        <p:sp>
          <p:nvSpPr>
            <p:cNvPr id="14360" name="Rectangle 1029"/>
            <p:cNvSpPr>
              <a:spLocks noChangeArrowheads="1"/>
            </p:cNvSpPr>
            <p:nvPr/>
          </p:nvSpPr>
          <p:spPr bwMode="auto">
            <a:xfrm>
              <a:off x="2112" y="1184"/>
              <a:ext cx="435" cy="252"/>
            </a:xfrm>
            <a:prstGeom prst="rect">
              <a:avLst/>
            </a:prstGeom>
            <a:noFill/>
            <a:ln w="9525">
              <a:noFill/>
              <a:miter lim="800000"/>
              <a:headEnd/>
              <a:tailEnd/>
            </a:ln>
          </p:spPr>
          <p:txBody>
            <a:bodyPr wrap="none" lIns="87312" tIns="44450" rIns="87312" bIns="44450">
              <a:spAutoFit/>
            </a:bodyPr>
            <a:lstStyle/>
            <a:p>
              <a:pPr algn="ctr" defTabSz="825500" eaLnBrk="0" hangingPunct="0">
                <a:lnSpc>
                  <a:spcPct val="85000"/>
                </a:lnSpc>
              </a:pPr>
              <a:r>
                <a:rPr lang="en-US" sz="1200" b="1" i="1" dirty="0">
                  <a:latin typeface="Arial Narrow" pitchFamily="34" charset="0"/>
                </a:rPr>
                <a:t>LAKE</a:t>
              </a:r>
            </a:p>
            <a:p>
              <a:pPr algn="ctr" defTabSz="825500" eaLnBrk="0" hangingPunct="0">
                <a:lnSpc>
                  <a:spcPct val="85000"/>
                </a:lnSpc>
              </a:pPr>
              <a:r>
                <a:rPr lang="en-US" sz="1200" b="1" i="1" dirty="0">
                  <a:latin typeface="Arial Narrow" pitchFamily="34" charset="0"/>
                </a:rPr>
                <a:t>SHASTA</a:t>
              </a:r>
            </a:p>
          </p:txBody>
        </p:sp>
        <p:sp>
          <p:nvSpPr>
            <p:cNvPr id="14361" name="Rectangle 1030"/>
            <p:cNvSpPr>
              <a:spLocks noChangeArrowheads="1"/>
            </p:cNvSpPr>
            <p:nvPr/>
          </p:nvSpPr>
          <p:spPr bwMode="auto">
            <a:xfrm>
              <a:off x="2304" y="1616"/>
              <a:ext cx="513" cy="252"/>
            </a:xfrm>
            <a:prstGeom prst="rect">
              <a:avLst/>
            </a:prstGeom>
            <a:noFill/>
            <a:ln w="9525">
              <a:noFill/>
              <a:miter lim="800000"/>
              <a:headEnd/>
              <a:tailEnd/>
            </a:ln>
          </p:spPr>
          <p:txBody>
            <a:bodyPr wrap="none" lIns="87312" tIns="44450" rIns="87312" bIns="44450">
              <a:spAutoFit/>
            </a:bodyPr>
            <a:lstStyle/>
            <a:p>
              <a:pPr algn="ctr" defTabSz="825500" eaLnBrk="0" hangingPunct="0">
                <a:lnSpc>
                  <a:spcPct val="85000"/>
                </a:lnSpc>
              </a:pPr>
              <a:r>
                <a:rPr lang="en-US" sz="1200" b="1" i="1" dirty="0">
                  <a:latin typeface="Arial Narrow" pitchFamily="34" charset="0"/>
                </a:rPr>
                <a:t>LAKE</a:t>
              </a:r>
            </a:p>
            <a:p>
              <a:pPr algn="ctr" defTabSz="825500" eaLnBrk="0" hangingPunct="0">
                <a:lnSpc>
                  <a:spcPct val="85000"/>
                </a:lnSpc>
              </a:pPr>
              <a:r>
                <a:rPr lang="en-US" sz="1200" b="1" i="1" dirty="0">
                  <a:latin typeface="Arial Narrow" pitchFamily="34" charset="0"/>
                </a:rPr>
                <a:t>OROVILLE</a:t>
              </a:r>
            </a:p>
          </p:txBody>
        </p:sp>
      </p:grpSp>
      <p:sp>
        <p:nvSpPr>
          <p:cNvPr id="14339" name="Freeform 1033"/>
          <p:cNvSpPr>
            <a:spLocks noChangeAspect="1"/>
          </p:cNvSpPr>
          <p:nvPr/>
        </p:nvSpPr>
        <p:spPr bwMode="auto">
          <a:xfrm>
            <a:off x="5638800" y="5181600"/>
            <a:ext cx="1309688" cy="442913"/>
          </a:xfrm>
          <a:custGeom>
            <a:avLst/>
            <a:gdLst>
              <a:gd name="T0" fmla="*/ 2147483647 w 825"/>
              <a:gd name="T1" fmla="*/ 0 h 279"/>
              <a:gd name="T2" fmla="*/ 2147483647 w 825"/>
              <a:gd name="T3" fmla="*/ 2147483647 h 279"/>
              <a:gd name="T4" fmla="*/ 2147483647 w 825"/>
              <a:gd name="T5" fmla="*/ 2147483647 h 279"/>
              <a:gd name="T6" fmla="*/ 2147483647 w 825"/>
              <a:gd name="T7" fmla="*/ 2147483647 h 279"/>
              <a:gd name="T8" fmla="*/ 2147483647 w 825"/>
              <a:gd name="T9" fmla="*/ 2147483647 h 279"/>
              <a:gd name="T10" fmla="*/ 2147483647 w 825"/>
              <a:gd name="T11" fmla="*/ 2147483647 h 279"/>
              <a:gd name="T12" fmla="*/ 2147483647 w 825"/>
              <a:gd name="T13" fmla="*/ 2147483647 h 279"/>
              <a:gd name="T14" fmla="*/ 2147483647 w 825"/>
              <a:gd name="T15" fmla="*/ 2147483647 h 279"/>
              <a:gd name="T16" fmla="*/ 2147483647 w 825"/>
              <a:gd name="T17" fmla="*/ 2147483647 h 279"/>
              <a:gd name="T18" fmla="*/ 2147483647 w 825"/>
              <a:gd name="T19" fmla="*/ 2147483647 h 279"/>
              <a:gd name="T20" fmla="*/ 2147483647 w 825"/>
              <a:gd name="T21" fmla="*/ 2147483647 h 279"/>
              <a:gd name="T22" fmla="*/ 2147483647 w 825"/>
              <a:gd name="T23" fmla="*/ 2147483647 h 279"/>
              <a:gd name="T24" fmla="*/ 2147483647 w 825"/>
              <a:gd name="T25" fmla="*/ 2147483647 h 279"/>
              <a:gd name="T26" fmla="*/ 2147483647 w 825"/>
              <a:gd name="T27" fmla="*/ 2147483647 h 279"/>
              <a:gd name="T28" fmla="*/ 2147483647 w 825"/>
              <a:gd name="T29" fmla="*/ 2147483647 h 279"/>
              <a:gd name="T30" fmla="*/ 2147483647 w 825"/>
              <a:gd name="T31" fmla="*/ 2147483647 h 279"/>
              <a:gd name="T32" fmla="*/ 2147483647 w 825"/>
              <a:gd name="T33" fmla="*/ 2147483647 h 279"/>
              <a:gd name="T34" fmla="*/ 2147483647 w 825"/>
              <a:gd name="T35" fmla="*/ 2147483647 h 279"/>
              <a:gd name="T36" fmla="*/ 2147483647 w 825"/>
              <a:gd name="T37" fmla="*/ 2147483647 h 279"/>
              <a:gd name="T38" fmla="*/ 2147483647 w 825"/>
              <a:gd name="T39" fmla="*/ 2147483647 h 279"/>
              <a:gd name="T40" fmla="*/ 2147483647 w 825"/>
              <a:gd name="T41" fmla="*/ 2147483647 h 279"/>
              <a:gd name="T42" fmla="*/ 2147483647 w 825"/>
              <a:gd name="T43" fmla="*/ 2147483647 h 279"/>
              <a:gd name="T44" fmla="*/ 2147483647 w 825"/>
              <a:gd name="T45" fmla="*/ 2147483647 h 279"/>
              <a:gd name="T46" fmla="*/ 2147483647 w 825"/>
              <a:gd name="T47" fmla="*/ 2147483647 h 279"/>
              <a:gd name="T48" fmla="*/ 2147483647 w 825"/>
              <a:gd name="T49" fmla="*/ 2147483647 h 279"/>
              <a:gd name="T50" fmla="*/ 2147483647 w 825"/>
              <a:gd name="T51" fmla="*/ 2147483647 h 279"/>
              <a:gd name="T52" fmla="*/ 2147483647 w 825"/>
              <a:gd name="T53" fmla="*/ 2147483647 h 279"/>
              <a:gd name="T54" fmla="*/ 2147483647 w 825"/>
              <a:gd name="T55" fmla="*/ 2147483647 h 279"/>
              <a:gd name="T56" fmla="*/ 2147483647 w 825"/>
              <a:gd name="T57" fmla="*/ 2147483647 h 279"/>
              <a:gd name="T58" fmla="*/ 2147483647 w 825"/>
              <a:gd name="T59" fmla="*/ 2147483647 h 279"/>
              <a:gd name="T60" fmla="*/ 2147483647 w 825"/>
              <a:gd name="T61" fmla="*/ 2147483647 h 279"/>
              <a:gd name="T62" fmla="*/ 2147483647 w 825"/>
              <a:gd name="T63" fmla="*/ 2147483647 h 279"/>
              <a:gd name="T64" fmla="*/ 2147483647 w 825"/>
              <a:gd name="T65" fmla="*/ 2147483647 h 279"/>
              <a:gd name="T66" fmla="*/ 2147483647 w 825"/>
              <a:gd name="T67" fmla="*/ 2147483647 h 279"/>
              <a:gd name="T68" fmla="*/ 2147483647 w 825"/>
              <a:gd name="T69" fmla="*/ 2147483647 h 279"/>
              <a:gd name="T70" fmla="*/ 2147483647 w 825"/>
              <a:gd name="T71" fmla="*/ 2147483647 h 279"/>
              <a:gd name="T72" fmla="*/ 2147483647 w 825"/>
              <a:gd name="T73" fmla="*/ 2147483647 h 279"/>
              <a:gd name="T74" fmla="*/ 2147483647 w 825"/>
              <a:gd name="T75" fmla="*/ 2147483647 h 279"/>
              <a:gd name="T76" fmla="*/ 2147483647 w 825"/>
              <a:gd name="T77" fmla="*/ 2147483647 h 279"/>
              <a:gd name="T78" fmla="*/ 2147483647 w 825"/>
              <a:gd name="T79" fmla="*/ 2147483647 h 279"/>
              <a:gd name="T80" fmla="*/ 2147483647 w 825"/>
              <a:gd name="T81" fmla="*/ 2147483647 h 279"/>
              <a:gd name="T82" fmla="*/ 0 w 825"/>
              <a:gd name="T83" fmla="*/ 2147483647 h 2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5"/>
              <a:gd name="T127" fmla="*/ 0 h 279"/>
              <a:gd name="T128" fmla="*/ 825 w 825"/>
              <a:gd name="T129" fmla="*/ 279 h 2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5" h="279">
                <a:moveTo>
                  <a:pt x="825" y="0"/>
                </a:moveTo>
                <a:cubicBezTo>
                  <a:pt x="819" y="1"/>
                  <a:pt x="773" y="19"/>
                  <a:pt x="767" y="22"/>
                </a:cubicBezTo>
                <a:cubicBezTo>
                  <a:pt x="765" y="24"/>
                  <a:pt x="761" y="25"/>
                  <a:pt x="759" y="28"/>
                </a:cubicBezTo>
                <a:cubicBezTo>
                  <a:pt x="758" y="28"/>
                  <a:pt x="758" y="31"/>
                  <a:pt x="758" y="32"/>
                </a:cubicBezTo>
                <a:cubicBezTo>
                  <a:pt x="756" y="34"/>
                  <a:pt x="755" y="34"/>
                  <a:pt x="754" y="35"/>
                </a:cubicBezTo>
                <a:cubicBezTo>
                  <a:pt x="749" y="54"/>
                  <a:pt x="714" y="49"/>
                  <a:pt x="705" y="50"/>
                </a:cubicBezTo>
                <a:cubicBezTo>
                  <a:pt x="697" y="53"/>
                  <a:pt x="690" y="55"/>
                  <a:pt x="685" y="61"/>
                </a:cubicBezTo>
                <a:cubicBezTo>
                  <a:pt x="681" y="65"/>
                  <a:pt x="676" y="73"/>
                  <a:pt x="671" y="76"/>
                </a:cubicBezTo>
                <a:cubicBezTo>
                  <a:pt x="665" y="86"/>
                  <a:pt x="651" y="89"/>
                  <a:pt x="641" y="91"/>
                </a:cubicBezTo>
                <a:cubicBezTo>
                  <a:pt x="627" y="95"/>
                  <a:pt x="616" y="98"/>
                  <a:pt x="602" y="103"/>
                </a:cubicBezTo>
                <a:cubicBezTo>
                  <a:pt x="594" y="102"/>
                  <a:pt x="585" y="103"/>
                  <a:pt x="577" y="101"/>
                </a:cubicBezTo>
                <a:cubicBezTo>
                  <a:pt x="573" y="101"/>
                  <a:pt x="569" y="83"/>
                  <a:pt x="560" y="79"/>
                </a:cubicBezTo>
                <a:cubicBezTo>
                  <a:pt x="556" y="80"/>
                  <a:pt x="552" y="79"/>
                  <a:pt x="548" y="80"/>
                </a:cubicBezTo>
                <a:cubicBezTo>
                  <a:pt x="545" y="82"/>
                  <a:pt x="540" y="86"/>
                  <a:pt x="540" y="86"/>
                </a:cubicBezTo>
                <a:cubicBezTo>
                  <a:pt x="534" y="98"/>
                  <a:pt x="535" y="113"/>
                  <a:pt x="533" y="125"/>
                </a:cubicBezTo>
                <a:cubicBezTo>
                  <a:pt x="532" y="135"/>
                  <a:pt x="533" y="151"/>
                  <a:pt x="525" y="157"/>
                </a:cubicBezTo>
                <a:cubicBezTo>
                  <a:pt x="524" y="162"/>
                  <a:pt x="525" y="171"/>
                  <a:pt x="521" y="174"/>
                </a:cubicBezTo>
                <a:cubicBezTo>
                  <a:pt x="519" y="175"/>
                  <a:pt x="513" y="177"/>
                  <a:pt x="513" y="177"/>
                </a:cubicBezTo>
                <a:cubicBezTo>
                  <a:pt x="507" y="175"/>
                  <a:pt x="494" y="163"/>
                  <a:pt x="488" y="165"/>
                </a:cubicBezTo>
                <a:cubicBezTo>
                  <a:pt x="480" y="180"/>
                  <a:pt x="487" y="191"/>
                  <a:pt x="474" y="201"/>
                </a:cubicBezTo>
                <a:cubicBezTo>
                  <a:pt x="472" y="208"/>
                  <a:pt x="456" y="225"/>
                  <a:pt x="453" y="231"/>
                </a:cubicBezTo>
                <a:cubicBezTo>
                  <a:pt x="453" y="233"/>
                  <a:pt x="459" y="228"/>
                  <a:pt x="459" y="228"/>
                </a:cubicBezTo>
                <a:cubicBezTo>
                  <a:pt x="436" y="225"/>
                  <a:pt x="429" y="243"/>
                  <a:pt x="408" y="251"/>
                </a:cubicBezTo>
                <a:cubicBezTo>
                  <a:pt x="397" y="249"/>
                  <a:pt x="381" y="250"/>
                  <a:pt x="370" y="246"/>
                </a:cubicBezTo>
                <a:cubicBezTo>
                  <a:pt x="366" y="244"/>
                  <a:pt x="363" y="241"/>
                  <a:pt x="359" y="240"/>
                </a:cubicBezTo>
                <a:cubicBezTo>
                  <a:pt x="357" y="239"/>
                  <a:pt x="356" y="239"/>
                  <a:pt x="354" y="238"/>
                </a:cubicBezTo>
                <a:cubicBezTo>
                  <a:pt x="352" y="238"/>
                  <a:pt x="346" y="235"/>
                  <a:pt x="346" y="235"/>
                </a:cubicBezTo>
                <a:cubicBezTo>
                  <a:pt x="341" y="226"/>
                  <a:pt x="332" y="219"/>
                  <a:pt x="323" y="216"/>
                </a:cubicBezTo>
                <a:cubicBezTo>
                  <a:pt x="319" y="208"/>
                  <a:pt x="310" y="207"/>
                  <a:pt x="304" y="202"/>
                </a:cubicBezTo>
                <a:cubicBezTo>
                  <a:pt x="294" y="196"/>
                  <a:pt x="290" y="204"/>
                  <a:pt x="279" y="200"/>
                </a:cubicBezTo>
                <a:cubicBezTo>
                  <a:pt x="274" y="198"/>
                  <a:pt x="268" y="194"/>
                  <a:pt x="264" y="191"/>
                </a:cubicBezTo>
                <a:cubicBezTo>
                  <a:pt x="259" y="187"/>
                  <a:pt x="260" y="194"/>
                  <a:pt x="255" y="192"/>
                </a:cubicBezTo>
                <a:cubicBezTo>
                  <a:pt x="251" y="193"/>
                  <a:pt x="245" y="189"/>
                  <a:pt x="242" y="195"/>
                </a:cubicBezTo>
                <a:cubicBezTo>
                  <a:pt x="239" y="198"/>
                  <a:pt x="239" y="196"/>
                  <a:pt x="234" y="197"/>
                </a:cubicBezTo>
                <a:cubicBezTo>
                  <a:pt x="226" y="198"/>
                  <a:pt x="209" y="203"/>
                  <a:pt x="200" y="204"/>
                </a:cubicBezTo>
                <a:cubicBezTo>
                  <a:pt x="195" y="206"/>
                  <a:pt x="186" y="209"/>
                  <a:pt x="180" y="212"/>
                </a:cubicBezTo>
                <a:cubicBezTo>
                  <a:pt x="173" y="225"/>
                  <a:pt x="173" y="221"/>
                  <a:pt x="161" y="222"/>
                </a:cubicBezTo>
                <a:cubicBezTo>
                  <a:pt x="151" y="226"/>
                  <a:pt x="142" y="231"/>
                  <a:pt x="134" y="237"/>
                </a:cubicBezTo>
                <a:cubicBezTo>
                  <a:pt x="129" y="246"/>
                  <a:pt x="118" y="254"/>
                  <a:pt x="111" y="252"/>
                </a:cubicBezTo>
                <a:cubicBezTo>
                  <a:pt x="107" y="244"/>
                  <a:pt x="108" y="267"/>
                  <a:pt x="99" y="263"/>
                </a:cubicBezTo>
                <a:cubicBezTo>
                  <a:pt x="98" y="263"/>
                  <a:pt x="81" y="267"/>
                  <a:pt x="81" y="267"/>
                </a:cubicBezTo>
                <a:cubicBezTo>
                  <a:pt x="57" y="269"/>
                  <a:pt x="23" y="279"/>
                  <a:pt x="0" y="279"/>
                </a:cubicBezTo>
              </a:path>
            </a:pathLst>
          </a:custGeom>
          <a:noFill/>
          <a:ln w="38100">
            <a:solidFill>
              <a:schemeClr val="tx2"/>
            </a:solidFill>
            <a:round/>
            <a:headEnd/>
            <a:tailEnd/>
          </a:ln>
        </p:spPr>
        <p:txBody>
          <a:bodyPr/>
          <a:lstStyle/>
          <a:p>
            <a:endParaRPr lang="en-US" dirty="0">
              <a:latin typeface="Lucida Sans Unicode" pitchFamily="34" charset="0"/>
            </a:endParaRPr>
          </a:p>
        </p:txBody>
      </p:sp>
      <p:grpSp>
        <p:nvGrpSpPr>
          <p:cNvPr id="3" name="Group 1036"/>
          <p:cNvGrpSpPr>
            <a:grpSpLocks/>
          </p:cNvGrpSpPr>
          <p:nvPr/>
        </p:nvGrpSpPr>
        <p:grpSpPr bwMode="auto">
          <a:xfrm>
            <a:off x="3886200" y="3429000"/>
            <a:ext cx="1828800" cy="2209800"/>
            <a:chOff x="2304" y="2400"/>
            <a:chExt cx="1152" cy="1392"/>
          </a:xfrm>
        </p:grpSpPr>
        <p:sp>
          <p:nvSpPr>
            <p:cNvPr id="14354" name="Freeform 1037"/>
            <p:cNvSpPr>
              <a:spLocks/>
            </p:cNvSpPr>
            <p:nvPr/>
          </p:nvSpPr>
          <p:spPr bwMode="auto">
            <a:xfrm>
              <a:off x="2599" y="2813"/>
              <a:ext cx="857" cy="979"/>
            </a:xfrm>
            <a:custGeom>
              <a:avLst/>
              <a:gdLst>
                <a:gd name="T0" fmla="*/ 33 w 1286"/>
                <a:gd name="T1" fmla="*/ 237 h 1169"/>
                <a:gd name="T2" fmla="*/ 33 w 1286"/>
                <a:gd name="T3" fmla="*/ 231 h 1169"/>
                <a:gd name="T4" fmla="*/ 32 w 1286"/>
                <a:gd name="T5" fmla="*/ 227 h 1169"/>
                <a:gd name="T6" fmla="*/ 31 w 1286"/>
                <a:gd name="T7" fmla="*/ 212 h 1169"/>
                <a:gd name="T8" fmla="*/ 31 w 1286"/>
                <a:gd name="T9" fmla="*/ 201 h 1169"/>
                <a:gd name="T10" fmla="*/ 31 w 1286"/>
                <a:gd name="T11" fmla="*/ 189 h 1169"/>
                <a:gd name="T12" fmla="*/ 31 w 1286"/>
                <a:gd name="T13" fmla="*/ 186 h 1169"/>
                <a:gd name="T14" fmla="*/ 27 w 1286"/>
                <a:gd name="T15" fmla="*/ 181 h 1169"/>
                <a:gd name="T16" fmla="*/ 26 w 1286"/>
                <a:gd name="T17" fmla="*/ 185 h 1169"/>
                <a:gd name="T18" fmla="*/ 25 w 1286"/>
                <a:gd name="T19" fmla="*/ 181 h 1169"/>
                <a:gd name="T20" fmla="*/ 25 w 1286"/>
                <a:gd name="T21" fmla="*/ 182 h 1169"/>
                <a:gd name="T22" fmla="*/ 25 w 1286"/>
                <a:gd name="T23" fmla="*/ 183 h 1169"/>
                <a:gd name="T24" fmla="*/ 25 w 1286"/>
                <a:gd name="T25" fmla="*/ 180 h 1169"/>
                <a:gd name="T26" fmla="*/ 24 w 1286"/>
                <a:gd name="T27" fmla="*/ 179 h 1169"/>
                <a:gd name="T28" fmla="*/ 23 w 1286"/>
                <a:gd name="T29" fmla="*/ 177 h 1169"/>
                <a:gd name="T30" fmla="*/ 23 w 1286"/>
                <a:gd name="T31" fmla="*/ 176 h 1169"/>
                <a:gd name="T32" fmla="*/ 23 w 1286"/>
                <a:gd name="T33" fmla="*/ 173 h 1169"/>
                <a:gd name="T34" fmla="*/ 22 w 1286"/>
                <a:gd name="T35" fmla="*/ 171 h 1169"/>
                <a:gd name="T36" fmla="*/ 21 w 1286"/>
                <a:gd name="T37" fmla="*/ 168 h 1169"/>
                <a:gd name="T38" fmla="*/ 21 w 1286"/>
                <a:gd name="T39" fmla="*/ 168 h 1169"/>
                <a:gd name="T40" fmla="*/ 19 w 1286"/>
                <a:gd name="T41" fmla="*/ 162 h 1169"/>
                <a:gd name="T42" fmla="*/ 19 w 1286"/>
                <a:gd name="T43" fmla="*/ 162 h 1169"/>
                <a:gd name="T44" fmla="*/ 19 w 1286"/>
                <a:gd name="T45" fmla="*/ 162 h 1169"/>
                <a:gd name="T46" fmla="*/ 18 w 1286"/>
                <a:gd name="T47" fmla="*/ 158 h 1169"/>
                <a:gd name="T48" fmla="*/ 18 w 1286"/>
                <a:gd name="T49" fmla="*/ 156 h 1169"/>
                <a:gd name="T50" fmla="*/ 18 w 1286"/>
                <a:gd name="T51" fmla="*/ 154 h 1169"/>
                <a:gd name="T52" fmla="*/ 17 w 1286"/>
                <a:gd name="T53" fmla="*/ 153 h 1169"/>
                <a:gd name="T54" fmla="*/ 17 w 1286"/>
                <a:gd name="T55" fmla="*/ 149 h 1169"/>
                <a:gd name="T56" fmla="*/ 17 w 1286"/>
                <a:gd name="T57" fmla="*/ 147 h 1169"/>
                <a:gd name="T58" fmla="*/ 16 w 1286"/>
                <a:gd name="T59" fmla="*/ 147 h 1169"/>
                <a:gd name="T60" fmla="*/ 15 w 1286"/>
                <a:gd name="T61" fmla="*/ 144 h 1169"/>
                <a:gd name="T62" fmla="*/ 14 w 1286"/>
                <a:gd name="T63" fmla="*/ 138 h 1169"/>
                <a:gd name="T64" fmla="*/ 12 w 1286"/>
                <a:gd name="T65" fmla="*/ 138 h 1169"/>
                <a:gd name="T66" fmla="*/ 11 w 1286"/>
                <a:gd name="T67" fmla="*/ 136 h 1169"/>
                <a:gd name="T68" fmla="*/ 11 w 1286"/>
                <a:gd name="T69" fmla="*/ 127 h 1169"/>
                <a:gd name="T70" fmla="*/ 12 w 1286"/>
                <a:gd name="T71" fmla="*/ 125 h 1169"/>
                <a:gd name="T72" fmla="*/ 11 w 1286"/>
                <a:gd name="T73" fmla="*/ 116 h 1169"/>
                <a:gd name="T74" fmla="*/ 10 w 1286"/>
                <a:gd name="T75" fmla="*/ 111 h 1169"/>
                <a:gd name="T76" fmla="*/ 9 w 1286"/>
                <a:gd name="T77" fmla="*/ 106 h 1169"/>
                <a:gd name="T78" fmla="*/ 9 w 1286"/>
                <a:gd name="T79" fmla="*/ 91 h 1169"/>
                <a:gd name="T80" fmla="*/ 7 w 1286"/>
                <a:gd name="T81" fmla="*/ 85 h 1169"/>
                <a:gd name="T82" fmla="*/ 7 w 1286"/>
                <a:gd name="T83" fmla="*/ 81 h 1169"/>
                <a:gd name="T84" fmla="*/ 7 w 1286"/>
                <a:gd name="T85" fmla="*/ 77 h 1169"/>
                <a:gd name="T86" fmla="*/ 6 w 1286"/>
                <a:gd name="T87" fmla="*/ 70 h 1169"/>
                <a:gd name="T88" fmla="*/ 5 w 1286"/>
                <a:gd name="T89" fmla="*/ 60 h 1169"/>
                <a:gd name="T90" fmla="*/ 5 w 1286"/>
                <a:gd name="T91" fmla="*/ 53 h 1169"/>
                <a:gd name="T92" fmla="*/ 5 w 1286"/>
                <a:gd name="T93" fmla="*/ 49 h 1169"/>
                <a:gd name="T94" fmla="*/ 5 w 1286"/>
                <a:gd name="T95" fmla="*/ 41 h 1169"/>
                <a:gd name="T96" fmla="*/ 3 w 1286"/>
                <a:gd name="T97" fmla="*/ 33 h 1169"/>
                <a:gd name="T98" fmla="*/ 3 w 1286"/>
                <a:gd name="T99" fmla="*/ 23 h 1169"/>
                <a:gd name="T100" fmla="*/ 1 w 1286"/>
                <a:gd name="T101" fmla="*/ 14 h 1169"/>
                <a:gd name="T102" fmla="*/ 1 w 1286"/>
                <a:gd name="T103" fmla="*/ 11 h 1169"/>
                <a:gd name="T104" fmla="*/ 1 w 1286"/>
                <a:gd name="T105" fmla="*/ 3 h 1169"/>
                <a:gd name="T106" fmla="*/ 0 w 1286"/>
                <a:gd name="T107" fmla="*/ 0 h 11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86"/>
                <a:gd name="T163" fmla="*/ 0 h 1169"/>
                <a:gd name="T164" fmla="*/ 1286 w 1286"/>
                <a:gd name="T165" fmla="*/ 1169 h 116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86" h="1169">
                  <a:moveTo>
                    <a:pt x="1286" y="1169"/>
                  </a:moveTo>
                  <a:cubicBezTo>
                    <a:pt x="1270" y="1157"/>
                    <a:pt x="1253" y="1153"/>
                    <a:pt x="1236" y="1143"/>
                  </a:cubicBezTo>
                  <a:cubicBezTo>
                    <a:pt x="1234" y="1135"/>
                    <a:pt x="1231" y="1129"/>
                    <a:pt x="1229" y="1121"/>
                  </a:cubicBezTo>
                  <a:cubicBezTo>
                    <a:pt x="1227" y="1093"/>
                    <a:pt x="1230" y="1069"/>
                    <a:pt x="1214" y="1047"/>
                  </a:cubicBezTo>
                  <a:cubicBezTo>
                    <a:pt x="1209" y="1029"/>
                    <a:pt x="1209" y="1012"/>
                    <a:pt x="1217" y="994"/>
                  </a:cubicBezTo>
                  <a:cubicBezTo>
                    <a:pt x="1222" y="969"/>
                    <a:pt x="1224" y="942"/>
                    <a:pt x="1198" y="931"/>
                  </a:cubicBezTo>
                  <a:cubicBezTo>
                    <a:pt x="1191" y="925"/>
                    <a:pt x="1185" y="920"/>
                    <a:pt x="1176" y="917"/>
                  </a:cubicBezTo>
                  <a:cubicBezTo>
                    <a:pt x="1144" y="894"/>
                    <a:pt x="1091" y="895"/>
                    <a:pt x="1054" y="893"/>
                  </a:cubicBezTo>
                  <a:cubicBezTo>
                    <a:pt x="1035" y="895"/>
                    <a:pt x="1023" y="901"/>
                    <a:pt x="1008" y="912"/>
                  </a:cubicBezTo>
                  <a:cubicBezTo>
                    <a:pt x="995" y="903"/>
                    <a:pt x="990" y="896"/>
                    <a:pt x="974" y="893"/>
                  </a:cubicBezTo>
                  <a:cubicBezTo>
                    <a:pt x="966" y="894"/>
                    <a:pt x="958" y="894"/>
                    <a:pt x="950" y="895"/>
                  </a:cubicBezTo>
                  <a:cubicBezTo>
                    <a:pt x="945" y="896"/>
                    <a:pt x="940" y="900"/>
                    <a:pt x="936" y="898"/>
                  </a:cubicBezTo>
                  <a:cubicBezTo>
                    <a:pt x="933" y="897"/>
                    <a:pt x="936" y="891"/>
                    <a:pt x="934" y="888"/>
                  </a:cubicBezTo>
                  <a:cubicBezTo>
                    <a:pt x="932" y="885"/>
                    <a:pt x="929" y="885"/>
                    <a:pt x="926" y="883"/>
                  </a:cubicBezTo>
                  <a:cubicBezTo>
                    <a:pt x="920" y="872"/>
                    <a:pt x="925" y="878"/>
                    <a:pt x="910" y="874"/>
                  </a:cubicBezTo>
                  <a:cubicBezTo>
                    <a:pt x="904" y="873"/>
                    <a:pt x="893" y="869"/>
                    <a:pt x="893" y="869"/>
                  </a:cubicBezTo>
                  <a:cubicBezTo>
                    <a:pt x="889" y="860"/>
                    <a:pt x="885" y="858"/>
                    <a:pt x="876" y="855"/>
                  </a:cubicBezTo>
                  <a:cubicBezTo>
                    <a:pt x="865" y="847"/>
                    <a:pt x="855" y="845"/>
                    <a:pt x="842" y="843"/>
                  </a:cubicBezTo>
                  <a:cubicBezTo>
                    <a:pt x="830" y="838"/>
                    <a:pt x="837" y="841"/>
                    <a:pt x="818" y="835"/>
                  </a:cubicBezTo>
                  <a:cubicBezTo>
                    <a:pt x="816" y="834"/>
                    <a:pt x="811" y="833"/>
                    <a:pt x="811" y="833"/>
                  </a:cubicBezTo>
                  <a:cubicBezTo>
                    <a:pt x="795" y="811"/>
                    <a:pt x="778" y="808"/>
                    <a:pt x="751" y="804"/>
                  </a:cubicBezTo>
                  <a:cubicBezTo>
                    <a:pt x="745" y="802"/>
                    <a:pt x="740" y="801"/>
                    <a:pt x="734" y="799"/>
                  </a:cubicBezTo>
                  <a:cubicBezTo>
                    <a:pt x="732" y="798"/>
                    <a:pt x="727" y="797"/>
                    <a:pt x="727" y="797"/>
                  </a:cubicBezTo>
                  <a:cubicBezTo>
                    <a:pt x="719" y="789"/>
                    <a:pt x="718" y="787"/>
                    <a:pt x="706" y="780"/>
                  </a:cubicBezTo>
                  <a:cubicBezTo>
                    <a:pt x="701" y="777"/>
                    <a:pt x="691" y="771"/>
                    <a:pt x="691" y="771"/>
                  </a:cubicBezTo>
                  <a:cubicBezTo>
                    <a:pt x="689" y="768"/>
                    <a:pt x="688" y="765"/>
                    <a:pt x="686" y="763"/>
                  </a:cubicBezTo>
                  <a:cubicBezTo>
                    <a:pt x="684" y="761"/>
                    <a:pt x="681" y="761"/>
                    <a:pt x="679" y="759"/>
                  </a:cubicBezTo>
                  <a:cubicBezTo>
                    <a:pt x="674" y="752"/>
                    <a:pt x="678" y="742"/>
                    <a:pt x="674" y="735"/>
                  </a:cubicBezTo>
                  <a:cubicBezTo>
                    <a:pt x="672" y="731"/>
                    <a:pt x="657" y="726"/>
                    <a:pt x="653" y="725"/>
                  </a:cubicBezTo>
                  <a:cubicBezTo>
                    <a:pt x="637" y="730"/>
                    <a:pt x="637" y="730"/>
                    <a:pt x="617" y="727"/>
                  </a:cubicBezTo>
                  <a:cubicBezTo>
                    <a:pt x="611" y="719"/>
                    <a:pt x="606" y="716"/>
                    <a:pt x="598" y="711"/>
                  </a:cubicBezTo>
                  <a:cubicBezTo>
                    <a:pt x="589" y="688"/>
                    <a:pt x="556" y="683"/>
                    <a:pt x="538" y="682"/>
                  </a:cubicBezTo>
                  <a:cubicBezTo>
                    <a:pt x="516" y="677"/>
                    <a:pt x="491" y="684"/>
                    <a:pt x="468" y="682"/>
                  </a:cubicBezTo>
                  <a:cubicBezTo>
                    <a:pt x="455" y="676"/>
                    <a:pt x="446" y="683"/>
                    <a:pt x="449" y="670"/>
                  </a:cubicBezTo>
                  <a:cubicBezTo>
                    <a:pt x="446" y="655"/>
                    <a:pt x="457" y="639"/>
                    <a:pt x="449" y="627"/>
                  </a:cubicBezTo>
                  <a:cubicBezTo>
                    <a:pt x="458" y="623"/>
                    <a:pt x="462" y="623"/>
                    <a:pt x="468" y="615"/>
                  </a:cubicBezTo>
                  <a:cubicBezTo>
                    <a:pt x="465" y="577"/>
                    <a:pt x="465" y="578"/>
                    <a:pt x="430" y="574"/>
                  </a:cubicBezTo>
                  <a:cubicBezTo>
                    <a:pt x="413" y="567"/>
                    <a:pt x="396" y="559"/>
                    <a:pt x="379" y="552"/>
                  </a:cubicBezTo>
                  <a:cubicBezTo>
                    <a:pt x="364" y="543"/>
                    <a:pt x="351" y="538"/>
                    <a:pt x="341" y="521"/>
                  </a:cubicBezTo>
                  <a:cubicBezTo>
                    <a:pt x="336" y="502"/>
                    <a:pt x="336" y="461"/>
                    <a:pt x="319" y="449"/>
                  </a:cubicBezTo>
                  <a:cubicBezTo>
                    <a:pt x="316" y="437"/>
                    <a:pt x="290" y="428"/>
                    <a:pt x="281" y="423"/>
                  </a:cubicBezTo>
                  <a:cubicBezTo>
                    <a:pt x="278" y="412"/>
                    <a:pt x="275" y="408"/>
                    <a:pt x="264" y="403"/>
                  </a:cubicBezTo>
                  <a:cubicBezTo>
                    <a:pt x="257" y="396"/>
                    <a:pt x="252" y="389"/>
                    <a:pt x="245" y="382"/>
                  </a:cubicBezTo>
                  <a:cubicBezTo>
                    <a:pt x="240" y="371"/>
                    <a:pt x="242" y="359"/>
                    <a:pt x="238" y="348"/>
                  </a:cubicBezTo>
                  <a:cubicBezTo>
                    <a:pt x="231" y="329"/>
                    <a:pt x="217" y="314"/>
                    <a:pt x="206" y="298"/>
                  </a:cubicBezTo>
                  <a:cubicBezTo>
                    <a:pt x="201" y="281"/>
                    <a:pt x="185" y="271"/>
                    <a:pt x="175" y="257"/>
                  </a:cubicBezTo>
                  <a:cubicBezTo>
                    <a:pt x="176" y="254"/>
                    <a:pt x="180" y="246"/>
                    <a:pt x="180" y="243"/>
                  </a:cubicBezTo>
                  <a:cubicBezTo>
                    <a:pt x="180" y="228"/>
                    <a:pt x="179" y="214"/>
                    <a:pt x="178" y="199"/>
                  </a:cubicBezTo>
                  <a:cubicBezTo>
                    <a:pt x="176" y="176"/>
                    <a:pt x="147" y="170"/>
                    <a:pt x="130" y="163"/>
                  </a:cubicBezTo>
                  <a:cubicBezTo>
                    <a:pt x="114" y="149"/>
                    <a:pt x="118" y="121"/>
                    <a:pt x="101" y="111"/>
                  </a:cubicBezTo>
                  <a:cubicBezTo>
                    <a:pt x="94" y="93"/>
                    <a:pt x="70" y="83"/>
                    <a:pt x="55" y="72"/>
                  </a:cubicBezTo>
                  <a:cubicBezTo>
                    <a:pt x="53" y="64"/>
                    <a:pt x="43" y="51"/>
                    <a:pt x="43" y="51"/>
                  </a:cubicBezTo>
                  <a:cubicBezTo>
                    <a:pt x="40" y="36"/>
                    <a:pt x="42" y="21"/>
                    <a:pt x="26" y="17"/>
                  </a:cubicBezTo>
                  <a:cubicBezTo>
                    <a:pt x="19" y="12"/>
                    <a:pt x="6" y="6"/>
                    <a:pt x="0" y="0"/>
                  </a:cubicBezTo>
                </a:path>
              </a:pathLst>
            </a:custGeom>
            <a:noFill/>
            <a:ln w="38100">
              <a:solidFill>
                <a:srgbClr val="008000"/>
              </a:solidFill>
              <a:round/>
              <a:headEnd/>
              <a:tailEnd/>
            </a:ln>
          </p:spPr>
          <p:txBody>
            <a:bodyPr/>
            <a:lstStyle/>
            <a:p>
              <a:endParaRPr lang="en-US" dirty="0">
                <a:latin typeface="Lucida Sans Unicode" pitchFamily="34" charset="0"/>
              </a:endParaRPr>
            </a:p>
          </p:txBody>
        </p:sp>
        <p:sp>
          <p:nvSpPr>
            <p:cNvPr id="14355" name="Freeform 1038"/>
            <p:cNvSpPr>
              <a:spLocks/>
            </p:cNvSpPr>
            <p:nvPr/>
          </p:nvSpPr>
          <p:spPr bwMode="auto">
            <a:xfrm>
              <a:off x="3120" y="3504"/>
              <a:ext cx="38" cy="113"/>
            </a:xfrm>
            <a:custGeom>
              <a:avLst/>
              <a:gdLst>
                <a:gd name="T0" fmla="*/ 23 w 38"/>
                <a:gd name="T1" fmla="*/ 0 h 113"/>
                <a:gd name="T2" fmla="*/ 4 w 38"/>
                <a:gd name="T3" fmla="*/ 23 h 113"/>
                <a:gd name="T4" fmla="*/ 21 w 38"/>
                <a:gd name="T5" fmla="*/ 66 h 113"/>
                <a:gd name="T6" fmla="*/ 34 w 38"/>
                <a:gd name="T7" fmla="*/ 80 h 113"/>
                <a:gd name="T8" fmla="*/ 38 w 38"/>
                <a:gd name="T9" fmla="*/ 113 h 113"/>
                <a:gd name="T10" fmla="*/ 0 60000 65536"/>
                <a:gd name="T11" fmla="*/ 0 60000 65536"/>
                <a:gd name="T12" fmla="*/ 0 60000 65536"/>
                <a:gd name="T13" fmla="*/ 0 60000 65536"/>
                <a:gd name="T14" fmla="*/ 0 60000 65536"/>
                <a:gd name="T15" fmla="*/ 0 w 38"/>
                <a:gd name="T16" fmla="*/ 0 h 113"/>
                <a:gd name="T17" fmla="*/ 38 w 38"/>
                <a:gd name="T18" fmla="*/ 113 h 113"/>
              </a:gdLst>
              <a:ahLst/>
              <a:cxnLst>
                <a:cxn ang="T10">
                  <a:pos x="T0" y="T1"/>
                </a:cxn>
                <a:cxn ang="T11">
                  <a:pos x="T2" y="T3"/>
                </a:cxn>
                <a:cxn ang="T12">
                  <a:pos x="T4" y="T5"/>
                </a:cxn>
                <a:cxn ang="T13">
                  <a:pos x="T6" y="T7"/>
                </a:cxn>
                <a:cxn ang="T14">
                  <a:pos x="T8" y="T9"/>
                </a:cxn>
              </a:cxnLst>
              <a:rect l="T15" t="T16" r="T17" b="T18"/>
              <a:pathLst>
                <a:path w="38" h="113">
                  <a:moveTo>
                    <a:pt x="23" y="0"/>
                  </a:moveTo>
                  <a:cubicBezTo>
                    <a:pt x="19" y="9"/>
                    <a:pt x="12" y="21"/>
                    <a:pt x="4" y="23"/>
                  </a:cubicBezTo>
                  <a:cubicBezTo>
                    <a:pt x="0" y="37"/>
                    <a:pt x="10" y="61"/>
                    <a:pt x="21" y="66"/>
                  </a:cubicBezTo>
                  <a:cubicBezTo>
                    <a:pt x="24" y="74"/>
                    <a:pt x="28" y="75"/>
                    <a:pt x="34" y="80"/>
                  </a:cubicBezTo>
                  <a:cubicBezTo>
                    <a:pt x="35" y="87"/>
                    <a:pt x="38" y="110"/>
                    <a:pt x="38" y="113"/>
                  </a:cubicBezTo>
                </a:path>
              </a:pathLst>
            </a:custGeom>
            <a:noFill/>
            <a:ln w="28575">
              <a:solidFill>
                <a:srgbClr val="008000"/>
              </a:solidFill>
              <a:round/>
              <a:headEnd/>
              <a:tailEnd/>
            </a:ln>
          </p:spPr>
          <p:txBody>
            <a:bodyPr/>
            <a:lstStyle/>
            <a:p>
              <a:endParaRPr lang="en-US" dirty="0">
                <a:latin typeface="Lucida Sans Unicode" pitchFamily="34" charset="0"/>
              </a:endParaRPr>
            </a:p>
          </p:txBody>
        </p:sp>
        <p:sp>
          <p:nvSpPr>
            <p:cNvPr id="14356" name="Freeform 1039"/>
            <p:cNvSpPr>
              <a:spLocks/>
            </p:cNvSpPr>
            <p:nvPr/>
          </p:nvSpPr>
          <p:spPr bwMode="auto">
            <a:xfrm>
              <a:off x="2638" y="3207"/>
              <a:ext cx="181" cy="337"/>
            </a:xfrm>
            <a:custGeom>
              <a:avLst/>
              <a:gdLst>
                <a:gd name="T0" fmla="*/ 181 w 181"/>
                <a:gd name="T1" fmla="*/ 0 h 337"/>
                <a:gd name="T2" fmla="*/ 136 w 181"/>
                <a:gd name="T3" fmla="*/ 36 h 337"/>
                <a:gd name="T4" fmla="*/ 70 w 181"/>
                <a:gd name="T5" fmla="*/ 56 h 337"/>
                <a:gd name="T6" fmla="*/ 44 w 181"/>
                <a:gd name="T7" fmla="*/ 60 h 337"/>
                <a:gd name="T8" fmla="*/ 29 w 181"/>
                <a:gd name="T9" fmla="*/ 77 h 337"/>
                <a:gd name="T10" fmla="*/ 26 w 181"/>
                <a:gd name="T11" fmla="*/ 80 h 337"/>
                <a:gd name="T12" fmla="*/ 17 w 181"/>
                <a:gd name="T13" fmla="*/ 90 h 337"/>
                <a:gd name="T14" fmla="*/ 16 w 181"/>
                <a:gd name="T15" fmla="*/ 95 h 337"/>
                <a:gd name="T16" fmla="*/ 13 w 181"/>
                <a:gd name="T17" fmla="*/ 102 h 337"/>
                <a:gd name="T18" fmla="*/ 8 w 181"/>
                <a:gd name="T19" fmla="*/ 102 h 337"/>
                <a:gd name="T20" fmla="*/ 8 w 181"/>
                <a:gd name="T21" fmla="*/ 102 h 337"/>
                <a:gd name="T22" fmla="*/ 7 w 181"/>
                <a:gd name="T23" fmla="*/ 111 h 337"/>
                <a:gd name="T24" fmla="*/ 26 w 181"/>
                <a:gd name="T25" fmla="*/ 144 h 337"/>
                <a:gd name="T26" fmla="*/ 31 w 181"/>
                <a:gd name="T27" fmla="*/ 168 h 337"/>
                <a:gd name="T28" fmla="*/ 29 w 181"/>
                <a:gd name="T29" fmla="*/ 207 h 337"/>
                <a:gd name="T30" fmla="*/ 40 w 181"/>
                <a:gd name="T31" fmla="*/ 234 h 337"/>
                <a:gd name="T32" fmla="*/ 35 w 181"/>
                <a:gd name="T33" fmla="*/ 267 h 337"/>
                <a:gd name="T34" fmla="*/ 46 w 181"/>
                <a:gd name="T35" fmla="*/ 329 h 3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1"/>
                <a:gd name="T55" fmla="*/ 0 h 337"/>
                <a:gd name="T56" fmla="*/ 181 w 181"/>
                <a:gd name="T57" fmla="*/ 337 h 3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1" h="337">
                  <a:moveTo>
                    <a:pt x="181" y="0"/>
                  </a:moveTo>
                  <a:cubicBezTo>
                    <a:pt x="173" y="23"/>
                    <a:pt x="158" y="28"/>
                    <a:pt x="136" y="36"/>
                  </a:cubicBezTo>
                  <a:cubicBezTo>
                    <a:pt x="123" y="35"/>
                    <a:pt x="83" y="61"/>
                    <a:pt x="70" y="56"/>
                  </a:cubicBezTo>
                  <a:cubicBezTo>
                    <a:pt x="61" y="57"/>
                    <a:pt x="52" y="58"/>
                    <a:pt x="44" y="60"/>
                  </a:cubicBezTo>
                  <a:cubicBezTo>
                    <a:pt x="40" y="67"/>
                    <a:pt x="35" y="73"/>
                    <a:pt x="29" y="77"/>
                  </a:cubicBezTo>
                  <a:cubicBezTo>
                    <a:pt x="23" y="82"/>
                    <a:pt x="38" y="75"/>
                    <a:pt x="26" y="80"/>
                  </a:cubicBezTo>
                  <a:cubicBezTo>
                    <a:pt x="19" y="86"/>
                    <a:pt x="24" y="82"/>
                    <a:pt x="17" y="90"/>
                  </a:cubicBezTo>
                  <a:cubicBezTo>
                    <a:pt x="5" y="102"/>
                    <a:pt x="27" y="86"/>
                    <a:pt x="16" y="95"/>
                  </a:cubicBezTo>
                  <a:cubicBezTo>
                    <a:pt x="7" y="96"/>
                    <a:pt x="17" y="102"/>
                    <a:pt x="13" y="102"/>
                  </a:cubicBezTo>
                  <a:cubicBezTo>
                    <a:pt x="12" y="103"/>
                    <a:pt x="9" y="102"/>
                    <a:pt x="8" y="102"/>
                  </a:cubicBezTo>
                  <a:cubicBezTo>
                    <a:pt x="10" y="114"/>
                    <a:pt x="0" y="89"/>
                    <a:pt x="8" y="102"/>
                  </a:cubicBezTo>
                  <a:cubicBezTo>
                    <a:pt x="10" y="106"/>
                    <a:pt x="7" y="111"/>
                    <a:pt x="7" y="111"/>
                  </a:cubicBezTo>
                  <a:cubicBezTo>
                    <a:pt x="8" y="126"/>
                    <a:pt x="12" y="139"/>
                    <a:pt x="26" y="144"/>
                  </a:cubicBezTo>
                  <a:cubicBezTo>
                    <a:pt x="24" y="164"/>
                    <a:pt x="28" y="159"/>
                    <a:pt x="31" y="168"/>
                  </a:cubicBezTo>
                  <a:cubicBezTo>
                    <a:pt x="38" y="181"/>
                    <a:pt x="36" y="193"/>
                    <a:pt x="29" y="207"/>
                  </a:cubicBezTo>
                  <a:cubicBezTo>
                    <a:pt x="27" y="215"/>
                    <a:pt x="42" y="227"/>
                    <a:pt x="40" y="234"/>
                  </a:cubicBezTo>
                  <a:cubicBezTo>
                    <a:pt x="39" y="238"/>
                    <a:pt x="35" y="267"/>
                    <a:pt x="35" y="267"/>
                  </a:cubicBezTo>
                  <a:cubicBezTo>
                    <a:pt x="35" y="269"/>
                    <a:pt x="40" y="337"/>
                    <a:pt x="46" y="329"/>
                  </a:cubicBezTo>
                </a:path>
              </a:pathLst>
            </a:custGeom>
            <a:noFill/>
            <a:ln w="19050">
              <a:solidFill>
                <a:srgbClr val="008000"/>
              </a:solidFill>
              <a:round/>
              <a:headEnd/>
              <a:tailEnd/>
            </a:ln>
          </p:spPr>
          <p:txBody>
            <a:bodyPr/>
            <a:lstStyle/>
            <a:p>
              <a:endParaRPr lang="en-US" dirty="0">
                <a:latin typeface="Lucida Sans Unicode" pitchFamily="34" charset="0"/>
              </a:endParaRPr>
            </a:p>
          </p:txBody>
        </p:sp>
        <p:sp>
          <p:nvSpPr>
            <p:cNvPr id="14357" name="Freeform 1040"/>
            <p:cNvSpPr>
              <a:spLocks/>
            </p:cNvSpPr>
            <p:nvPr/>
          </p:nvSpPr>
          <p:spPr bwMode="auto">
            <a:xfrm>
              <a:off x="2304" y="2406"/>
              <a:ext cx="77" cy="159"/>
            </a:xfrm>
            <a:custGeom>
              <a:avLst/>
              <a:gdLst>
                <a:gd name="T0" fmla="*/ 3 w 116"/>
                <a:gd name="T1" fmla="*/ 0 h 190"/>
                <a:gd name="T2" fmla="*/ 3 w 116"/>
                <a:gd name="T3" fmla="*/ 5 h 190"/>
                <a:gd name="T4" fmla="*/ 3 w 116"/>
                <a:gd name="T5" fmla="*/ 6 h 190"/>
                <a:gd name="T6" fmla="*/ 2 w 116"/>
                <a:gd name="T7" fmla="*/ 13 h 190"/>
                <a:gd name="T8" fmla="*/ 1 w 116"/>
                <a:gd name="T9" fmla="*/ 19 h 190"/>
                <a:gd name="T10" fmla="*/ 1 w 116"/>
                <a:gd name="T11" fmla="*/ 22 h 190"/>
                <a:gd name="T12" fmla="*/ 0 w 116"/>
                <a:gd name="T13" fmla="*/ 26 h 190"/>
                <a:gd name="T14" fmla="*/ 1 w 116"/>
                <a:gd name="T15" fmla="*/ 31 h 190"/>
                <a:gd name="T16" fmla="*/ 1 w 116"/>
                <a:gd name="T17" fmla="*/ 34 h 190"/>
                <a:gd name="T18" fmla="*/ 1 w 116"/>
                <a:gd name="T19" fmla="*/ 38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6"/>
                <a:gd name="T31" fmla="*/ 0 h 190"/>
                <a:gd name="T32" fmla="*/ 116 w 116"/>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6" h="190">
                  <a:moveTo>
                    <a:pt x="116" y="0"/>
                  </a:moveTo>
                  <a:cubicBezTo>
                    <a:pt x="108" y="13"/>
                    <a:pt x="113" y="5"/>
                    <a:pt x="101" y="22"/>
                  </a:cubicBezTo>
                  <a:cubicBezTo>
                    <a:pt x="99" y="24"/>
                    <a:pt x="96" y="29"/>
                    <a:pt x="96" y="29"/>
                  </a:cubicBezTo>
                  <a:cubicBezTo>
                    <a:pt x="92" y="42"/>
                    <a:pt x="82" y="52"/>
                    <a:pt x="77" y="65"/>
                  </a:cubicBezTo>
                  <a:cubicBezTo>
                    <a:pt x="73" y="86"/>
                    <a:pt x="59" y="84"/>
                    <a:pt x="41" y="92"/>
                  </a:cubicBezTo>
                  <a:cubicBezTo>
                    <a:pt x="34" y="99"/>
                    <a:pt x="28" y="103"/>
                    <a:pt x="20" y="108"/>
                  </a:cubicBezTo>
                  <a:cubicBezTo>
                    <a:pt x="14" y="118"/>
                    <a:pt x="9" y="117"/>
                    <a:pt x="0" y="125"/>
                  </a:cubicBezTo>
                  <a:cubicBezTo>
                    <a:pt x="6" y="144"/>
                    <a:pt x="3" y="137"/>
                    <a:pt x="8" y="149"/>
                  </a:cubicBezTo>
                  <a:cubicBezTo>
                    <a:pt x="9" y="160"/>
                    <a:pt x="9" y="164"/>
                    <a:pt x="12" y="173"/>
                  </a:cubicBezTo>
                  <a:cubicBezTo>
                    <a:pt x="14" y="178"/>
                    <a:pt x="20" y="185"/>
                    <a:pt x="20" y="190"/>
                  </a:cubicBezTo>
                </a:path>
              </a:pathLst>
            </a:custGeom>
            <a:noFill/>
            <a:ln w="19050">
              <a:solidFill>
                <a:srgbClr val="008000"/>
              </a:solidFill>
              <a:round/>
              <a:headEnd/>
              <a:tailEnd/>
            </a:ln>
          </p:spPr>
          <p:txBody>
            <a:bodyPr/>
            <a:lstStyle/>
            <a:p>
              <a:endParaRPr lang="en-US" dirty="0">
                <a:latin typeface="Lucida Sans Unicode" pitchFamily="34" charset="0"/>
              </a:endParaRPr>
            </a:p>
          </p:txBody>
        </p:sp>
        <p:sp>
          <p:nvSpPr>
            <p:cNvPr id="14358" name="Freeform 1041"/>
            <p:cNvSpPr>
              <a:spLocks/>
            </p:cNvSpPr>
            <p:nvPr/>
          </p:nvSpPr>
          <p:spPr bwMode="auto">
            <a:xfrm>
              <a:off x="2376" y="2400"/>
              <a:ext cx="226" cy="418"/>
            </a:xfrm>
            <a:custGeom>
              <a:avLst/>
              <a:gdLst>
                <a:gd name="T0" fmla="*/ 1 w 339"/>
                <a:gd name="T1" fmla="*/ 0 h 499"/>
                <a:gd name="T2" fmla="*/ 0 w 339"/>
                <a:gd name="T3" fmla="*/ 5 h 499"/>
                <a:gd name="T4" fmla="*/ 1 w 339"/>
                <a:gd name="T5" fmla="*/ 11 h 499"/>
                <a:gd name="T6" fmla="*/ 3 w 339"/>
                <a:gd name="T7" fmla="*/ 22 h 499"/>
                <a:gd name="T8" fmla="*/ 3 w 339"/>
                <a:gd name="T9" fmla="*/ 26 h 499"/>
                <a:gd name="T10" fmla="*/ 4 w 339"/>
                <a:gd name="T11" fmla="*/ 33 h 499"/>
                <a:gd name="T12" fmla="*/ 5 w 339"/>
                <a:gd name="T13" fmla="*/ 41 h 499"/>
                <a:gd name="T14" fmla="*/ 5 w 339"/>
                <a:gd name="T15" fmla="*/ 65 h 499"/>
                <a:gd name="T16" fmla="*/ 5 w 339"/>
                <a:gd name="T17" fmla="*/ 70 h 499"/>
                <a:gd name="T18" fmla="*/ 6 w 339"/>
                <a:gd name="T19" fmla="*/ 72 h 499"/>
                <a:gd name="T20" fmla="*/ 7 w 339"/>
                <a:gd name="T21" fmla="*/ 80 h 499"/>
                <a:gd name="T22" fmla="*/ 7 w 339"/>
                <a:gd name="T23" fmla="*/ 86 h 499"/>
                <a:gd name="T24" fmla="*/ 7 w 339"/>
                <a:gd name="T25" fmla="*/ 90 h 499"/>
                <a:gd name="T26" fmla="*/ 8 w 339"/>
                <a:gd name="T27" fmla="*/ 95 h 499"/>
                <a:gd name="T28" fmla="*/ 9 w 339"/>
                <a:gd name="T29" fmla="*/ 97 h 499"/>
                <a:gd name="T30" fmla="*/ 9 w 339"/>
                <a:gd name="T31" fmla="*/ 101 h 4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9"/>
                <a:gd name="T49" fmla="*/ 0 h 499"/>
                <a:gd name="T50" fmla="*/ 339 w 339"/>
                <a:gd name="T51" fmla="*/ 499 h 4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9" h="499">
                  <a:moveTo>
                    <a:pt x="15" y="0"/>
                  </a:moveTo>
                  <a:cubicBezTo>
                    <a:pt x="10" y="7"/>
                    <a:pt x="5" y="15"/>
                    <a:pt x="0" y="22"/>
                  </a:cubicBezTo>
                  <a:cubicBezTo>
                    <a:pt x="7" y="39"/>
                    <a:pt x="23" y="45"/>
                    <a:pt x="36" y="58"/>
                  </a:cubicBezTo>
                  <a:cubicBezTo>
                    <a:pt x="54" y="76"/>
                    <a:pt x="73" y="101"/>
                    <a:pt x="99" y="108"/>
                  </a:cubicBezTo>
                  <a:cubicBezTo>
                    <a:pt x="104" y="115"/>
                    <a:pt x="111" y="119"/>
                    <a:pt x="116" y="127"/>
                  </a:cubicBezTo>
                  <a:cubicBezTo>
                    <a:pt x="120" y="134"/>
                    <a:pt x="142" y="156"/>
                    <a:pt x="147" y="163"/>
                  </a:cubicBezTo>
                  <a:cubicBezTo>
                    <a:pt x="152" y="170"/>
                    <a:pt x="157" y="184"/>
                    <a:pt x="171" y="204"/>
                  </a:cubicBezTo>
                  <a:cubicBezTo>
                    <a:pt x="179" y="231"/>
                    <a:pt x="193" y="279"/>
                    <a:pt x="190" y="317"/>
                  </a:cubicBezTo>
                  <a:cubicBezTo>
                    <a:pt x="192" y="320"/>
                    <a:pt x="186" y="343"/>
                    <a:pt x="188" y="343"/>
                  </a:cubicBezTo>
                  <a:cubicBezTo>
                    <a:pt x="195" y="346"/>
                    <a:pt x="216" y="353"/>
                    <a:pt x="224" y="355"/>
                  </a:cubicBezTo>
                  <a:cubicBezTo>
                    <a:pt x="239" y="366"/>
                    <a:pt x="240" y="384"/>
                    <a:pt x="252" y="396"/>
                  </a:cubicBezTo>
                  <a:cubicBezTo>
                    <a:pt x="256" y="406"/>
                    <a:pt x="263" y="417"/>
                    <a:pt x="272" y="423"/>
                  </a:cubicBezTo>
                  <a:cubicBezTo>
                    <a:pt x="275" y="433"/>
                    <a:pt x="280" y="436"/>
                    <a:pt x="288" y="442"/>
                  </a:cubicBezTo>
                  <a:cubicBezTo>
                    <a:pt x="293" y="453"/>
                    <a:pt x="302" y="458"/>
                    <a:pt x="310" y="466"/>
                  </a:cubicBezTo>
                  <a:cubicBezTo>
                    <a:pt x="314" y="470"/>
                    <a:pt x="320" y="480"/>
                    <a:pt x="320" y="480"/>
                  </a:cubicBezTo>
                  <a:cubicBezTo>
                    <a:pt x="322" y="488"/>
                    <a:pt x="331" y="494"/>
                    <a:pt x="339" y="499"/>
                  </a:cubicBezTo>
                </a:path>
              </a:pathLst>
            </a:custGeom>
            <a:noFill/>
            <a:ln w="38100">
              <a:solidFill>
                <a:srgbClr val="008000"/>
              </a:solidFill>
              <a:round/>
              <a:headEnd/>
              <a:tailEnd/>
            </a:ln>
          </p:spPr>
          <p:txBody>
            <a:bodyPr/>
            <a:lstStyle/>
            <a:p>
              <a:endParaRPr lang="en-US" dirty="0">
                <a:latin typeface="Lucida Sans Unicode" pitchFamily="34" charset="0"/>
              </a:endParaRPr>
            </a:p>
          </p:txBody>
        </p:sp>
      </p:grpSp>
      <p:sp>
        <p:nvSpPr>
          <p:cNvPr id="14341" name="Text Box 1042"/>
          <p:cNvSpPr txBox="1">
            <a:spLocks noChangeArrowheads="1"/>
          </p:cNvSpPr>
          <p:nvPr/>
        </p:nvSpPr>
        <p:spPr bwMode="auto">
          <a:xfrm>
            <a:off x="285750" y="2587625"/>
            <a:ext cx="2935288" cy="1200329"/>
          </a:xfrm>
          <a:prstGeom prst="rect">
            <a:avLst/>
          </a:prstGeom>
          <a:noFill/>
          <a:ln w="9525">
            <a:noFill/>
            <a:miter lim="800000"/>
            <a:headEnd/>
            <a:tailEnd/>
          </a:ln>
        </p:spPr>
        <p:txBody>
          <a:bodyPr>
            <a:spAutoFit/>
          </a:bodyPr>
          <a:lstStyle/>
          <a:p>
            <a:pPr algn="ctr"/>
            <a:r>
              <a:rPr lang="en-US" sz="2400" dirty="0">
                <a:latin typeface="Tahoma" pitchFamily="34" charset="0"/>
              </a:rPr>
              <a:t>State Water Project</a:t>
            </a:r>
          </a:p>
          <a:p>
            <a:pPr algn="ctr"/>
            <a:r>
              <a:rPr lang="en-US" sz="2400" dirty="0">
                <a:latin typeface="Tahoma" pitchFamily="34" charset="0"/>
              </a:rPr>
              <a:t>(Bay-Delta) </a:t>
            </a:r>
          </a:p>
          <a:p>
            <a:pPr algn="ctr"/>
            <a:r>
              <a:rPr lang="en-US" sz="2400" dirty="0" smtClean="0">
                <a:latin typeface="Tahoma" pitchFamily="34" charset="0"/>
              </a:rPr>
              <a:t>20%</a:t>
            </a:r>
            <a:endParaRPr lang="en-US" sz="2400" dirty="0">
              <a:latin typeface="Tahoma" pitchFamily="34" charset="0"/>
            </a:endParaRPr>
          </a:p>
        </p:txBody>
      </p:sp>
      <p:sp>
        <p:nvSpPr>
          <p:cNvPr id="14342" name="Text Box 1043"/>
          <p:cNvSpPr txBox="1">
            <a:spLocks noChangeArrowheads="1"/>
          </p:cNvSpPr>
          <p:nvPr/>
        </p:nvSpPr>
        <p:spPr bwMode="auto">
          <a:xfrm>
            <a:off x="6378575" y="3581400"/>
            <a:ext cx="2667000" cy="830997"/>
          </a:xfrm>
          <a:prstGeom prst="rect">
            <a:avLst/>
          </a:prstGeom>
          <a:noFill/>
          <a:ln w="9525">
            <a:noFill/>
            <a:miter lim="800000"/>
            <a:headEnd/>
            <a:tailEnd/>
          </a:ln>
        </p:spPr>
        <p:txBody>
          <a:bodyPr>
            <a:spAutoFit/>
          </a:bodyPr>
          <a:lstStyle/>
          <a:p>
            <a:pPr algn="ctr"/>
            <a:r>
              <a:rPr lang="en-US" sz="2400" dirty="0">
                <a:latin typeface="Tahoma" pitchFamily="34" charset="0"/>
              </a:rPr>
              <a:t>Colorado River </a:t>
            </a:r>
          </a:p>
          <a:p>
            <a:pPr algn="ctr"/>
            <a:r>
              <a:rPr lang="en-US" sz="2400" dirty="0" smtClean="0">
                <a:latin typeface="Tahoma" pitchFamily="34" charset="0"/>
              </a:rPr>
              <a:t>63%</a:t>
            </a:r>
            <a:endParaRPr lang="en-US" sz="2400" dirty="0">
              <a:latin typeface="Tahoma" pitchFamily="34" charset="0"/>
            </a:endParaRPr>
          </a:p>
        </p:txBody>
      </p:sp>
      <p:sp>
        <p:nvSpPr>
          <p:cNvPr id="14343" name="Text Box 1046"/>
          <p:cNvSpPr txBox="1">
            <a:spLocks noChangeArrowheads="1"/>
          </p:cNvSpPr>
          <p:nvPr/>
        </p:nvSpPr>
        <p:spPr bwMode="auto">
          <a:xfrm>
            <a:off x="1600200" y="5029200"/>
            <a:ext cx="2540000" cy="830997"/>
          </a:xfrm>
          <a:prstGeom prst="rect">
            <a:avLst/>
          </a:prstGeom>
          <a:noFill/>
          <a:ln w="9525">
            <a:noFill/>
            <a:miter lim="800000"/>
            <a:headEnd/>
            <a:tailEnd/>
          </a:ln>
        </p:spPr>
        <p:txBody>
          <a:bodyPr>
            <a:spAutoFit/>
          </a:bodyPr>
          <a:lstStyle/>
          <a:p>
            <a:pPr algn="ctr">
              <a:spcBef>
                <a:spcPct val="50000"/>
              </a:spcBef>
            </a:pPr>
            <a:r>
              <a:rPr lang="en-US" sz="2400" dirty="0">
                <a:latin typeface="Tahoma" pitchFamily="34" charset="0"/>
              </a:rPr>
              <a:t>Local </a:t>
            </a:r>
            <a:r>
              <a:rPr lang="en-US" sz="2400" dirty="0" smtClean="0">
                <a:latin typeface="Tahoma" pitchFamily="34" charset="0"/>
              </a:rPr>
              <a:t>Supplies</a:t>
            </a:r>
            <a:endParaRPr lang="en-US" sz="2400" dirty="0">
              <a:latin typeface="Tahoma" pitchFamily="34" charset="0"/>
            </a:endParaRPr>
          </a:p>
          <a:p>
            <a:pPr algn="ctr"/>
            <a:r>
              <a:rPr lang="en-US" sz="2400" dirty="0" smtClean="0">
                <a:latin typeface="Tahoma" pitchFamily="34" charset="0"/>
              </a:rPr>
              <a:t>17%</a:t>
            </a:r>
            <a:endParaRPr lang="en-US" sz="2400" dirty="0">
              <a:latin typeface="Tahoma" pitchFamily="34" charset="0"/>
            </a:endParaRPr>
          </a:p>
        </p:txBody>
      </p:sp>
      <p:sp>
        <p:nvSpPr>
          <p:cNvPr id="14345" name="Oval 1056"/>
          <p:cNvSpPr>
            <a:spLocks noChangeArrowheads="1"/>
          </p:cNvSpPr>
          <p:nvPr/>
        </p:nvSpPr>
        <p:spPr bwMode="auto">
          <a:xfrm>
            <a:off x="3787775" y="3209925"/>
            <a:ext cx="280988" cy="228600"/>
          </a:xfrm>
          <a:prstGeom prst="ellipse">
            <a:avLst/>
          </a:prstGeom>
          <a:solidFill>
            <a:srgbClr val="FF0000"/>
          </a:solidFill>
          <a:ln w="9525">
            <a:solidFill>
              <a:schemeClr val="tx1"/>
            </a:solidFill>
            <a:round/>
            <a:headEnd/>
            <a:tailEnd/>
          </a:ln>
        </p:spPr>
        <p:txBody>
          <a:bodyPr wrap="none" anchor="ctr"/>
          <a:lstStyle/>
          <a:p>
            <a:endParaRPr lang="en-US" dirty="0">
              <a:latin typeface="Lucida Sans Unicode" pitchFamily="34" charset="0"/>
            </a:endParaRPr>
          </a:p>
        </p:txBody>
      </p:sp>
      <p:sp>
        <p:nvSpPr>
          <p:cNvPr id="14346" name="Oval 1057"/>
          <p:cNvSpPr>
            <a:spLocks noChangeArrowheads="1"/>
          </p:cNvSpPr>
          <p:nvPr/>
        </p:nvSpPr>
        <p:spPr bwMode="auto">
          <a:xfrm>
            <a:off x="6630988" y="5181600"/>
            <a:ext cx="342900" cy="182563"/>
          </a:xfrm>
          <a:prstGeom prst="ellipse">
            <a:avLst/>
          </a:prstGeom>
          <a:solidFill>
            <a:srgbClr val="FF0000"/>
          </a:solidFill>
          <a:ln w="9525">
            <a:solidFill>
              <a:schemeClr val="tx1"/>
            </a:solidFill>
            <a:round/>
            <a:headEnd/>
            <a:tailEnd/>
          </a:ln>
        </p:spPr>
        <p:txBody>
          <a:bodyPr wrap="none" anchor="ctr"/>
          <a:lstStyle/>
          <a:p>
            <a:endParaRPr lang="en-US" dirty="0">
              <a:latin typeface="Lucida Sans Unicode" pitchFamily="34" charset="0"/>
            </a:endParaRPr>
          </a:p>
        </p:txBody>
      </p:sp>
      <p:sp>
        <p:nvSpPr>
          <p:cNvPr id="14347" name="Line 24"/>
          <p:cNvSpPr>
            <a:spLocks noChangeShapeType="1"/>
          </p:cNvSpPr>
          <p:nvPr/>
        </p:nvSpPr>
        <p:spPr bwMode="auto">
          <a:xfrm flipV="1">
            <a:off x="2193925" y="3362325"/>
            <a:ext cx="1509713" cy="152400"/>
          </a:xfrm>
          <a:prstGeom prst="line">
            <a:avLst/>
          </a:prstGeom>
          <a:noFill/>
          <a:ln w="50800">
            <a:solidFill>
              <a:schemeClr val="tx1"/>
            </a:solidFill>
            <a:round/>
            <a:headEnd/>
            <a:tailEnd type="triangle" w="med" len="med"/>
          </a:ln>
        </p:spPr>
        <p:txBody>
          <a:bodyPr wrap="none"/>
          <a:lstStyle/>
          <a:p>
            <a:endParaRPr lang="en-US" dirty="0"/>
          </a:p>
        </p:txBody>
      </p:sp>
      <p:sp>
        <p:nvSpPr>
          <p:cNvPr id="14348" name="Line 25"/>
          <p:cNvSpPr>
            <a:spLocks noChangeShapeType="1"/>
          </p:cNvSpPr>
          <p:nvPr/>
        </p:nvSpPr>
        <p:spPr bwMode="auto">
          <a:xfrm>
            <a:off x="3482975" y="5880100"/>
            <a:ext cx="2179638" cy="177800"/>
          </a:xfrm>
          <a:prstGeom prst="line">
            <a:avLst/>
          </a:prstGeom>
          <a:noFill/>
          <a:ln w="50800">
            <a:solidFill>
              <a:schemeClr val="tx1"/>
            </a:solidFill>
            <a:round/>
            <a:headEnd/>
            <a:tailEnd type="triangle" w="med" len="med"/>
          </a:ln>
        </p:spPr>
        <p:txBody>
          <a:bodyPr wrap="none"/>
          <a:lstStyle/>
          <a:p>
            <a:endParaRPr lang="en-US" dirty="0"/>
          </a:p>
        </p:txBody>
      </p:sp>
      <p:sp>
        <p:nvSpPr>
          <p:cNvPr id="14349" name="Line 26"/>
          <p:cNvSpPr>
            <a:spLocks noChangeShapeType="1"/>
          </p:cNvSpPr>
          <p:nvPr/>
        </p:nvSpPr>
        <p:spPr bwMode="auto">
          <a:xfrm flipH="1">
            <a:off x="6934200" y="4343400"/>
            <a:ext cx="417513" cy="781050"/>
          </a:xfrm>
          <a:prstGeom prst="line">
            <a:avLst/>
          </a:prstGeom>
          <a:noFill/>
          <a:ln w="50800">
            <a:solidFill>
              <a:schemeClr val="tx1"/>
            </a:solidFill>
            <a:round/>
            <a:headEnd/>
            <a:tailEnd type="triangle" w="med" len="med"/>
          </a:ln>
        </p:spPr>
        <p:txBody>
          <a:bodyPr wrap="none"/>
          <a:lstStyle/>
          <a:p>
            <a:endParaRPr lang="en-US" dirty="0"/>
          </a:p>
        </p:txBody>
      </p:sp>
      <p:pic>
        <p:nvPicPr>
          <p:cNvPr id="14350" name="Picture 28" descr="SDcounty"/>
          <p:cNvPicPr>
            <a:picLocks noChangeAspect="1" noChangeArrowheads="1"/>
          </p:cNvPicPr>
          <p:nvPr/>
        </p:nvPicPr>
        <p:blipFill>
          <a:blip r:embed="rId4" cstate="print"/>
          <a:srcRect/>
          <a:stretch>
            <a:fillRect/>
          </a:stretch>
        </p:blipFill>
        <p:spPr bwMode="auto">
          <a:xfrm rot="-300000">
            <a:off x="5680075" y="5902325"/>
            <a:ext cx="509588" cy="388938"/>
          </a:xfrm>
          <a:prstGeom prst="rect">
            <a:avLst/>
          </a:prstGeom>
          <a:noFill/>
          <a:ln w="9525">
            <a:noFill/>
            <a:miter lim="800000"/>
            <a:headEnd/>
            <a:tailEnd/>
          </a:ln>
        </p:spPr>
      </p:pic>
      <p:sp>
        <p:nvSpPr>
          <p:cNvPr id="29" name="Freeform 28"/>
          <p:cNvSpPr/>
          <p:nvPr/>
        </p:nvSpPr>
        <p:spPr>
          <a:xfrm>
            <a:off x="5638800" y="5562600"/>
            <a:ext cx="323850" cy="684213"/>
          </a:xfrm>
          <a:custGeom>
            <a:avLst/>
            <a:gdLst>
              <a:gd name="connsiteX0" fmla="*/ 0 w 287019"/>
              <a:gd name="connsiteY0" fmla="*/ 0 h 570016"/>
              <a:gd name="connsiteX1" fmla="*/ 35626 w 287019"/>
              <a:gd name="connsiteY1" fmla="*/ 47501 h 570016"/>
              <a:gd name="connsiteX2" fmla="*/ 47501 w 287019"/>
              <a:gd name="connsiteY2" fmla="*/ 83127 h 570016"/>
              <a:gd name="connsiteX3" fmla="*/ 83127 w 287019"/>
              <a:gd name="connsiteY3" fmla="*/ 95003 h 570016"/>
              <a:gd name="connsiteX4" fmla="*/ 95003 w 287019"/>
              <a:gd name="connsiteY4" fmla="*/ 95003 h 570016"/>
              <a:gd name="connsiteX5" fmla="*/ 130629 w 287019"/>
              <a:gd name="connsiteY5" fmla="*/ 106878 h 570016"/>
              <a:gd name="connsiteX6" fmla="*/ 142504 w 287019"/>
              <a:gd name="connsiteY6" fmla="*/ 154379 h 570016"/>
              <a:gd name="connsiteX7" fmla="*/ 154379 w 287019"/>
              <a:gd name="connsiteY7" fmla="*/ 261257 h 570016"/>
              <a:gd name="connsiteX8" fmla="*/ 201881 w 287019"/>
              <a:gd name="connsiteY8" fmla="*/ 356260 h 570016"/>
              <a:gd name="connsiteX9" fmla="*/ 225631 w 287019"/>
              <a:gd name="connsiteY9" fmla="*/ 427512 h 570016"/>
              <a:gd name="connsiteX10" fmla="*/ 261257 w 287019"/>
              <a:gd name="connsiteY10" fmla="*/ 498764 h 570016"/>
              <a:gd name="connsiteX11" fmla="*/ 249382 w 287019"/>
              <a:gd name="connsiteY11" fmla="*/ 570016 h 57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7019" h="570016">
                <a:moveTo>
                  <a:pt x="0" y="0"/>
                </a:moveTo>
                <a:cubicBezTo>
                  <a:pt x="11875" y="15834"/>
                  <a:pt x="25806" y="30317"/>
                  <a:pt x="35626" y="47501"/>
                </a:cubicBezTo>
                <a:cubicBezTo>
                  <a:pt x="41836" y="58369"/>
                  <a:pt x="38650" y="74276"/>
                  <a:pt x="47501" y="83127"/>
                </a:cubicBezTo>
                <a:cubicBezTo>
                  <a:pt x="56352" y="91978"/>
                  <a:pt x="71252" y="91044"/>
                  <a:pt x="83127" y="95003"/>
                </a:cubicBezTo>
                <a:cubicBezTo>
                  <a:pt x="143719" y="185890"/>
                  <a:pt x="85169" y="104837"/>
                  <a:pt x="95003" y="95003"/>
                </a:cubicBezTo>
                <a:cubicBezTo>
                  <a:pt x="103854" y="86152"/>
                  <a:pt x="118754" y="102920"/>
                  <a:pt x="130629" y="106878"/>
                </a:cubicBezTo>
                <a:cubicBezTo>
                  <a:pt x="134587" y="122712"/>
                  <a:pt x="140022" y="138248"/>
                  <a:pt x="142504" y="154379"/>
                </a:cubicBezTo>
                <a:cubicBezTo>
                  <a:pt x="147954" y="189807"/>
                  <a:pt x="146868" y="226207"/>
                  <a:pt x="154379" y="261257"/>
                </a:cubicBezTo>
                <a:cubicBezTo>
                  <a:pt x="163553" y="304070"/>
                  <a:pt x="179614" y="322860"/>
                  <a:pt x="201881" y="356260"/>
                </a:cubicBezTo>
                <a:cubicBezTo>
                  <a:pt x="209798" y="380011"/>
                  <a:pt x="215463" y="404634"/>
                  <a:pt x="225631" y="427512"/>
                </a:cubicBezTo>
                <a:cubicBezTo>
                  <a:pt x="287019" y="565636"/>
                  <a:pt x="217949" y="368837"/>
                  <a:pt x="261257" y="498764"/>
                </a:cubicBezTo>
                <a:lnTo>
                  <a:pt x="249382" y="570016"/>
                </a:lnTo>
              </a:path>
            </a:pathLst>
          </a:custGeom>
          <a:ln w="22225" cmpd="sng"/>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2" name="Freeform 31"/>
          <p:cNvSpPr/>
          <p:nvPr/>
        </p:nvSpPr>
        <p:spPr>
          <a:xfrm>
            <a:off x="5842000" y="5937250"/>
            <a:ext cx="203200" cy="249238"/>
          </a:xfrm>
          <a:custGeom>
            <a:avLst/>
            <a:gdLst>
              <a:gd name="connsiteX0" fmla="*/ 0 w 201880"/>
              <a:gd name="connsiteY0" fmla="*/ 0 h 249382"/>
              <a:gd name="connsiteX1" fmla="*/ 47501 w 201880"/>
              <a:gd name="connsiteY1" fmla="*/ 11876 h 249382"/>
              <a:gd name="connsiteX2" fmla="*/ 118753 w 201880"/>
              <a:gd name="connsiteY2" fmla="*/ 23751 h 249382"/>
              <a:gd name="connsiteX3" fmla="*/ 154379 w 201880"/>
              <a:gd name="connsiteY3" fmla="*/ 201881 h 249382"/>
              <a:gd name="connsiteX4" fmla="*/ 190005 w 201880"/>
              <a:gd name="connsiteY4" fmla="*/ 213756 h 249382"/>
              <a:gd name="connsiteX5" fmla="*/ 201880 w 201880"/>
              <a:gd name="connsiteY5" fmla="*/ 249382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880" h="249382">
                <a:moveTo>
                  <a:pt x="0" y="0"/>
                </a:moveTo>
                <a:cubicBezTo>
                  <a:pt x="15834" y="3959"/>
                  <a:pt x="31497" y="8675"/>
                  <a:pt x="47501" y="11876"/>
                </a:cubicBezTo>
                <a:cubicBezTo>
                  <a:pt x="71112" y="16598"/>
                  <a:pt x="107338" y="2551"/>
                  <a:pt x="118753" y="23751"/>
                </a:cubicBezTo>
                <a:cubicBezTo>
                  <a:pt x="146131" y="74596"/>
                  <a:pt x="99900" y="158299"/>
                  <a:pt x="154379" y="201881"/>
                </a:cubicBezTo>
                <a:cubicBezTo>
                  <a:pt x="164154" y="209701"/>
                  <a:pt x="178130" y="209798"/>
                  <a:pt x="190005" y="213756"/>
                </a:cubicBezTo>
                <a:lnTo>
                  <a:pt x="201880" y="249382"/>
                </a:lnTo>
              </a:path>
            </a:pathLst>
          </a:custGeom>
          <a:ln w="22225" cmpd="sng"/>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6" name="Slide Number Placeholder 3"/>
          <p:cNvSpPr>
            <a:spLocks noGrp="1"/>
          </p:cNvSpPr>
          <p:nvPr>
            <p:ph type="sldNum" sz="quarter" idx="4294967295"/>
          </p:nvPr>
        </p:nvSpPr>
        <p:spPr>
          <a:xfrm>
            <a:off x="8647113" y="6408738"/>
            <a:ext cx="366712" cy="365125"/>
          </a:xfrm>
          <a:prstGeom prst="rect">
            <a:avLst/>
          </a:prstGeom>
        </p:spPr>
        <p:txBody>
          <a:bodyPr/>
          <a:lstStyle/>
          <a:p>
            <a:pPr>
              <a:defRPr/>
            </a:pPr>
            <a:fld id="{80FC736F-374E-491D-856A-517BEFF3D045}" type="slidenum">
              <a:rPr lang="en-US" smtClean="0"/>
              <a:pPr>
                <a:defRPr/>
              </a:pPr>
              <a:t>5</a:t>
            </a:fld>
            <a:endParaRPr lang="en-US" dirty="0"/>
          </a:p>
        </p:txBody>
      </p:sp>
      <p:sp>
        <p:nvSpPr>
          <p:cNvPr id="28" name="Rectangle 27"/>
          <p:cNvSpPr/>
          <p:nvPr/>
        </p:nvSpPr>
        <p:spPr>
          <a:xfrm>
            <a:off x="2507845" y="6477000"/>
            <a:ext cx="4128310" cy="276999"/>
          </a:xfrm>
          <a:prstGeom prst="rect">
            <a:avLst/>
          </a:prstGeom>
        </p:spPr>
        <p:txBody>
          <a:bodyPr wrap="square">
            <a:spAutoFit/>
          </a:bodyPr>
          <a:lstStyle/>
          <a:p>
            <a:pPr algn="ctr"/>
            <a:r>
              <a:rPr lang="en-US" sz="1200" dirty="0" smtClean="0"/>
              <a:t>Cary Lowe, Land Use Attorney &amp; Mediator</a:t>
            </a:r>
            <a:endParaRPr lang="en-US" sz="12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The Sacramento Delta</a:t>
            </a:r>
            <a:br>
              <a:rPr lang="en-US" dirty="0" smtClean="0"/>
            </a:br>
            <a:r>
              <a:rPr lang="en-US" sz="2400" dirty="0" smtClean="0"/>
              <a:t>is in a state of environmental collapse.</a:t>
            </a:r>
            <a:endParaRPr lang="en-US" dirty="0"/>
          </a:p>
        </p:txBody>
      </p:sp>
      <p:sp>
        <p:nvSpPr>
          <p:cNvPr id="5" name="Footer Placeholder 4"/>
          <p:cNvSpPr>
            <a:spLocks noGrp="1"/>
          </p:cNvSpPr>
          <p:nvPr>
            <p:ph type="ftr" sz="quarter" idx="11"/>
          </p:nvPr>
        </p:nvSpPr>
        <p:spPr>
          <a:xfrm>
            <a:off x="2743200" y="6356350"/>
            <a:ext cx="3810000" cy="365125"/>
          </a:xfrm>
        </p:spPr>
        <p:txBody>
          <a:bodyPr/>
          <a:lstStyle/>
          <a:p>
            <a:r>
              <a:rPr lang="en-US" dirty="0" smtClean="0"/>
              <a:t>Cary Lowe, Land Use Attorney &amp; Mediator</a:t>
            </a:r>
            <a:endParaRPr lang="en-US" dirty="0"/>
          </a:p>
        </p:txBody>
      </p:sp>
      <p:pic>
        <p:nvPicPr>
          <p:cNvPr id="8" name="Picture 6" descr="http://www.sacramentoriverdelta.net/wp-content/uploads/2013/08/3_24_08_imagea_10_72-1024x651.jpg"/>
          <p:cNvPicPr>
            <a:picLocks noGrp="1" noChangeAspect="1" noChangeArrowheads="1"/>
          </p:cNvPicPr>
          <p:nvPr>
            <p:ph idx="1"/>
          </p:nvPr>
        </p:nvPicPr>
        <p:blipFill>
          <a:blip r:embed="rId2" cstate="print"/>
          <a:srcRect l="7617" r="7617"/>
          <a:stretch>
            <a:fillRect/>
          </a:stretch>
        </p:blipFill>
        <p:spPr bwMode="auto">
          <a:xfrm>
            <a:off x="1554678" y="1600200"/>
            <a:ext cx="6034644" cy="452596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Climate change </a:t>
            </a:r>
            <a:br>
              <a:rPr lang="en-US" dirty="0" smtClean="0"/>
            </a:br>
            <a:r>
              <a:rPr lang="en-US" sz="2700" dirty="0" smtClean="0"/>
              <a:t>is reducing rainfall, Colorado River flow</a:t>
            </a:r>
            <a:br>
              <a:rPr lang="en-US" sz="2700" dirty="0" smtClean="0"/>
            </a:br>
            <a:r>
              <a:rPr lang="en-US" sz="2700" dirty="0" smtClean="0"/>
              <a:t> and the Sierra Nevada snowpack .</a:t>
            </a:r>
            <a:endParaRPr lang="en-US" sz="2700" dirty="0"/>
          </a:p>
        </p:txBody>
      </p:sp>
      <p:pic>
        <p:nvPicPr>
          <p:cNvPr id="4098" name="Picture 2" descr="C:\Documents and Settings\Cary Lowe\My Documents\CDL Business Development\Conferences\Mtns wo snow.jpg"/>
          <p:cNvPicPr>
            <a:picLocks noGrp="1" noChangeAspect="1" noChangeArrowheads="1"/>
          </p:cNvPicPr>
          <p:nvPr>
            <p:ph idx="1"/>
          </p:nvPr>
        </p:nvPicPr>
        <p:blipFill>
          <a:blip r:embed="rId2" cstate="print"/>
          <a:srcRect/>
          <a:stretch>
            <a:fillRect/>
          </a:stretch>
        </p:blipFill>
        <p:spPr bwMode="auto">
          <a:xfrm>
            <a:off x="1554691" y="1905000"/>
            <a:ext cx="6034617" cy="4221163"/>
          </a:xfrm>
          <a:prstGeom prst="rect">
            <a:avLst/>
          </a:prstGeom>
          <a:noFill/>
        </p:spPr>
      </p:pic>
      <p:sp>
        <p:nvSpPr>
          <p:cNvPr id="4" name="Footer Placeholder 3"/>
          <p:cNvSpPr>
            <a:spLocks noGrp="1"/>
          </p:cNvSpPr>
          <p:nvPr>
            <p:ph type="ftr" sz="quarter" idx="11"/>
          </p:nvPr>
        </p:nvSpPr>
        <p:spPr/>
        <p:txBody>
          <a:bodyPr/>
          <a:lstStyle/>
          <a:p>
            <a:r>
              <a:rPr lang="en-US" dirty="0" smtClean="0"/>
              <a:t>Cary Lowe, Land Use Attorney &amp; Mediator</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Limited groundwater resources.</a:t>
            </a:r>
            <a:endParaRPr lang="en-US" dirty="0"/>
          </a:p>
        </p:txBody>
      </p:sp>
      <p:pic>
        <p:nvPicPr>
          <p:cNvPr id="6" name="Content Placeholder 5" descr="water-well-pumps.jpg"/>
          <p:cNvPicPr>
            <a:picLocks noGrp="1" noChangeAspect="1"/>
          </p:cNvPicPr>
          <p:nvPr>
            <p:ph sz="half" idx="1"/>
          </p:nvPr>
        </p:nvPicPr>
        <p:blipFill>
          <a:blip r:embed="rId2" cstate="print"/>
          <a:stretch>
            <a:fillRect/>
          </a:stretch>
        </p:blipFill>
        <p:spPr>
          <a:xfrm>
            <a:off x="1104900" y="2590800"/>
            <a:ext cx="3162300" cy="2590800"/>
          </a:xfrm>
        </p:spPr>
      </p:pic>
      <p:sp>
        <p:nvSpPr>
          <p:cNvPr id="4" name="Content Placeholder 3"/>
          <p:cNvSpPr>
            <a:spLocks noGrp="1"/>
          </p:cNvSpPr>
          <p:nvPr>
            <p:ph sz="half" idx="2"/>
          </p:nvPr>
        </p:nvSpPr>
        <p:spPr/>
        <p:txBody>
          <a:bodyPr>
            <a:normAutofit/>
          </a:bodyPr>
          <a:lstStyle/>
          <a:p>
            <a:r>
              <a:rPr lang="en-US" dirty="0" smtClean="0"/>
              <a:t>Geology in SD region supports limited aquifers</a:t>
            </a:r>
          </a:p>
          <a:p>
            <a:r>
              <a:rPr lang="en-US" dirty="0" smtClean="0"/>
              <a:t>Localized opportunities for groundwater recharge</a:t>
            </a:r>
          </a:p>
          <a:p>
            <a:r>
              <a:rPr lang="en-US" dirty="0" smtClean="0"/>
              <a:t>Localized opportunities for groundwater desalination</a:t>
            </a:r>
            <a:endParaRPr lang="en-US" dirty="0"/>
          </a:p>
        </p:txBody>
      </p:sp>
      <p:sp>
        <p:nvSpPr>
          <p:cNvPr id="5" name="Footer Placeholder 4"/>
          <p:cNvSpPr>
            <a:spLocks noGrp="1"/>
          </p:cNvSpPr>
          <p:nvPr>
            <p:ph type="ftr" sz="quarter" idx="11"/>
          </p:nvPr>
        </p:nvSpPr>
        <p:spPr/>
        <p:txBody>
          <a:bodyPr/>
          <a:lstStyle/>
          <a:p>
            <a:r>
              <a:rPr lang="en-US" dirty="0" smtClean="0"/>
              <a:t>Cary Lowe, Land Use Attorney &amp; Mediator</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Competition for supply.</a:t>
            </a:r>
            <a:endParaRPr lang="en-US" dirty="0"/>
          </a:p>
        </p:txBody>
      </p:sp>
      <p:pic>
        <p:nvPicPr>
          <p:cNvPr id="5123" name="Picture 3" descr="C:\Documents and Settings\Cary Lowe\My Documents\CDL Business Development\Conferences\Tug of War.jpg"/>
          <p:cNvPicPr>
            <a:picLocks noGrp="1" noChangeAspect="1" noChangeArrowheads="1"/>
          </p:cNvPicPr>
          <p:nvPr>
            <p:ph idx="1"/>
          </p:nvPr>
        </p:nvPicPr>
        <p:blipFill>
          <a:blip r:embed="rId2" cstate="print"/>
          <a:srcRect/>
          <a:stretch>
            <a:fillRect/>
          </a:stretch>
        </p:blipFill>
        <p:spPr bwMode="auto">
          <a:xfrm>
            <a:off x="2301450" y="1600200"/>
            <a:ext cx="4541100" cy="4525963"/>
          </a:xfrm>
          <a:prstGeom prst="rect">
            <a:avLst/>
          </a:prstGeom>
          <a:noFill/>
        </p:spPr>
      </p:pic>
      <p:sp>
        <p:nvSpPr>
          <p:cNvPr id="4" name="Footer Placeholder 3"/>
          <p:cNvSpPr>
            <a:spLocks noGrp="1"/>
          </p:cNvSpPr>
          <p:nvPr>
            <p:ph type="ftr" sz="quarter" idx="11"/>
          </p:nvPr>
        </p:nvSpPr>
        <p:spPr/>
        <p:txBody>
          <a:bodyPr/>
          <a:lstStyle/>
          <a:p>
            <a:r>
              <a:rPr lang="en-US" dirty="0" smtClean="0"/>
              <a:t>Cary Lowe, Land Use Attorney &amp; Mediator</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659</TotalTime>
  <Words>875</Words>
  <Application>Microsoft Office PowerPoint</Application>
  <PresentationFormat>On-screen Show (4:3)</PresentationFormat>
  <Paragraphs>196</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   SUSTAINABLE &amp; RESILIENT COMMUNITIES BUILDING RESILIENT WATER SYSTEMS    GENI – World Resources SIM Center  July 3, 2014    </vt:lpstr>
      <vt:lpstr>THE PROBLEM</vt:lpstr>
      <vt:lpstr>Water is our lifeblood.</vt:lpstr>
      <vt:lpstr>We are at the mercy of others.</vt:lpstr>
      <vt:lpstr>We’re at the end of the pipeline.</vt:lpstr>
      <vt:lpstr>The Sacramento Delta is in a state of environmental collapse.</vt:lpstr>
      <vt:lpstr>Climate change  is reducing rainfall, Colorado River flow  and the Sierra Nevada snowpack .</vt:lpstr>
      <vt:lpstr>Limited groundwater resources.</vt:lpstr>
      <vt:lpstr>Competition for supply.</vt:lpstr>
      <vt:lpstr>Population is increasing.</vt:lpstr>
      <vt:lpstr>Using too much water.</vt:lpstr>
      <vt:lpstr>And it’s too cheap.</vt:lpstr>
      <vt:lpstr>Slide 13</vt:lpstr>
      <vt:lpstr>But we can’t solve the problem alone.</vt:lpstr>
      <vt:lpstr>  Even in urban areas. Nearly 2/3 of residential use is for landscape irrigation.  </vt:lpstr>
      <vt:lpstr>WHERE WE STAND</vt:lpstr>
      <vt:lpstr>SOLUTIONS</vt:lpstr>
      <vt:lpstr>Landscape irrigation.</vt:lpstr>
      <vt:lpstr>Recycling wastewater. </vt:lpstr>
      <vt:lpstr>Potential for storm water use.</vt:lpstr>
      <vt:lpstr>Desalination?</vt:lpstr>
      <vt:lpstr>Increased storage needs.</vt:lpstr>
      <vt:lpstr>SDCC Water Policy Implementation  Task Force</vt:lpstr>
      <vt:lpstr>Goals</vt:lpstr>
      <vt:lpstr>Recommendations</vt:lpstr>
      <vt:lpstr>Water Conservation</vt:lpstr>
      <vt:lpstr>Water Recycling and Reuse</vt:lpstr>
      <vt:lpstr>Rate Structure</vt:lpstr>
      <vt:lpstr>Innovation and Technology</vt:lpstr>
      <vt:lpstr>Other Areas of Opportunity</vt:lpstr>
      <vt:lpstr>Proactive Strategies</vt:lpstr>
      <vt:lpstr>New Water Conservation Ethic</vt:lpstr>
      <vt:lpstr>Slide 33</vt:lpstr>
    </vt:vector>
  </TitlesOfParts>
  <Company>Law Office of Cary Lowe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CALIFORNIA DROUGHT AND ITS POTENTIAL EFFECT ON THE SAN DIEGO REAL ESTATE DEVELOPMENT INDUSTRY  PRESSURE TO PERMANENTLY DECREASE OUR WATER CONSUMPTION  BUILDING INDUSTRY ASSOCIATION OF SAN DIEGO APRIL 23, 2014    </dc:title>
  <dc:creator>Cary Lowe</dc:creator>
  <cp:lastModifiedBy>Cary Lowe</cp:lastModifiedBy>
  <cp:revision>79</cp:revision>
  <dcterms:created xsi:type="dcterms:W3CDTF">2014-04-18T02:37:17Z</dcterms:created>
  <dcterms:modified xsi:type="dcterms:W3CDTF">2014-06-27T22:19:34Z</dcterms:modified>
</cp:coreProperties>
</file>