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7" r:id="rId3"/>
    <p:sldId id="352" r:id="rId4"/>
    <p:sldId id="320" r:id="rId5"/>
    <p:sldId id="324" r:id="rId6"/>
    <p:sldId id="279" r:id="rId7"/>
    <p:sldId id="257" r:id="rId8"/>
    <p:sldId id="258" r:id="rId9"/>
    <p:sldId id="259" r:id="rId10"/>
    <p:sldId id="309" r:id="rId11"/>
    <p:sldId id="276" r:id="rId12"/>
    <p:sldId id="296" r:id="rId13"/>
    <p:sldId id="297" r:id="rId14"/>
    <p:sldId id="287" r:id="rId15"/>
    <p:sldId id="289" r:id="rId16"/>
    <p:sldId id="298" r:id="rId17"/>
    <p:sldId id="314" r:id="rId18"/>
    <p:sldId id="299" r:id="rId19"/>
    <p:sldId id="300" r:id="rId20"/>
    <p:sldId id="340" r:id="rId21"/>
    <p:sldId id="317" r:id="rId22"/>
    <p:sldId id="344" r:id="rId23"/>
    <p:sldId id="345" r:id="rId24"/>
    <p:sldId id="349" r:id="rId25"/>
    <p:sldId id="346" r:id="rId26"/>
    <p:sldId id="348" r:id="rId27"/>
    <p:sldId id="351" r:id="rId28"/>
    <p:sldId id="350" r:id="rId29"/>
    <p:sldId id="343" r:id="rId30"/>
    <p:sldId id="307" r:id="rId31"/>
    <p:sldId id="30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CC0066"/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9" autoAdjust="0"/>
    <p:restoredTop sz="94664" autoAdjust="0"/>
  </p:normalViewPr>
  <p:slideViewPr>
    <p:cSldViewPr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b-dc01\farmbureau\Water\Rate%20Histor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08997635830664"/>
          <c:y val="8.3762410133515916E-2"/>
          <c:w val="0.88341346153846156"/>
          <c:h val="0.776315789473684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3663">
              <a:solidFill>
                <a:schemeClr val="tx1"/>
              </a:solidFill>
              <a:prstDash val="solid"/>
            </a:ln>
          </c:spPr>
          <c:cat>
            <c:strRef>
              <c:f>Sheet1!$B$1:$S$1</c:f>
              <c:strCache>
                <c:ptCount val="18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'08</c:v>
                </c:pt>
                <c:pt idx="14">
                  <c:v>'09</c:v>
                </c:pt>
                <c:pt idx="15">
                  <c:v>'10</c:v>
                </c:pt>
                <c:pt idx="16">
                  <c:v>'11</c:v>
                </c:pt>
                <c:pt idx="17">
                  <c:v>'12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1049</c:v>
                </c:pt>
                <c:pt idx="1">
                  <c:v>1114</c:v>
                </c:pt>
                <c:pt idx="2">
                  <c:v>1139</c:v>
                </c:pt>
                <c:pt idx="3">
                  <c:v>1178</c:v>
                </c:pt>
                <c:pt idx="4">
                  <c:v>1236</c:v>
                </c:pt>
                <c:pt idx="5">
                  <c:v>1253</c:v>
                </c:pt>
                <c:pt idx="6">
                  <c:v>1289</c:v>
                </c:pt>
                <c:pt idx="7">
                  <c:v>1297</c:v>
                </c:pt>
                <c:pt idx="8">
                  <c:v>1351</c:v>
                </c:pt>
                <c:pt idx="9">
                  <c:v>1462</c:v>
                </c:pt>
                <c:pt idx="10">
                  <c:v>1531</c:v>
                </c:pt>
                <c:pt idx="11">
                  <c:v>1461</c:v>
                </c:pt>
                <c:pt idx="12">
                  <c:v>1536</c:v>
                </c:pt>
                <c:pt idx="13">
                  <c:v>1552</c:v>
                </c:pt>
                <c:pt idx="14">
                  <c:v>1548</c:v>
                </c:pt>
                <c:pt idx="15">
                  <c:v>1652</c:v>
                </c:pt>
                <c:pt idx="16">
                  <c:v>1680</c:v>
                </c:pt>
                <c:pt idx="17">
                  <c:v>1747</c:v>
                </c:pt>
              </c:numCache>
            </c:numRef>
          </c:val>
        </c:ser>
        <c:gapWidth val="110"/>
        <c:gapDepth val="0"/>
        <c:shape val="box"/>
        <c:axId val="64063360"/>
        <c:axId val="82269312"/>
        <c:axId val="0"/>
      </c:bar3DChart>
      <c:catAx>
        <c:axId val="64063360"/>
        <c:scaling>
          <c:orientation val="minMax"/>
        </c:scaling>
        <c:axPos val="b"/>
        <c:numFmt formatCode="General" sourceLinked="1"/>
        <c:tickLblPos val="low"/>
        <c:spPr>
          <a:ln w="34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6" b="0" i="0" u="none" strike="noStrike" baseline="0">
                <a:solidFill>
                  <a:schemeClr val="tx1"/>
                </a:solidFill>
                <a:latin typeface="Arial Black"/>
                <a:ea typeface="Arial Black"/>
                <a:cs typeface="Arial Black"/>
              </a:defRPr>
            </a:pPr>
            <a:endParaRPr lang="en-US"/>
          </a:p>
        </c:txPr>
        <c:crossAx val="82269312"/>
        <c:crossesAt val="0"/>
        <c:auto val="1"/>
        <c:lblAlgn val="ctr"/>
        <c:lblOffset val="100"/>
        <c:tickLblSkip val="2"/>
        <c:tickMarkSkip val="1"/>
      </c:catAx>
      <c:valAx>
        <c:axId val="82269312"/>
        <c:scaling>
          <c:orientation val="minMax"/>
          <c:min val="1000"/>
        </c:scaling>
        <c:axPos val="l"/>
        <c:majorGridlines>
          <c:spPr>
            <a:ln w="341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6" b="0" i="0" u="none" strike="noStrike" baseline="0">
                <a:solidFill>
                  <a:schemeClr val="tx1"/>
                </a:solidFill>
                <a:latin typeface="Arial Black"/>
                <a:ea typeface="Arial Black"/>
                <a:cs typeface="Arial Black"/>
              </a:defRPr>
            </a:pPr>
            <a:endParaRPr lang="en-US"/>
          </a:p>
        </c:txPr>
        <c:crossAx val="64063360"/>
        <c:crosses val="autoZero"/>
        <c:crossBetween val="between"/>
        <c:majorUnit val="100"/>
        <c:minorUnit val="10"/>
      </c:valAx>
      <c:spPr>
        <a:noFill/>
        <a:ln w="2732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6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latin typeface="+mj-lt"/>
              </a:rPr>
              <a:t>Valley Center </a:t>
            </a:r>
            <a:r>
              <a:rPr lang="en-US" sz="1800" b="1" i="0" u="none" strike="noStrike" baseline="0" dirty="0">
                <a:latin typeface="+mj-lt"/>
              </a:rPr>
              <a:t>- Water Rate Schedule</a:t>
            </a:r>
            <a:endParaRPr lang="en-US" dirty="0">
              <a:latin typeface="+mj-lt"/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Sheet1!$B$5</c:f>
              <c:strCache>
                <c:ptCount val="1"/>
                <c:pt idx="0">
                  <c:v>MWD/ SDCWA Wholesale</c:v>
                </c:pt>
              </c:strCache>
            </c:strRef>
          </c:tx>
          <c:xVal>
            <c:numRef>
              <c:f>Sheet1!$A$6:$A$35</c:f>
              <c:numCache>
                <c:formatCode>General</c:formatCode>
                <c:ptCount val="3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</c:numCache>
            </c:numRef>
          </c:xVal>
          <c:yVal>
            <c:numRef>
              <c:f>Sheet1!$B$6:$B$35</c:f>
            </c:numRef>
          </c:y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VCWD</c:v>
                </c:pt>
              </c:strCache>
            </c:strRef>
          </c:tx>
          <c:xVal>
            <c:numRef>
              <c:f>Sheet1!$A$6:$A$35</c:f>
              <c:numCache>
                <c:formatCode>General</c:formatCode>
                <c:ptCount val="3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</c:numCache>
            </c:numRef>
          </c:xVal>
          <c:yVal>
            <c:numRef>
              <c:f>Sheet1!$C$6:$C$35</c:f>
            </c:numRef>
          </c:y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Domestic</c:v>
                </c:pt>
              </c:strCache>
            </c:strRef>
          </c:tx>
          <c:spPr>
            <a:ln>
              <a:solidFill>
                <a:srgbClr val="4334AE"/>
              </a:solidFill>
            </a:ln>
          </c:spPr>
          <c:marker>
            <c:symbol val="square"/>
            <c:size val="7"/>
            <c:spPr>
              <a:solidFill>
                <a:srgbClr val="4334AE"/>
              </a:solidFill>
              <a:ln>
                <a:solidFill>
                  <a:srgbClr val="4334AE"/>
                </a:solidFill>
              </a:ln>
            </c:spPr>
          </c:marker>
          <c:xVal>
            <c:numRef>
              <c:f>Sheet1!$A$6:$A$35</c:f>
              <c:numCache>
                <c:formatCode>General</c:formatCode>
                <c:ptCount val="3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</c:numCache>
            </c:numRef>
          </c:xVal>
          <c:yVal>
            <c:numRef>
              <c:f>Sheet1!$D$6:$D$35</c:f>
              <c:numCache>
                <c:formatCode>"$"#,##0_);\("$"#,##0\)</c:formatCode>
                <c:ptCount val="30"/>
                <c:pt idx="0">
                  <c:v>168</c:v>
                </c:pt>
                <c:pt idx="1">
                  <c:v>179</c:v>
                </c:pt>
                <c:pt idx="2">
                  <c:v>207</c:v>
                </c:pt>
                <c:pt idx="3">
                  <c:v>267</c:v>
                </c:pt>
                <c:pt idx="4">
                  <c:v>267</c:v>
                </c:pt>
                <c:pt idx="5">
                  <c:v>267</c:v>
                </c:pt>
                <c:pt idx="6">
                  <c:v>267</c:v>
                </c:pt>
                <c:pt idx="7">
                  <c:v>277</c:v>
                </c:pt>
                <c:pt idx="8">
                  <c:v>292</c:v>
                </c:pt>
                <c:pt idx="9">
                  <c:v>292</c:v>
                </c:pt>
                <c:pt idx="10">
                  <c:v>305</c:v>
                </c:pt>
                <c:pt idx="11">
                  <c:v>408</c:v>
                </c:pt>
                <c:pt idx="12">
                  <c:v>536</c:v>
                </c:pt>
                <c:pt idx="13">
                  <c:v>565</c:v>
                </c:pt>
                <c:pt idx="14">
                  <c:v>601</c:v>
                </c:pt>
                <c:pt idx="15">
                  <c:v>601</c:v>
                </c:pt>
                <c:pt idx="16">
                  <c:v>601</c:v>
                </c:pt>
                <c:pt idx="17">
                  <c:v>613</c:v>
                </c:pt>
                <c:pt idx="18">
                  <c:v>619</c:v>
                </c:pt>
                <c:pt idx="19">
                  <c:v>617</c:v>
                </c:pt>
                <c:pt idx="20">
                  <c:v>622</c:v>
                </c:pt>
                <c:pt idx="21">
                  <c:v>622</c:v>
                </c:pt>
                <c:pt idx="22">
                  <c:v>651</c:v>
                </c:pt>
                <c:pt idx="23">
                  <c:v>706</c:v>
                </c:pt>
                <c:pt idx="24">
                  <c:v>759</c:v>
                </c:pt>
                <c:pt idx="25">
                  <c:v>833</c:v>
                </c:pt>
                <c:pt idx="26">
                  <c:v>908</c:v>
                </c:pt>
                <c:pt idx="27">
                  <c:v>974</c:v>
                </c:pt>
                <c:pt idx="28">
                  <c:v>1119</c:v>
                </c:pt>
                <c:pt idx="29">
                  <c:v>1302</c:v>
                </c:pt>
              </c:numCache>
            </c:numRef>
          </c:yVal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MWD/ SDCWA Wholesale</c:v>
                </c:pt>
              </c:strCache>
            </c:strRef>
          </c:tx>
          <c:xVal>
            <c:numRef>
              <c:f>Sheet1!$A$6:$A$35</c:f>
              <c:numCache>
                <c:formatCode>General</c:formatCode>
                <c:ptCount val="3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</c:numCache>
            </c:numRef>
          </c:xVal>
          <c:yVal>
            <c:numRef>
              <c:f>Sheet1!$E$6:$E$35</c:f>
            </c:numRef>
          </c:yVal>
        </c:ser>
        <c:ser>
          <c:idx val="4"/>
          <c:order val="4"/>
          <c:tx>
            <c:strRef>
              <c:f>Sheet1!$F$5</c:f>
              <c:strCache>
                <c:ptCount val="1"/>
                <c:pt idx="0">
                  <c:v>VCWD</c:v>
                </c:pt>
              </c:strCache>
            </c:strRef>
          </c:tx>
          <c:xVal>
            <c:numRef>
              <c:f>Sheet1!$A$6:$A$35</c:f>
              <c:numCache>
                <c:formatCode>General</c:formatCode>
                <c:ptCount val="3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</c:numCache>
            </c:numRef>
          </c:xVal>
          <c:yVal>
            <c:numRef>
              <c:f>Sheet1!$F$6:$F$35</c:f>
            </c:numRef>
          </c:yVal>
        </c:ser>
        <c:ser>
          <c:idx val="5"/>
          <c:order val="5"/>
          <c:tx>
            <c:strRef>
              <c:f>Sheet1!$G$5</c:f>
              <c:strCache>
                <c:ptCount val="1"/>
                <c:pt idx="0">
                  <c:v>Agricultural</c:v>
                </c:pt>
              </c:strCache>
            </c:strRef>
          </c:tx>
          <c:spPr>
            <a:ln>
              <a:solidFill>
                <a:srgbClr val="F539D1"/>
              </a:solidFill>
            </a:ln>
          </c:spPr>
          <c:marker>
            <c:spPr>
              <a:solidFill>
                <a:srgbClr val="F539D1"/>
              </a:solidFill>
              <a:ln>
                <a:solidFill>
                  <a:srgbClr val="F539D1"/>
                </a:solidFill>
              </a:ln>
            </c:spPr>
          </c:marker>
          <c:xVal>
            <c:numRef>
              <c:f>Sheet1!$A$6:$A$35</c:f>
              <c:numCache>
                <c:formatCode>General</c:formatCode>
                <c:ptCount val="3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</c:numCache>
            </c:numRef>
          </c:xVal>
          <c:yVal>
            <c:numRef>
              <c:f>Sheet1!$G$6:$G$35</c:f>
              <c:numCache>
                <c:formatCode>"$"#,##0_);\("$"#,##0\)</c:formatCode>
                <c:ptCount val="30"/>
                <c:pt idx="0">
                  <c:v>133</c:v>
                </c:pt>
                <c:pt idx="1">
                  <c:v>144</c:v>
                </c:pt>
                <c:pt idx="2">
                  <c:v>163</c:v>
                </c:pt>
                <c:pt idx="3">
                  <c:v>223</c:v>
                </c:pt>
                <c:pt idx="4">
                  <c:v>223</c:v>
                </c:pt>
                <c:pt idx="5">
                  <c:v>223</c:v>
                </c:pt>
                <c:pt idx="6">
                  <c:v>223</c:v>
                </c:pt>
                <c:pt idx="7">
                  <c:v>233</c:v>
                </c:pt>
                <c:pt idx="8">
                  <c:v>248</c:v>
                </c:pt>
                <c:pt idx="9">
                  <c:v>248</c:v>
                </c:pt>
                <c:pt idx="10">
                  <c:v>305</c:v>
                </c:pt>
                <c:pt idx="11">
                  <c:v>408</c:v>
                </c:pt>
                <c:pt idx="12">
                  <c:v>536</c:v>
                </c:pt>
                <c:pt idx="13">
                  <c:v>428</c:v>
                </c:pt>
                <c:pt idx="14">
                  <c:v>464</c:v>
                </c:pt>
                <c:pt idx="15">
                  <c:v>464</c:v>
                </c:pt>
                <c:pt idx="16">
                  <c:v>464</c:v>
                </c:pt>
                <c:pt idx="17">
                  <c:v>471</c:v>
                </c:pt>
                <c:pt idx="18">
                  <c:v>472</c:v>
                </c:pt>
                <c:pt idx="19">
                  <c:v>470</c:v>
                </c:pt>
                <c:pt idx="20">
                  <c:v>470</c:v>
                </c:pt>
                <c:pt idx="21">
                  <c:v>470</c:v>
                </c:pt>
                <c:pt idx="22">
                  <c:v>490</c:v>
                </c:pt>
                <c:pt idx="23">
                  <c:v>529</c:v>
                </c:pt>
                <c:pt idx="24">
                  <c:v>554</c:v>
                </c:pt>
                <c:pt idx="25">
                  <c:v>626</c:v>
                </c:pt>
                <c:pt idx="26">
                  <c:v>664</c:v>
                </c:pt>
                <c:pt idx="27">
                  <c:v>723</c:v>
                </c:pt>
                <c:pt idx="28">
                  <c:v>880</c:v>
                </c:pt>
                <c:pt idx="29">
                  <c:v>1051</c:v>
                </c:pt>
              </c:numCache>
            </c:numRef>
          </c:yVal>
        </c:ser>
        <c:axId val="53089024"/>
        <c:axId val="53090944"/>
      </c:scatterChart>
      <c:valAx>
        <c:axId val="53089024"/>
        <c:scaling>
          <c:orientation val="minMax"/>
          <c:max val="2011"/>
          <c:min val="1980"/>
        </c:scaling>
        <c:axPos val="b"/>
        <c:numFmt formatCode="General" sourceLinked="1"/>
        <c:tickLblPos val="low"/>
        <c:txPr>
          <a:bodyPr rot="-5400000" vert="horz" anchor="ctr" anchorCtr="0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090944"/>
        <c:crosses val="autoZero"/>
        <c:crossBetween val="midCat"/>
        <c:majorUnit val="1"/>
      </c:valAx>
      <c:valAx>
        <c:axId val="53090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>
                    <a:latin typeface="+mj-lt"/>
                    <a:cs typeface="Arial" pitchFamily="34" charset="0"/>
                  </a:rPr>
                  <a:t>Retail</a:t>
                </a:r>
                <a:r>
                  <a:rPr lang="en-US" sz="1200" baseline="0" dirty="0" smtClean="0">
                    <a:latin typeface="+mj-lt"/>
                    <a:cs typeface="Arial" pitchFamily="34" charset="0"/>
                  </a:rPr>
                  <a:t> price </a:t>
                </a:r>
                <a:r>
                  <a:rPr lang="en-US" sz="12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n-US" sz="1200" dirty="0">
                    <a:latin typeface="+mj-lt"/>
                    <a:cs typeface="Arial" pitchFamily="34" charset="0"/>
                  </a:rPr>
                  <a:t>per </a:t>
                </a:r>
                <a:r>
                  <a:rPr lang="en-US" sz="1200" dirty="0" smtClean="0">
                    <a:latin typeface="+mj-lt"/>
                    <a:cs typeface="Arial" pitchFamily="34" charset="0"/>
                  </a:rPr>
                  <a:t> acre foot</a:t>
                </a:r>
                <a:endParaRPr lang="en-US" sz="1200" dirty="0">
                  <a:latin typeface="+mj-lt"/>
                  <a:cs typeface="Arial" pitchFamily="34" charset="0"/>
                </a:endParaRPr>
              </a:p>
            </c:rich>
          </c:tx>
          <c:layout/>
        </c:title>
        <c:numFmt formatCode="&quot;$&quot;#,##0_);\(&quot;$&quot;#,##0\)" sourceLinked="1"/>
        <c:tickLblPos val="low"/>
        <c:crossAx val="53089024"/>
        <c:crossesAt val="2011"/>
        <c:crossBetween val="midCat"/>
      </c:valAx>
    </c:plotArea>
    <c:legend>
      <c:legendPos val="b"/>
      <c:layout>
        <c:manualLayout>
          <c:xMode val="edge"/>
          <c:yMode val="edge"/>
          <c:x val="0.33511447296358654"/>
          <c:y val="0.93269759942822672"/>
          <c:w val="0.30936443708823352"/>
          <c:h val="5.3329340192088862E-2"/>
        </c:manualLayout>
      </c:layout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spPr>
    <a:ln cmpd="sng">
      <a:solidFill>
        <a:schemeClr val="tx1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210B4E-FCA7-4C05-A29A-2216B63A2F10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F1263D-3A79-4FD9-8D0E-F0BCA9FD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8745294-DD37-4770-B227-30F4C7338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75289-07E0-43AD-B52A-AC1C9530B07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346075" indent="-346075" eaLnBrk="1" hangingPunct="1">
              <a:buFontTx/>
              <a:buChar char="•"/>
            </a:pPr>
            <a:r>
              <a:rPr lang="en-US" smtClean="0"/>
              <a:t>Southern California gets its water from many sources</a:t>
            </a:r>
          </a:p>
          <a:p>
            <a:pPr marL="346075" indent="-346075" eaLnBrk="1" hangingPunct="1">
              <a:buFontTx/>
              <a:buChar char="•"/>
            </a:pPr>
            <a:endParaRPr lang="en-US" smtClean="0"/>
          </a:p>
          <a:p>
            <a:pPr marL="346075" indent="-346075" eaLnBrk="1" hangingPunct="1">
              <a:buFontTx/>
              <a:buChar char="•"/>
            </a:pPr>
            <a:r>
              <a:rPr lang="en-US" smtClean="0"/>
              <a:t>Originally groundwater and surface water</a:t>
            </a:r>
          </a:p>
          <a:p>
            <a:pPr marL="346075" indent="-346075" eaLnBrk="1" hangingPunct="1">
              <a:buFontTx/>
              <a:buChar char="•"/>
            </a:pPr>
            <a:endParaRPr lang="en-US" smtClean="0"/>
          </a:p>
          <a:p>
            <a:pPr marL="346075" indent="-346075" eaLnBrk="1" hangingPunct="1">
              <a:buFontTx/>
              <a:buChar char="•"/>
            </a:pPr>
            <a:r>
              <a:rPr lang="en-US" smtClean="0"/>
              <a:t>LA aqueduct first imported supply, expanded to CRA, SWP.</a:t>
            </a:r>
          </a:p>
          <a:p>
            <a:pPr marL="346075" indent="-346075" eaLnBrk="1" hangingPunct="1">
              <a:buFontTx/>
              <a:buChar char="•"/>
            </a:pPr>
            <a:endParaRPr lang="en-US" smtClean="0"/>
          </a:p>
          <a:p>
            <a:pPr marL="346075" indent="-346075" eaLnBrk="1" hangingPunct="1">
              <a:buFontTx/>
              <a:buChar char="•"/>
            </a:pPr>
            <a:r>
              <a:rPr lang="en-US" smtClean="0"/>
              <a:t>Today, portfolio of resources with conservation, recycling, conjunctive use storage, and transfers and exchanges</a:t>
            </a:r>
          </a:p>
          <a:p>
            <a:pPr marL="346075" indent="-346075" eaLnBrk="1" hangingPunct="1"/>
            <a:endParaRPr lang="en-US" smtClean="0"/>
          </a:p>
          <a:p>
            <a:pPr marL="346075" indent="-346075" eaLnBrk="1" hangingPunct="1">
              <a:buFontTx/>
              <a:buChar char="•"/>
            </a:pPr>
            <a:endParaRPr lang="en-US" smtClean="0"/>
          </a:p>
          <a:p>
            <a:pPr marL="346075" indent="-346075" eaLnBrk="1" hangingPunct="1">
              <a:buFontTx/>
              <a:buChar char="•"/>
            </a:pPr>
            <a:endParaRPr lang="en-US" sz="1400" smtClean="0"/>
          </a:p>
          <a:p>
            <a:pPr marL="346075" indent="-346075" eaLnBrk="1" hangingPunct="1">
              <a:buFontTx/>
              <a:buChar char="•"/>
            </a:pPr>
            <a:endParaRPr lang="en-US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19D9-F4D6-40E5-BD43-C81D9E336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AF46-46E1-4217-B18F-42D06F66F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A188A-DA49-4A74-9734-619879923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EB1AA-92F5-4F84-B695-1AACAECA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4AD3-86A2-4D72-B666-526DFAF56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801E-0383-4E94-81A0-D2B1712F3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59-D276-4AB4-8C99-B401709F4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7546-CBEA-4539-90B9-F8C6FDC95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8E79-6D5F-4EA0-A746-322E4BA1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6726-C920-460F-B3E4-5FF44EDCA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09B05-F1B5-471B-BEFE-401EEB36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E787-8186-4A6A-BE38-EB2C2EBE4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7A91-9CD9-4E2F-90CD-305FA2C45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83E9B-5BA0-4F88-8D46-6B8C276FA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4C67666-29FC-4CE5-AD29-130F1615E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696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Farming in</a:t>
            </a:r>
            <a:br>
              <a:rPr lang="en-US" sz="4800" dirty="0" smtClean="0"/>
            </a:br>
            <a:r>
              <a:rPr lang="en-US" sz="4800" dirty="0" smtClean="0"/>
              <a:t>San Diego County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Eric Larson</a:t>
            </a:r>
            <a:br>
              <a:rPr lang="en-US" sz="3200" dirty="0" smtClean="0"/>
            </a:br>
            <a:r>
              <a:rPr lang="en-US" sz="3200" dirty="0" smtClean="0"/>
              <a:t>Executive Director</a:t>
            </a:r>
            <a:br>
              <a:rPr lang="en-US" sz="3200" dirty="0" smtClean="0"/>
            </a:br>
            <a:r>
              <a:rPr lang="en-US" sz="3200" dirty="0" smtClean="0"/>
              <a:t>San Diego County Farm Bureau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279900"/>
            <a:ext cx="6781800" cy="1282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600" dirty="0" smtClean="0"/>
          </a:p>
        </p:txBody>
      </p:sp>
      <p:pic>
        <p:nvPicPr>
          <p:cNvPr id="6148" name="Picture 4" descr="S:\Farm Bureau\FB Logos\2011-FB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"/>
            <a:ext cx="16748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Crop Profile by Acreage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304800" y="1828800"/>
          <a:ext cx="7847013" cy="4656138"/>
        </p:xfrm>
        <a:graphic>
          <a:graphicData uri="http://schemas.openxmlformats.org/presentationml/2006/ole">
            <p:oleObj spid="_x0000_s3074" name="Chart" r:id="rId3" imgW="7143660" imgH="4238535" progId="MSGraph.Chart.8">
              <p:embed followColorScheme="full"/>
            </p:oleObj>
          </a:graphicData>
        </a:graphic>
      </p:graphicFrame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600200" y="32004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2"/>
                </a:solidFill>
              </a:rPr>
              <a:t>Livestock</a:t>
            </a: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75%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5715000" y="36576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Other</a:t>
            </a:r>
          </a:p>
          <a:p>
            <a:pPr algn="ctr"/>
            <a:r>
              <a:rPr lang="en-US" sz="2400" b="1"/>
              <a:t>5%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6400800" y="50292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Nursery &amp; Floral</a:t>
            </a:r>
          </a:p>
          <a:p>
            <a:pPr algn="ctr"/>
            <a:r>
              <a:rPr lang="en-US" sz="2400" b="1"/>
              <a:t>3%</a:t>
            </a:r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>
            <a:off x="5486400" y="45720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114800" y="48768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Fruit</a:t>
            </a:r>
          </a:p>
          <a:p>
            <a:r>
              <a:rPr lang="en-US" sz="2400"/>
              <a:t>13%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4495800" y="60198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Vegetables</a:t>
            </a:r>
          </a:p>
          <a:p>
            <a:r>
              <a:rPr lang="en-US" sz="2400"/>
              <a:t>     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Farming Means to the Community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209800"/>
            <a:ext cx="3927475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  <p:sp>
        <p:nvSpPr>
          <p:cNvPr id="6963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00600" y="1905000"/>
            <a:ext cx="40449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Economic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$5+ billion annual impact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Environmental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Air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Fire suppression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Open 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Wildlife corridors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Hedge against urbanization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Community Character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History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Local products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Ambiance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3317" name="Picture 5" descr="IMG_2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Farming Has Done </a:t>
            </a:r>
            <a:r>
              <a:rPr lang="en-US" sz="4000" dirty="0"/>
              <a:t>Well Here</a:t>
            </a:r>
          </a:p>
        </p:txBody>
      </p:sp>
      <p:sp>
        <p:nvSpPr>
          <p:cNvPr id="6758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Climate</a:t>
            </a:r>
          </a:p>
          <a:p>
            <a:pPr>
              <a:defRPr/>
            </a:pPr>
            <a:r>
              <a:rPr lang="en-US"/>
              <a:t>Imported water</a:t>
            </a:r>
          </a:p>
          <a:p>
            <a:pPr>
              <a:defRPr/>
            </a:pPr>
            <a:r>
              <a:rPr lang="en-US"/>
              <a:t>Transportation</a:t>
            </a:r>
          </a:p>
          <a:p>
            <a:pPr>
              <a:defRPr/>
            </a:pPr>
            <a:r>
              <a:rPr lang="en-US"/>
              <a:t>Labor supply</a:t>
            </a:r>
          </a:p>
          <a:p>
            <a:pPr>
              <a:defRPr/>
            </a:pPr>
            <a:r>
              <a:rPr lang="en-US"/>
              <a:t>Local markets</a:t>
            </a:r>
          </a:p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2133600"/>
            <a:ext cx="3927475" cy="3505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14341" name="Picture 7" descr="IMG_0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Challenges</a:t>
            </a:r>
            <a:endParaRPr lang="en-US" dirty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endParaRPr lang="en-US" sz="3100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Water</a:t>
            </a:r>
            <a:endParaRPr lang="en-US" sz="31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Immigration </a:t>
            </a:r>
            <a:r>
              <a:rPr lang="en-US" sz="3100" dirty="0"/>
              <a:t>reform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Pest exclusion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Economy</a:t>
            </a:r>
            <a:endParaRPr lang="en-US" sz="27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15364" name="Content Placeholder 7" descr="IMG_25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otated C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373188"/>
            <a:ext cx="481647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5205413"/>
            <a:ext cx="3359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3333FF"/>
                </a:solidFill>
              </a:rPr>
              <a:t>Local Supplies </a:t>
            </a:r>
          </a:p>
          <a:p>
            <a:pPr algn="ctr" defTabSz="825500">
              <a:lnSpc>
                <a:spcPct val="85000"/>
              </a:lnSpc>
              <a:defRPr/>
            </a:pPr>
            <a:r>
              <a:rPr lang="en-US" sz="2000" b="1">
                <a:solidFill>
                  <a:srgbClr val="3333FF"/>
                </a:solidFill>
              </a:rPr>
              <a:t>Groundwater &amp; Recycling</a:t>
            </a:r>
            <a:r>
              <a:rPr 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412" name="Arc 4"/>
          <p:cNvSpPr>
            <a:spLocks/>
          </p:cNvSpPr>
          <p:nvPr/>
        </p:nvSpPr>
        <p:spPr bwMode="auto">
          <a:xfrm>
            <a:off x="1849438" y="5481638"/>
            <a:ext cx="2370137" cy="804862"/>
          </a:xfrm>
          <a:custGeom>
            <a:avLst/>
            <a:gdLst>
              <a:gd name="T0" fmla="*/ 2370137 w 37227"/>
              <a:gd name="T1" fmla="*/ 357828 h 21600"/>
              <a:gd name="T2" fmla="*/ 0 w 37227"/>
              <a:gd name="T3" fmla="*/ 451617 h 21600"/>
              <a:gd name="T4" fmla="*/ 1138305 w 372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227" h="21600" fill="none" extrusionOk="0">
                <a:moveTo>
                  <a:pt x="37226" y="9602"/>
                </a:moveTo>
                <a:cubicBezTo>
                  <a:pt x="33579" y="16951"/>
                  <a:pt x="26083" y="21599"/>
                  <a:pt x="17879" y="21600"/>
                </a:cubicBezTo>
                <a:cubicBezTo>
                  <a:pt x="10716" y="21600"/>
                  <a:pt x="4019" y="18049"/>
                  <a:pt x="-1" y="12120"/>
                </a:cubicBezTo>
              </a:path>
              <a:path w="37227" h="21600" stroke="0" extrusionOk="0">
                <a:moveTo>
                  <a:pt x="37226" y="9602"/>
                </a:moveTo>
                <a:cubicBezTo>
                  <a:pt x="33579" y="16951"/>
                  <a:pt x="26083" y="21599"/>
                  <a:pt x="17879" y="21600"/>
                </a:cubicBezTo>
                <a:cubicBezTo>
                  <a:pt x="10716" y="21600"/>
                  <a:pt x="4019" y="18049"/>
                  <a:pt x="-1" y="12120"/>
                </a:cubicBezTo>
                <a:lnTo>
                  <a:pt x="17879" y="0"/>
                </a:lnTo>
                <a:lnTo>
                  <a:pt x="37226" y="960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588963"/>
            <a:ext cx="93614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ctr" defTabSz="825500">
              <a:lnSpc>
                <a:spcPct val="85000"/>
              </a:lnSpc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Where So. California Gets its Water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943475" y="2455863"/>
            <a:ext cx="2481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12" tIns="44450" rIns="87312" bIns="44450">
            <a:spAutoFit/>
          </a:bodyPr>
          <a:lstStyle/>
          <a:p>
            <a:pPr defTabSz="825500"/>
            <a:r>
              <a:rPr lang="en-US" sz="2300" b="1">
                <a:solidFill>
                  <a:srgbClr val="3333FF"/>
                </a:solidFill>
              </a:rPr>
              <a:t>Local Supplies</a:t>
            </a:r>
          </a:p>
          <a:p>
            <a:pPr defTabSz="825500"/>
            <a:r>
              <a:rPr lang="en-US" sz="2000" b="1">
                <a:solidFill>
                  <a:srgbClr val="3333FF"/>
                </a:solidFill>
              </a:rPr>
              <a:t>   LA Aqueduct</a:t>
            </a:r>
          </a:p>
        </p:txBody>
      </p:sp>
      <p:sp>
        <p:nvSpPr>
          <p:cNvPr id="17415" name="Arc 7"/>
          <p:cNvSpPr>
            <a:spLocks/>
          </p:cNvSpPr>
          <p:nvPr/>
        </p:nvSpPr>
        <p:spPr bwMode="auto">
          <a:xfrm rot="16200000" flipV="1">
            <a:off x="3458369" y="3439319"/>
            <a:ext cx="2162175" cy="706437"/>
          </a:xfrm>
          <a:custGeom>
            <a:avLst/>
            <a:gdLst>
              <a:gd name="T0" fmla="*/ 2162175 w 21600"/>
              <a:gd name="T1" fmla="*/ 0 h 20321"/>
              <a:gd name="T2" fmla="*/ 759364 w 21600"/>
              <a:gd name="T3" fmla="*/ 706437 h 20321"/>
              <a:gd name="T4" fmla="*/ 0 w 21600"/>
              <a:gd name="T5" fmla="*/ 3372 h 20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21" fill="none" extrusionOk="0">
                <a:moveTo>
                  <a:pt x="21599" y="0"/>
                </a:moveTo>
                <a:cubicBezTo>
                  <a:pt x="21599" y="32"/>
                  <a:pt x="21600" y="64"/>
                  <a:pt x="21600" y="97"/>
                </a:cubicBezTo>
                <a:cubicBezTo>
                  <a:pt x="21600" y="9100"/>
                  <a:pt x="16015" y="17159"/>
                  <a:pt x="7586" y="20321"/>
                </a:cubicBezTo>
              </a:path>
              <a:path w="21600" h="20321" stroke="0" extrusionOk="0">
                <a:moveTo>
                  <a:pt x="21599" y="0"/>
                </a:moveTo>
                <a:cubicBezTo>
                  <a:pt x="21599" y="32"/>
                  <a:pt x="21600" y="64"/>
                  <a:pt x="21600" y="97"/>
                </a:cubicBezTo>
                <a:cubicBezTo>
                  <a:pt x="21600" y="9100"/>
                  <a:pt x="16015" y="17159"/>
                  <a:pt x="7586" y="20321"/>
                </a:cubicBezTo>
                <a:lnTo>
                  <a:pt x="0" y="97"/>
                </a:lnTo>
                <a:lnTo>
                  <a:pt x="21599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029325" y="5697538"/>
            <a:ext cx="21209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Conservation,</a:t>
            </a:r>
          </a:p>
          <a:p>
            <a:pPr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 &amp; GW</a:t>
            </a:r>
          </a:p>
          <a:p>
            <a:pPr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Storage</a:t>
            </a:r>
            <a:r>
              <a:rPr 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7417" name="Arc 9"/>
          <p:cNvSpPr>
            <a:spLocks/>
          </p:cNvSpPr>
          <p:nvPr/>
        </p:nvSpPr>
        <p:spPr bwMode="auto">
          <a:xfrm flipH="1">
            <a:off x="4664075" y="5534025"/>
            <a:ext cx="1387475" cy="652463"/>
          </a:xfrm>
          <a:custGeom>
            <a:avLst/>
            <a:gdLst>
              <a:gd name="T0" fmla="*/ 1387475 w 32842"/>
              <a:gd name="T1" fmla="*/ 275092 h 21600"/>
              <a:gd name="T2" fmla="*/ 0 w 32842"/>
              <a:gd name="T3" fmla="*/ 515144 h 21600"/>
              <a:gd name="T4" fmla="*/ 560026 w 328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42" h="21600" fill="none" extrusionOk="0">
                <a:moveTo>
                  <a:pt x="32842" y="9107"/>
                </a:moveTo>
                <a:cubicBezTo>
                  <a:pt x="29299" y="16726"/>
                  <a:pt x="21658" y="21599"/>
                  <a:pt x="13256" y="21600"/>
                </a:cubicBezTo>
                <a:cubicBezTo>
                  <a:pt x="8454" y="21600"/>
                  <a:pt x="3790" y="20000"/>
                  <a:pt x="0" y="17053"/>
                </a:cubicBezTo>
              </a:path>
              <a:path w="32842" h="21600" stroke="0" extrusionOk="0">
                <a:moveTo>
                  <a:pt x="32842" y="9107"/>
                </a:moveTo>
                <a:cubicBezTo>
                  <a:pt x="29299" y="16726"/>
                  <a:pt x="21658" y="21599"/>
                  <a:pt x="13256" y="21600"/>
                </a:cubicBezTo>
                <a:cubicBezTo>
                  <a:pt x="8454" y="21600"/>
                  <a:pt x="3790" y="20000"/>
                  <a:pt x="0" y="17053"/>
                </a:cubicBezTo>
                <a:lnTo>
                  <a:pt x="13256" y="0"/>
                </a:lnTo>
                <a:lnTo>
                  <a:pt x="32842" y="9107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 rot="-6948869">
            <a:off x="5459413" y="5097463"/>
            <a:ext cx="412750" cy="996950"/>
          </a:xfrm>
          <a:prstGeom prst="ellipse">
            <a:avLst/>
          </a:prstGeom>
          <a:solidFill>
            <a:srgbClr val="6699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 rot="8293551">
            <a:off x="2768600" y="3468688"/>
            <a:ext cx="939800" cy="1704975"/>
          </a:xfrm>
          <a:prstGeom prst="ellipse">
            <a:avLst/>
          </a:prstGeom>
          <a:solidFill>
            <a:srgbClr val="6699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 rot="-5717263">
            <a:off x="1931194" y="2005806"/>
            <a:ext cx="301625" cy="728663"/>
          </a:xfrm>
          <a:prstGeom prst="ellipse">
            <a:avLst/>
          </a:prstGeom>
          <a:solidFill>
            <a:srgbClr val="6699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 rot="-5368182">
            <a:off x="4386262" y="5199063"/>
            <a:ext cx="301625" cy="412750"/>
          </a:xfrm>
          <a:prstGeom prst="ellipse">
            <a:avLst/>
          </a:prstGeom>
          <a:solidFill>
            <a:srgbClr val="6699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6248400" y="3511550"/>
            <a:ext cx="25050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ctr"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Colorado River Aqueduct Supplies</a:t>
            </a:r>
          </a:p>
        </p:txBody>
      </p:sp>
      <p:sp>
        <p:nvSpPr>
          <p:cNvPr id="17423" name="Arc 15"/>
          <p:cNvSpPr>
            <a:spLocks/>
          </p:cNvSpPr>
          <p:nvPr/>
        </p:nvSpPr>
        <p:spPr bwMode="auto">
          <a:xfrm flipH="1">
            <a:off x="5765800" y="4005263"/>
            <a:ext cx="1158875" cy="1328737"/>
          </a:xfrm>
          <a:custGeom>
            <a:avLst/>
            <a:gdLst>
              <a:gd name="T0" fmla="*/ 317832 w 21600"/>
              <a:gd name="T1" fmla="*/ 0 h 20772"/>
              <a:gd name="T2" fmla="*/ 1158875 w 21600"/>
              <a:gd name="T3" fmla="*/ 1328737 h 20772"/>
              <a:gd name="T4" fmla="*/ 0 w 21600"/>
              <a:gd name="T5" fmla="*/ 1328737 h 207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772" fill="none" extrusionOk="0">
                <a:moveTo>
                  <a:pt x="5923" y="0"/>
                </a:moveTo>
                <a:cubicBezTo>
                  <a:pt x="15201" y="2646"/>
                  <a:pt x="21600" y="11124"/>
                  <a:pt x="21600" y="20772"/>
                </a:cubicBezTo>
              </a:path>
              <a:path w="21600" h="20772" stroke="0" extrusionOk="0">
                <a:moveTo>
                  <a:pt x="5923" y="0"/>
                </a:moveTo>
                <a:cubicBezTo>
                  <a:pt x="15201" y="2646"/>
                  <a:pt x="21600" y="11124"/>
                  <a:pt x="21600" y="20772"/>
                </a:cubicBezTo>
                <a:lnTo>
                  <a:pt x="0" y="20772"/>
                </a:lnTo>
                <a:lnTo>
                  <a:pt x="5923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182563" y="3371850"/>
            <a:ext cx="1470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SWP  </a:t>
            </a:r>
            <a:b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Supplies</a:t>
            </a:r>
            <a:r>
              <a:rPr 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3429000" y="1524000"/>
            <a:ext cx="4348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ctr" defTabSz="825500">
              <a:lnSpc>
                <a:spcPct val="85000"/>
              </a:lnSpc>
              <a:defRPr/>
            </a:pPr>
            <a: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Banking / Exchanges</a:t>
            </a:r>
            <a:b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Transfers &amp; Storage</a:t>
            </a:r>
          </a:p>
        </p:txBody>
      </p:sp>
      <p:sp>
        <p:nvSpPr>
          <p:cNvPr id="17426" name="Arc 18"/>
          <p:cNvSpPr>
            <a:spLocks/>
          </p:cNvSpPr>
          <p:nvPr/>
        </p:nvSpPr>
        <p:spPr bwMode="auto">
          <a:xfrm rot="16200000" flipV="1">
            <a:off x="2194719" y="2932907"/>
            <a:ext cx="2832100" cy="658812"/>
          </a:xfrm>
          <a:custGeom>
            <a:avLst/>
            <a:gdLst>
              <a:gd name="T0" fmla="*/ 2832100 w 21559"/>
              <a:gd name="T1" fmla="*/ 42618 h 20606"/>
              <a:gd name="T2" fmla="*/ 850852 w 21559"/>
              <a:gd name="T3" fmla="*/ 658812 h 20606"/>
              <a:gd name="T4" fmla="*/ 0 w 21559"/>
              <a:gd name="T5" fmla="*/ 0 h 206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59" h="20606" fill="none" extrusionOk="0">
                <a:moveTo>
                  <a:pt x="21558" y="1332"/>
                </a:moveTo>
                <a:cubicBezTo>
                  <a:pt x="21006" y="10260"/>
                  <a:pt x="15009" y="17923"/>
                  <a:pt x="6477" y="20606"/>
                </a:cubicBezTo>
              </a:path>
              <a:path w="21559" h="20606" stroke="0" extrusionOk="0">
                <a:moveTo>
                  <a:pt x="21558" y="1332"/>
                </a:moveTo>
                <a:cubicBezTo>
                  <a:pt x="21006" y="10260"/>
                  <a:pt x="15009" y="17923"/>
                  <a:pt x="6477" y="20606"/>
                </a:cubicBezTo>
                <a:lnTo>
                  <a:pt x="0" y="0"/>
                </a:lnTo>
                <a:lnTo>
                  <a:pt x="21558" y="133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7" name="Arc 19"/>
          <p:cNvSpPr>
            <a:spLocks/>
          </p:cNvSpPr>
          <p:nvPr/>
        </p:nvSpPr>
        <p:spPr bwMode="auto">
          <a:xfrm>
            <a:off x="965200" y="3997325"/>
            <a:ext cx="2224088" cy="438150"/>
          </a:xfrm>
          <a:custGeom>
            <a:avLst/>
            <a:gdLst>
              <a:gd name="T0" fmla="*/ 2224088 w 40507"/>
              <a:gd name="T1" fmla="*/ 174367 h 21600"/>
              <a:gd name="T2" fmla="*/ 0 w 40507"/>
              <a:gd name="T3" fmla="*/ 125765 h 21600"/>
              <a:gd name="T4" fmla="*/ 1136065 w 405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507" h="21600" fill="none" extrusionOk="0">
                <a:moveTo>
                  <a:pt x="40506" y="8595"/>
                </a:moveTo>
                <a:cubicBezTo>
                  <a:pt x="37082" y="16491"/>
                  <a:pt x="29297" y="21599"/>
                  <a:pt x="20691" y="21600"/>
                </a:cubicBezTo>
                <a:cubicBezTo>
                  <a:pt x="11149" y="21600"/>
                  <a:pt x="2738" y="15339"/>
                  <a:pt x="-1" y="6200"/>
                </a:cubicBezTo>
              </a:path>
              <a:path w="40507" h="21600" stroke="0" extrusionOk="0">
                <a:moveTo>
                  <a:pt x="40506" y="8595"/>
                </a:moveTo>
                <a:cubicBezTo>
                  <a:pt x="37082" y="16491"/>
                  <a:pt x="29297" y="21599"/>
                  <a:pt x="20691" y="21600"/>
                </a:cubicBezTo>
                <a:cubicBezTo>
                  <a:pt x="11149" y="21600"/>
                  <a:pt x="2738" y="15339"/>
                  <a:pt x="-1" y="6200"/>
                </a:cubicBezTo>
                <a:lnTo>
                  <a:pt x="20691" y="0"/>
                </a:lnTo>
                <a:lnTo>
                  <a:pt x="40506" y="8595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8" name="Arc 20"/>
          <p:cNvSpPr>
            <a:spLocks/>
          </p:cNvSpPr>
          <p:nvPr/>
        </p:nvSpPr>
        <p:spPr bwMode="auto">
          <a:xfrm rot="16200000" flipV="1">
            <a:off x="1756569" y="2229644"/>
            <a:ext cx="2466975" cy="1665287"/>
          </a:xfrm>
          <a:custGeom>
            <a:avLst/>
            <a:gdLst>
              <a:gd name="T0" fmla="*/ 2466975 w 21559"/>
              <a:gd name="T1" fmla="*/ 172173 h 12893"/>
              <a:gd name="T2" fmla="*/ 1983055 w 21559"/>
              <a:gd name="T3" fmla="*/ 1665287 h 12893"/>
              <a:gd name="T4" fmla="*/ 0 w 21559"/>
              <a:gd name="T5" fmla="*/ 0 h 128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59" h="12893" fill="none" extrusionOk="0">
                <a:moveTo>
                  <a:pt x="21558" y="1332"/>
                </a:moveTo>
                <a:cubicBezTo>
                  <a:pt x="21300" y="5514"/>
                  <a:pt x="19830" y="9531"/>
                  <a:pt x="17330" y="12893"/>
                </a:cubicBezTo>
              </a:path>
              <a:path w="21559" h="12893" stroke="0" extrusionOk="0">
                <a:moveTo>
                  <a:pt x="21558" y="1332"/>
                </a:moveTo>
                <a:cubicBezTo>
                  <a:pt x="21300" y="5514"/>
                  <a:pt x="19830" y="9531"/>
                  <a:pt x="17330" y="12893"/>
                </a:cubicBezTo>
                <a:lnTo>
                  <a:pt x="0" y="0"/>
                </a:lnTo>
                <a:lnTo>
                  <a:pt x="21558" y="133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Water Supply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Years of drought on the Colorado River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Less precipitation in snow, melting earlier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Court ruling on the Delta smelt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Insufficient storage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There were 20 million fewer Californians when system was completed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QSA ruling and appeal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Pricing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Colorado River Water was affordable</a:t>
            </a:r>
          </a:p>
          <a:p>
            <a:pPr>
              <a:defRPr/>
            </a:pPr>
            <a:r>
              <a:rPr lang="en-US" dirty="0" smtClean="0"/>
              <a:t>Core supply switched to Delta</a:t>
            </a:r>
          </a:p>
          <a:p>
            <a:pPr>
              <a:defRPr/>
            </a:pPr>
            <a:r>
              <a:rPr lang="en-US" dirty="0" smtClean="0"/>
              <a:t>New sources are expensive</a:t>
            </a:r>
          </a:p>
          <a:p>
            <a:pPr>
              <a:defRPr/>
            </a:pPr>
            <a:r>
              <a:rPr lang="en-US" dirty="0" smtClean="0"/>
              <a:t>Less water delivered by system means each gallon sold carries more costs</a:t>
            </a:r>
          </a:p>
          <a:p>
            <a:pPr>
              <a:defRPr/>
            </a:pPr>
            <a:r>
              <a:rPr lang="en-US" dirty="0" smtClean="0"/>
              <a:t>Delta and storage fix will be expensive </a:t>
            </a:r>
          </a:p>
          <a:p>
            <a:pPr>
              <a:defRPr/>
            </a:pPr>
            <a:r>
              <a:rPr lang="en-US" dirty="0" smtClean="0"/>
              <a:t>$2000 per acre-foot water by 2020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526743" y="1156770"/>
          <a:ext cx="8090513" cy="454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Immigration Reform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Farm crops are planted and harvested by foreign-born workers (90%+)</a:t>
            </a:r>
          </a:p>
          <a:p>
            <a:pPr>
              <a:defRPr/>
            </a:pPr>
            <a:r>
              <a:rPr lang="en-US" dirty="0" smtClean="0"/>
              <a:t>Majority work with forged documents</a:t>
            </a:r>
          </a:p>
          <a:p>
            <a:pPr>
              <a:defRPr/>
            </a:pPr>
            <a:r>
              <a:rPr lang="en-US" dirty="0" smtClean="0"/>
              <a:t>Farmers need a reliable, legal workforce</a:t>
            </a:r>
          </a:p>
          <a:p>
            <a:pPr>
              <a:defRPr/>
            </a:pPr>
            <a:r>
              <a:rPr lang="en-US" dirty="0" smtClean="0"/>
              <a:t>Post-election interest in reform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Pests and Pest Exclusion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Traveling public introducing exotic pests</a:t>
            </a:r>
          </a:p>
          <a:p>
            <a:pPr>
              <a:defRPr/>
            </a:pPr>
            <a:r>
              <a:rPr lang="en-US" dirty="0" smtClean="0"/>
              <a:t>Volume of travelers and packages </a:t>
            </a:r>
          </a:p>
          <a:p>
            <a:pPr>
              <a:defRPr/>
            </a:pPr>
            <a:r>
              <a:rPr lang="en-US" dirty="0" smtClean="0"/>
              <a:t>Border priorities have shifted</a:t>
            </a:r>
          </a:p>
          <a:p>
            <a:pPr>
              <a:defRPr/>
            </a:pPr>
            <a:r>
              <a:rPr lang="en-US" dirty="0" smtClean="0"/>
              <a:t>Agency budgets becoming an issue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Impact from New Pests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Shipping restrictions for growers</a:t>
            </a:r>
          </a:p>
          <a:p>
            <a:pPr>
              <a:defRPr/>
            </a:pPr>
            <a:r>
              <a:rPr lang="en-US" sz="3200" dirty="0" smtClean="0"/>
              <a:t>Additional use of pesticides</a:t>
            </a:r>
          </a:p>
          <a:p>
            <a:pPr>
              <a:defRPr/>
            </a:pPr>
            <a:r>
              <a:rPr lang="en-US" sz="3200" dirty="0" smtClean="0"/>
              <a:t>Threat to organic growers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4" name="Picture 4" descr="S:\Source Book\2013\signs\sku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752600"/>
            <a:ext cx="32766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114800"/>
            <a:ext cx="8839200" cy="2438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Asian citrus psyllid         Light brown apple moth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81000"/>
            <a:ext cx="8312150" cy="563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Fruit flies                         Diaprepes root weevil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6" name="Content Placeholder 9" descr="Mexf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Content Placeholder 3" descr="large pi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Content Placeholder 3" descr="ACP-adult-001-Rog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Light brown apple moth - Invasive.o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http://ts3.mm.bing.net/images/thumbnail.aspx?q=836952596142&amp;id=ddf967ad3409942ca5e5bfb4245d7c90&amp;url=http%3a%2f%2fcisr.ucr.edu%2fimages%2fasian_citrus_psyllid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8620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9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0859" t="38380" r="60583" b="253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0834" t="38235" r="58974" b="257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27" name="Picture 2" descr="C:\Users\eric.CORP\Desktop\pw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85800"/>
            <a:ext cx="7315200" cy="57912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1" name="Picture 2" descr="C:\Users\eric.CORP\Desktop\ing_avocado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90600"/>
            <a:ext cx="7924800" cy="5334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5" name="Picture 2" descr="C:\Users\eric.CORP\Desktop\whole_foods_pvw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90600"/>
            <a:ext cx="7696200" cy="5334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9699" name="Picture 2" descr="C:\Users\eric.CORP\Desktop\imagesCAD4NN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762000"/>
            <a:ext cx="7772400" cy="54102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3" name="Content Placeholder 3" descr="Triple B 2011 vermentino harv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696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Ornamentals are discretionary  </a:t>
            </a:r>
            <a:endParaRPr lang="en-US" sz="31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Building slowdown</a:t>
            </a:r>
            <a:endParaRPr lang="en-US" sz="31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Food imports often less expensive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Rising costs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100" dirty="0" smtClean="0"/>
              <a:t>Farmers are “price takers, not price makers” </a:t>
            </a:r>
            <a:endParaRPr lang="en-US" sz="3100" dirty="0"/>
          </a:p>
        </p:txBody>
      </p:sp>
      <p:pic>
        <p:nvPicPr>
          <p:cNvPr id="31748" name="Content Placeholder 7" descr="IMG_25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76913" y="2362200"/>
            <a:ext cx="261937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5" name="Picture 2" descr="C:\Users\eric.CORP\AppData\Local\Microsoft\Windows\Temporary Internet Files\Content.Outlook\ZHL8D8HG\8-20ACP Statewide_ACP QA Ext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04800"/>
            <a:ext cx="7315200" cy="61722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Farmers Looking Forward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1" name="Content Placeholder 7" descr="Bedding plant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4343400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Innovation</a:t>
            </a:r>
          </a:p>
          <a:p>
            <a:pPr>
              <a:defRPr/>
            </a:pPr>
            <a:r>
              <a:rPr lang="en-US" dirty="0" smtClean="0"/>
              <a:t>Technology</a:t>
            </a:r>
          </a:p>
          <a:p>
            <a:pPr>
              <a:defRPr/>
            </a:pPr>
            <a:r>
              <a:rPr lang="en-US" dirty="0" smtClean="0"/>
              <a:t>Water use management</a:t>
            </a:r>
          </a:p>
          <a:p>
            <a:pPr>
              <a:defRPr/>
            </a:pPr>
            <a:r>
              <a:rPr lang="en-US" dirty="0" smtClean="0"/>
              <a:t>Return per acre</a:t>
            </a:r>
          </a:p>
          <a:p>
            <a:pPr>
              <a:defRPr/>
            </a:pPr>
            <a:r>
              <a:rPr lang="en-US" dirty="0" smtClean="0"/>
              <a:t>Cost control</a:t>
            </a:r>
          </a:p>
          <a:p>
            <a:pPr>
              <a:defRPr/>
            </a:pPr>
            <a:r>
              <a:rPr lang="en-US" dirty="0" smtClean="0"/>
              <a:t>Niche markets</a:t>
            </a:r>
          </a:p>
          <a:p>
            <a:pPr>
              <a:defRPr/>
            </a:pPr>
            <a:r>
              <a:rPr lang="en-US" dirty="0" smtClean="0"/>
              <a:t>Crop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Bottom Line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i="1" dirty="0"/>
          </a:p>
          <a:p>
            <a:pPr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i="1" dirty="0"/>
              <a:t>Farming is a business and </a:t>
            </a:r>
          </a:p>
          <a:p>
            <a:pPr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i="1" dirty="0"/>
              <a:t>profitability will dictate above all else 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Farm Bureau Does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Represent the farm community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Local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California Farm Bureau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American Farm Bureau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source of information for members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Interaction with agency officials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Work with the press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Develop member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Structure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69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Formed 1914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Operate on non-profit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Income comes from dues-paying members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Governed by board of directors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44475"/>
            <a:ext cx="85375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 Agriculture History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8800"/>
            <a:ext cx="800735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mtClean="0"/>
              <a:t>Missionary influence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mtClean="0"/>
              <a:t>Dry farming, cattle, limited irrigation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mtClean="0"/>
              <a:t>1939 Lemons      1956 Tomatoes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mtClean="0"/>
              <a:t>1945 Vegetables 1966 Eggs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mtClean="0"/>
              <a:t>1948 Milk             1976 Tree Fruit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mtClean="0"/>
              <a:t>1950 Beef            1978 Nursery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44475"/>
            <a:ext cx="85375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National Rankings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8800"/>
            <a:ext cx="8007350" cy="4267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400" dirty="0" smtClean="0"/>
              <a:t>#19 farm economy among all counties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400" dirty="0" smtClean="0"/>
              <a:t># 1 in nursery production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400" dirty="0" smtClean="0"/>
              <a:t># 1 in avocado production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400" dirty="0" smtClean="0"/>
              <a:t># 1 in number of small farms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400" dirty="0" smtClean="0"/>
              <a:t>#1 in number of organic farms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400" dirty="0" smtClean="0"/>
              <a:t># 1 in farmers with off-farm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Annual </a:t>
            </a:r>
            <a:r>
              <a:rPr lang="en-US" dirty="0" err="1" smtClean="0"/>
              <a:t>Farmgate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sz="2800" dirty="0" smtClean="0"/>
              <a:t>in millions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57200" y="1676400"/>
          <a:ext cx="8526462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Crop Profile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306388" y="1828800"/>
          <a:ext cx="7847012" cy="4656138"/>
        </p:xfrm>
        <a:graphic>
          <a:graphicData uri="http://schemas.openxmlformats.org/presentationml/2006/ole">
            <p:oleObj spid="_x0000_s2050" name="Chart" r:id="rId3" imgW="7143660" imgH="4238535" progId="MSGraph.Chart.8">
              <p:embed followColorScheme="full"/>
            </p:oleObj>
          </a:graphicData>
        </a:graphic>
      </p:graphicFrame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600200" y="4343400"/>
            <a:ext cx="2286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2"/>
                </a:solidFill>
              </a:rPr>
              <a:t>Nursery &amp;</a:t>
            </a: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 Floral</a:t>
            </a: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65%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971800" y="2133600"/>
            <a:ext cx="106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Fruit</a:t>
            </a:r>
          </a:p>
          <a:p>
            <a:pPr algn="ctr"/>
            <a:r>
              <a:rPr lang="en-US" sz="2800" b="1"/>
              <a:t>21%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Vegetables</a:t>
            </a:r>
          </a:p>
          <a:p>
            <a:pPr algn="ctr"/>
            <a:r>
              <a:rPr lang="en-US" sz="2400" b="1"/>
              <a:t>9%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5715000" y="36576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Livestock &amp; Poultry</a:t>
            </a:r>
          </a:p>
          <a:p>
            <a:pPr algn="ctr"/>
            <a:r>
              <a:rPr lang="en-US" sz="2400" b="1"/>
              <a:t>4%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6400800" y="5029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Other</a:t>
            </a:r>
          </a:p>
          <a:p>
            <a:pPr algn="ctr"/>
            <a:r>
              <a:rPr lang="en-US" sz="2400" b="1"/>
              <a:t>&lt;1%</a:t>
            </a:r>
          </a:p>
        </p:txBody>
      </p:sp>
      <p:sp>
        <p:nvSpPr>
          <p:cNvPr id="2057" name="Line 14"/>
          <p:cNvSpPr>
            <a:spLocks noChangeShapeType="1"/>
          </p:cNvSpPr>
          <p:nvPr/>
        </p:nvSpPr>
        <p:spPr bwMode="auto">
          <a:xfrm>
            <a:off x="5638800" y="44196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519</Words>
  <Application>Microsoft Office PowerPoint</Application>
  <PresentationFormat>On-screen Show (4:3)</PresentationFormat>
  <Paragraphs>156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Wingdings</vt:lpstr>
      <vt:lpstr>Times New Roman</vt:lpstr>
      <vt:lpstr>Tahoma</vt:lpstr>
      <vt:lpstr>Glass Layers</vt:lpstr>
      <vt:lpstr>Microsoft Graph Chart</vt:lpstr>
      <vt:lpstr>Farming in San Diego County  Eric Larson Executive Director San Diego County Farm Bureau </vt:lpstr>
      <vt:lpstr>Slide 2</vt:lpstr>
      <vt:lpstr>Slide 3</vt:lpstr>
      <vt:lpstr>What Farm Bureau Does</vt:lpstr>
      <vt:lpstr>Organizational Structure</vt:lpstr>
      <vt:lpstr>Local Agriculture History</vt:lpstr>
      <vt:lpstr>National Rankings</vt:lpstr>
      <vt:lpstr>Annual Farmgate Value in millions</vt:lpstr>
      <vt:lpstr>The Crop Profile</vt:lpstr>
      <vt:lpstr>Crop Profile by Acreage</vt:lpstr>
      <vt:lpstr>What Farming Means to the Community</vt:lpstr>
      <vt:lpstr>Farming Has Done Well Here</vt:lpstr>
      <vt:lpstr>Today’s Challenges</vt:lpstr>
      <vt:lpstr>Slide 14</vt:lpstr>
      <vt:lpstr>Water Supply</vt:lpstr>
      <vt:lpstr>Water Pricing</vt:lpstr>
      <vt:lpstr>Slide 17</vt:lpstr>
      <vt:lpstr>Immigration Reform</vt:lpstr>
      <vt:lpstr>Pests and Pest Exclusion</vt:lpstr>
      <vt:lpstr>Impact from New Pests</vt:lpstr>
      <vt:lpstr>      Asian citrus psyllid         Light brown apple moth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Economy</vt:lpstr>
      <vt:lpstr>Farmers Looking Forward</vt:lpstr>
      <vt:lpstr>The Bottom Line</vt:lpstr>
    </vt:vector>
  </TitlesOfParts>
  <Company>SDFB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San Diego County</dc:title>
  <dc:creator>Eric</dc:creator>
  <cp:lastModifiedBy>Eric Larson</cp:lastModifiedBy>
  <cp:revision>103</cp:revision>
  <cp:lastPrinted>1601-01-01T00:00:00Z</cp:lastPrinted>
  <dcterms:created xsi:type="dcterms:W3CDTF">2007-01-08T20:13:31Z</dcterms:created>
  <dcterms:modified xsi:type="dcterms:W3CDTF">2013-08-27T23:42:22Z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TC010900201033</vt:lpwstr>
  </property>
</Properties>
</file>