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7" r:id="rId2"/>
    <p:sldId id="258" r:id="rId3"/>
    <p:sldId id="259" r:id="rId4"/>
    <p:sldId id="260" r:id="rId5"/>
    <p:sldId id="262" r:id="rId6"/>
    <p:sldId id="263" r:id="rId7"/>
    <p:sldId id="264" r:id="rId8"/>
    <p:sldId id="265" r:id="rId9"/>
    <p:sldId id="266" r:id="rId10"/>
    <p:sldId id="267" r:id="rId11"/>
    <p:sldId id="272" r:id="rId12"/>
    <p:sldId id="269" r:id="rId13"/>
    <p:sldId id="270" r:id="rId14"/>
    <p:sldId id="271" r:id="rId15"/>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642"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kcunningham\Documents\Projects\DefenseSpending\UAV\PartI.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0.14226640419947531"/>
          <c:y val="5.1400554097404488E-2"/>
          <c:w val="0.63980434263898922"/>
          <c:h val="0.8326195683872849"/>
        </c:manualLayout>
      </c:layout>
      <c:lineChart>
        <c:grouping val="standard"/>
        <c:ser>
          <c:idx val="0"/>
          <c:order val="0"/>
          <c:tx>
            <c:v>Defense Contracts</c:v>
          </c:tx>
          <c:spPr>
            <a:ln w="63500"/>
          </c:spPr>
          <c:marker>
            <c:symbol val="none"/>
          </c:marker>
          <c:cat>
            <c:numRef>
              <c:f>DefSummary!$B$2:$G$2</c:f>
              <c:numCache>
                <c:formatCode>General</c:formatCode>
                <c:ptCount val="6"/>
                <c:pt idx="0">
                  <c:v>2006</c:v>
                </c:pt>
                <c:pt idx="1">
                  <c:v>2007</c:v>
                </c:pt>
                <c:pt idx="2">
                  <c:v>2008</c:v>
                </c:pt>
                <c:pt idx="3">
                  <c:v>2009</c:v>
                </c:pt>
                <c:pt idx="4">
                  <c:v>2010</c:v>
                </c:pt>
                <c:pt idx="5">
                  <c:v>2011</c:v>
                </c:pt>
              </c:numCache>
            </c:numRef>
          </c:cat>
          <c:val>
            <c:numRef>
              <c:f>DefSummary!$B$5:$G$5</c:f>
              <c:numCache>
                <c:formatCode>#,##0.0</c:formatCode>
                <c:ptCount val="6"/>
                <c:pt idx="0">
                  <c:v>6071.9231467500003</c:v>
                </c:pt>
                <c:pt idx="1">
                  <c:v>7503.6333915000005</c:v>
                </c:pt>
                <c:pt idx="2">
                  <c:v>9237.9005367499922</c:v>
                </c:pt>
                <c:pt idx="3">
                  <c:v>10883.518835250001</c:v>
                </c:pt>
                <c:pt idx="4">
                  <c:v>11577.369443971649</c:v>
                </c:pt>
                <c:pt idx="5">
                  <c:v>10952.191493997172</c:v>
                </c:pt>
              </c:numCache>
            </c:numRef>
          </c:val>
        </c:ser>
        <c:ser>
          <c:idx val="1"/>
          <c:order val="1"/>
          <c:tx>
            <c:v>Military Income/ Compensation</c:v>
          </c:tx>
          <c:spPr>
            <a:ln w="63500"/>
          </c:spPr>
          <c:marker>
            <c:symbol val="none"/>
          </c:marker>
          <c:cat>
            <c:numRef>
              <c:f>DefSummary!$B$2:$G$2</c:f>
              <c:numCache>
                <c:formatCode>General</c:formatCode>
                <c:ptCount val="6"/>
                <c:pt idx="0">
                  <c:v>2006</c:v>
                </c:pt>
                <c:pt idx="1">
                  <c:v>2007</c:v>
                </c:pt>
                <c:pt idx="2">
                  <c:v>2008</c:v>
                </c:pt>
                <c:pt idx="3">
                  <c:v>2009</c:v>
                </c:pt>
                <c:pt idx="4">
                  <c:v>2010</c:v>
                </c:pt>
                <c:pt idx="5">
                  <c:v>2011</c:v>
                </c:pt>
              </c:numCache>
            </c:numRef>
          </c:cat>
          <c:val>
            <c:numRef>
              <c:f>DefSummary!$B$6:$G$6</c:f>
              <c:numCache>
                <c:formatCode>#,##0.0</c:formatCode>
                <c:ptCount val="6"/>
                <c:pt idx="0">
                  <c:v>8189.3430000000017</c:v>
                </c:pt>
                <c:pt idx="1">
                  <c:v>8981.19</c:v>
                </c:pt>
                <c:pt idx="2">
                  <c:v>9894.7720000000008</c:v>
                </c:pt>
                <c:pt idx="3">
                  <c:v>10681.799000000006</c:v>
                </c:pt>
                <c:pt idx="4">
                  <c:v>11287.33</c:v>
                </c:pt>
                <c:pt idx="5">
                  <c:v>11645.004158122934</c:v>
                </c:pt>
              </c:numCache>
            </c:numRef>
          </c:val>
        </c:ser>
        <c:ser>
          <c:idx val="2"/>
          <c:order val="2"/>
          <c:tx>
            <c:v>Retirement/ Disability Payments</c:v>
          </c:tx>
          <c:spPr>
            <a:ln w="63500">
              <a:solidFill>
                <a:schemeClr val="accent3">
                  <a:lumMod val="65000"/>
                </a:schemeClr>
              </a:solidFill>
            </a:ln>
          </c:spPr>
          <c:marker>
            <c:symbol val="none"/>
          </c:marker>
          <c:cat>
            <c:numRef>
              <c:f>DefSummary!$B$2:$G$2</c:f>
              <c:numCache>
                <c:formatCode>General</c:formatCode>
                <c:ptCount val="6"/>
                <c:pt idx="0">
                  <c:v>2006</c:v>
                </c:pt>
                <c:pt idx="1">
                  <c:v>2007</c:v>
                </c:pt>
                <c:pt idx="2">
                  <c:v>2008</c:v>
                </c:pt>
                <c:pt idx="3">
                  <c:v>2009</c:v>
                </c:pt>
                <c:pt idx="4">
                  <c:v>2010</c:v>
                </c:pt>
                <c:pt idx="5">
                  <c:v>2011</c:v>
                </c:pt>
              </c:numCache>
            </c:numRef>
          </c:cat>
          <c:val>
            <c:numRef>
              <c:f>DefSummary!$B$7:$G$7</c:f>
              <c:numCache>
                <c:formatCode>#,##0.0</c:formatCode>
                <c:ptCount val="6"/>
                <c:pt idx="0">
                  <c:v>1141.453</c:v>
                </c:pt>
                <c:pt idx="1">
                  <c:v>1017.8669999999993</c:v>
                </c:pt>
                <c:pt idx="2">
                  <c:v>984.52499999999998</c:v>
                </c:pt>
                <c:pt idx="3">
                  <c:v>1048.7639999999999</c:v>
                </c:pt>
                <c:pt idx="4">
                  <c:v>1057.7380000000001</c:v>
                </c:pt>
                <c:pt idx="5">
                  <c:v>1068.31538</c:v>
                </c:pt>
              </c:numCache>
            </c:numRef>
          </c:val>
        </c:ser>
        <c:dLbls/>
        <c:marker val="1"/>
        <c:axId val="32513408"/>
        <c:axId val="32527488"/>
      </c:lineChart>
      <c:catAx>
        <c:axId val="32513408"/>
        <c:scaling>
          <c:orientation val="minMax"/>
        </c:scaling>
        <c:axPos val="b"/>
        <c:numFmt formatCode="General" sourceLinked="1"/>
        <c:tickLblPos val="nextTo"/>
        <c:crossAx val="32527488"/>
        <c:crosses val="autoZero"/>
        <c:auto val="1"/>
        <c:lblAlgn val="ctr"/>
        <c:lblOffset val="100"/>
      </c:catAx>
      <c:valAx>
        <c:axId val="32527488"/>
        <c:scaling>
          <c:orientation val="minMax"/>
          <c:max val="12000"/>
        </c:scaling>
        <c:axPos val="l"/>
        <c:majorGridlines/>
        <c:numFmt formatCode="&quot;$&quot;#,##0.0" sourceLinked="0"/>
        <c:tickLblPos val="nextTo"/>
        <c:crossAx val="32513408"/>
        <c:crosses val="autoZero"/>
        <c:crossBetween val="between"/>
        <c:dispUnits>
          <c:builtInUnit val="thousands"/>
          <c:dispUnitsLbl>
            <c:layout/>
            <c:tx>
              <c:rich>
                <a:bodyPr/>
                <a:lstStyle/>
                <a:p>
                  <a:pPr>
                    <a:defRPr b="0"/>
                  </a:pPr>
                  <a:r>
                    <a:rPr lang="en-US" b="0"/>
                    <a:t>Billions</a:t>
                  </a:r>
                </a:p>
              </c:rich>
            </c:tx>
          </c:dispUnitsLbl>
        </c:dispUnits>
      </c:valAx>
      <c:spPr>
        <a:ln>
          <a:solidFill>
            <a:schemeClr val="tx1"/>
          </a:solidFill>
        </a:ln>
      </c:spPr>
    </c:plotArea>
    <c:legend>
      <c:legendPos val="r"/>
      <c:layout>
        <c:manualLayout>
          <c:xMode val="edge"/>
          <c:yMode val="edge"/>
          <c:x val="0.79369586614173293"/>
          <c:y val="0.1979224992709247"/>
          <c:w val="0.20352631702287224"/>
          <c:h val="0.60415500145815171"/>
        </c:manualLayout>
      </c:layout>
    </c:legend>
    <c:plotVisOnly val="1"/>
    <c:dispBlanksAs val="gap"/>
  </c:chart>
  <c:txPr>
    <a:bodyPr/>
    <a:lstStyle/>
    <a:p>
      <a:pPr>
        <a:defRPr sz="1600">
          <a:latin typeface="Calibri" pitchFamily="34" charset="0"/>
          <a:cs typeface="Calibri" pitchFamily="34" charset="0"/>
        </a:defRPr>
      </a:pPr>
      <a:endParaRPr lang="en-US"/>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562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7" y="0"/>
            <a:ext cx="2972421" cy="465621"/>
          </a:xfrm>
          <a:prstGeom prst="rect">
            <a:avLst/>
          </a:prstGeom>
        </p:spPr>
        <p:txBody>
          <a:bodyPr vert="horz" lIns="91440" tIns="45720" rIns="91440" bIns="45720" rtlCol="0"/>
          <a:lstStyle>
            <a:lvl1pPr algn="r">
              <a:defRPr sz="1200"/>
            </a:lvl1pPr>
          </a:lstStyle>
          <a:p>
            <a:fld id="{3572AD42-0C94-4B3D-A259-E273AE264400}" type="datetimeFigureOut">
              <a:rPr lang="en-US" smtClean="0"/>
              <a:pPr/>
              <a:t>6/5/2013</a:t>
            </a:fld>
            <a:endParaRPr lang="en-US"/>
          </a:p>
        </p:txBody>
      </p:sp>
      <p:sp>
        <p:nvSpPr>
          <p:cNvPr id="4" name="Footer Placeholder 3"/>
          <p:cNvSpPr>
            <a:spLocks noGrp="1"/>
          </p:cNvSpPr>
          <p:nvPr>
            <p:ph type="ftr" sz="quarter" idx="2"/>
          </p:nvPr>
        </p:nvSpPr>
        <p:spPr>
          <a:xfrm>
            <a:off x="1" y="8829180"/>
            <a:ext cx="2972421" cy="46562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829180"/>
            <a:ext cx="2972421" cy="465621"/>
          </a:xfrm>
          <a:prstGeom prst="rect">
            <a:avLst/>
          </a:prstGeom>
        </p:spPr>
        <p:txBody>
          <a:bodyPr vert="horz" lIns="91440" tIns="45720" rIns="91440" bIns="45720" rtlCol="0" anchor="b"/>
          <a:lstStyle>
            <a:lvl1pPr algn="r">
              <a:defRPr sz="1200"/>
            </a:lvl1pPr>
          </a:lstStyle>
          <a:p>
            <a:fld id="{6A065163-3AB8-423E-B555-6F4167327972}" type="slidenum">
              <a:rPr lang="en-US" smtClean="0"/>
              <a:pPr/>
              <a:t>‹#›</a:t>
            </a:fld>
            <a:endParaRPr lang="en-US"/>
          </a:p>
        </p:txBody>
      </p:sp>
    </p:spTree>
    <p:extLst>
      <p:ext uri="{BB962C8B-B14F-4D97-AF65-F5344CB8AC3E}">
        <p14:creationId xmlns:p14="http://schemas.microsoft.com/office/powerpoint/2010/main" xmlns="" val="26305675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4820"/>
          </a:xfrm>
          <a:prstGeom prst="rect">
            <a:avLst/>
          </a:prstGeom>
        </p:spPr>
        <p:txBody>
          <a:bodyPr vert="horz" lIns="92757" tIns="46378" rIns="92757" bIns="46378" rtlCol="0"/>
          <a:lstStyle>
            <a:lvl1pPr algn="l">
              <a:defRPr sz="1200"/>
            </a:lvl1pPr>
          </a:lstStyle>
          <a:p>
            <a:endParaRPr lang="en-US"/>
          </a:p>
        </p:txBody>
      </p:sp>
      <p:sp>
        <p:nvSpPr>
          <p:cNvPr id="3" name="Date Placeholder 2"/>
          <p:cNvSpPr>
            <a:spLocks noGrp="1"/>
          </p:cNvSpPr>
          <p:nvPr>
            <p:ph type="dt" idx="1"/>
          </p:nvPr>
        </p:nvSpPr>
        <p:spPr>
          <a:xfrm>
            <a:off x="3884613" y="1"/>
            <a:ext cx="2971800" cy="464820"/>
          </a:xfrm>
          <a:prstGeom prst="rect">
            <a:avLst/>
          </a:prstGeom>
        </p:spPr>
        <p:txBody>
          <a:bodyPr vert="horz" lIns="92757" tIns="46378" rIns="92757" bIns="46378" rtlCol="0"/>
          <a:lstStyle>
            <a:lvl1pPr algn="r">
              <a:defRPr sz="1200"/>
            </a:lvl1pPr>
          </a:lstStyle>
          <a:p>
            <a:fld id="{CDB4040F-5D11-47DF-B193-FB582FA5762F}" type="datetimeFigureOut">
              <a:rPr lang="en-US" smtClean="0"/>
              <a:pPr/>
              <a:t>6/5/2013</a:t>
            </a:fld>
            <a:endParaRPr lang="en-US"/>
          </a:p>
        </p:txBody>
      </p:sp>
      <p:sp>
        <p:nvSpPr>
          <p:cNvPr id="4" name="Slide Image Placeholder 3"/>
          <p:cNvSpPr>
            <a:spLocks noGrp="1" noRot="1" noChangeAspect="1"/>
          </p:cNvSpPr>
          <p:nvPr>
            <p:ph type="sldImg" idx="2"/>
          </p:nvPr>
        </p:nvSpPr>
        <p:spPr>
          <a:xfrm>
            <a:off x="1104900" y="696913"/>
            <a:ext cx="4648200" cy="3487737"/>
          </a:xfrm>
          <a:prstGeom prst="rect">
            <a:avLst/>
          </a:prstGeom>
          <a:noFill/>
          <a:ln w="12700">
            <a:solidFill>
              <a:prstClr val="black"/>
            </a:solidFill>
          </a:ln>
        </p:spPr>
        <p:txBody>
          <a:bodyPr vert="horz" lIns="92757" tIns="46378" rIns="92757" bIns="46378" rtlCol="0" anchor="ctr"/>
          <a:lstStyle/>
          <a:p>
            <a:endParaRPr lang="en-US"/>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2757" tIns="46378" rIns="92757" bIns="4637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2757" tIns="46378" rIns="92757" bIns="46378"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2757" tIns="46378" rIns="92757" bIns="46378" rtlCol="0" anchor="b"/>
          <a:lstStyle>
            <a:lvl1pPr algn="r">
              <a:defRPr sz="1200"/>
            </a:lvl1pPr>
          </a:lstStyle>
          <a:p>
            <a:fld id="{6A25370B-D2C1-418B-885A-C934967CD63E}" type="slidenum">
              <a:rPr lang="en-US" smtClean="0"/>
              <a:pPr/>
              <a:t>‹#›</a:t>
            </a:fld>
            <a:endParaRPr lang="en-US"/>
          </a:p>
        </p:txBody>
      </p:sp>
    </p:spTree>
    <p:extLst>
      <p:ext uri="{BB962C8B-B14F-4D97-AF65-F5344CB8AC3E}">
        <p14:creationId xmlns:p14="http://schemas.microsoft.com/office/powerpoint/2010/main" xmlns="" val="4028923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8CC5F384-1562-456D-BBA6-1174E3E13F72}" type="slidenum">
              <a:rPr lang="en-US" smtClean="0"/>
              <a:pPr/>
              <a:t>1</a:t>
            </a:fld>
            <a:endParaRPr lang="en-US" smtClean="0"/>
          </a:p>
        </p:txBody>
      </p:sp>
      <p:sp>
        <p:nvSpPr>
          <p:cNvPr id="43011" name="Rectangle 7"/>
          <p:cNvSpPr txBox="1">
            <a:spLocks noGrp="1" noChangeArrowheads="1"/>
          </p:cNvSpPr>
          <p:nvPr/>
        </p:nvSpPr>
        <p:spPr bwMode="auto">
          <a:xfrm>
            <a:off x="3884613" y="8829676"/>
            <a:ext cx="2971800" cy="465138"/>
          </a:xfrm>
          <a:prstGeom prst="rect">
            <a:avLst/>
          </a:prstGeom>
          <a:noFill/>
          <a:ln w="9525">
            <a:noFill/>
            <a:miter lim="800000"/>
            <a:headEnd/>
            <a:tailEnd/>
          </a:ln>
        </p:spPr>
        <p:txBody>
          <a:bodyPr lIns="93629" tIns="46815" rIns="93629" bIns="46815" anchor="b"/>
          <a:lstStyle/>
          <a:p>
            <a:pPr algn="r" defTabSz="917905"/>
            <a:fld id="{7C7DE0DA-9158-49A6-9A89-18238981E4BE}" type="slidenum">
              <a:rPr lang="en-US" sz="1200">
                <a:cs typeface="Arial" charset="0"/>
              </a:rPr>
              <a:pPr algn="r" defTabSz="917905"/>
              <a:t>1</a:t>
            </a:fld>
            <a:endParaRPr lang="en-US" sz="1200">
              <a:cs typeface="Arial" charset="0"/>
            </a:endParaRPr>
          </a:p>
        </p:txBody>
      </p:sp>
      <p:sp>
        <p:nvSpPr>
          <p:cNvPr id="43012" name="Rectangle 2"/>
          <p:cNvSpPr>
            <a:spLocks noGrp="1" noRot="1" noChangeAspect="1" noChangeArrowheads="1" noTextEdit="1"/>
          </p:cNvSpPr>
          <p:nvPr>
            <p:ph type="sldImg"/>
          </p:nvPr>
        </p:nvSpPr>
        <p:spPr>
          <a:ln/>
        </p:spPr>
      </p:sp>
      <p:sp>
        <p:nvSpPr>
          <p:cNvPr id="43013" name="Rectangle 3"/>
          <p:cNvSpPr>
            <a:spLocks noGrp="1" noChangeArrowheads="1"/>
          </p:cNvSpPr>
          <p:nvPr>
            <p:ph type="body" idx="1"/>
          </p:nvPr>
        </p:nvSpPr>
        <p:spPr>
          <a:xfrm>
            <a:off x="684214" y="4416426"/>
            <a:ext cx="5489575" cy="4183063"/>
          </a:xfrm>
          <a:noFill/>
          <a:ln/>
        </p:spPr>
        <p:txBody>
          <a:bodyPr lIns="93629" tIns="46815" rIns="93629" bIns="46815"/>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55F0BC8A-7DC6-4165-8C38-04B2522B68FB}" type="slidenum">
              <a:rPr lang="en-US" smtClean="0"/>
              <a:pPr/>
              <a:t>10</a:t>
            </a:fld>
            <a:endParaRPr lang="en-US" smtClean="0"/>
          </a:p>
        </p:txBody>
      </p:sp>
      <p:sp>
        <p:nvSpPr>
          <p:cNvPr id="44035" name="Rectangle 7"/>
          <p:cNvSpPr txBox="1">
            <a:spLocks noGrp="1" noChangeArrowheads="1"/>
          </p:cNvSpPr>
          <p:nvPr/>
        </p:nvSpPr>
        <p:spPr bwMode="auto">
          <a:xfrm>
            <a:off x="3884613" y="8829676"/>
            <a:ext cx="2971800" cy="465138"/>
          </a:xfrm>
          <a:prstGeom prst="rect">
            <a:avLst/>
          </a:prstGeom>
          <a:noFill/>
          <a:ln w="9525">
            <a:noFill/>
            <a:miter lim="800000"/>
            <a:headEnd/>
            <a:tailEnd/>
          </a:ln>
        </p:spPr>
        <p:txBody>
          <a:bodyPr lIns="93629" tIns="46815" rIns="93629" bIns="46815" anchor="b"/>
          <a:lstStyle/>
          <a:p>
            <a:pPr algn="r" defTabSz="917905"/>
            <a:fld id="{F99C50FD-C62A-4E91-988B-74B127FDE32A}" type="slidenum">
              <a:rPr lang="en-US" sz="1200">
                <a:cs typeface="Arial" charset="0"/>
              </a:rPr>
              <a:pPr algn="r" defTabSz="917905"/>
              <a:t>10</a:t>
            </a:fld>
            <a:endParaRPr lang="en-US" sz="1200">
              <a:cs typeface="Arial" charset="0"/>
            </a:endParaRPr>
          </a:p>
        </p:txBody>
      </p:sp>
      <p:sp>
        <p:nvSpPr>
          <p:cNvPr id="44036" name="Rectangle 2"/>
          <p:cNvSpPr>
            <a:spLocks noGrp="1" noRot="1" noChangeAspect="1" noChangeArrowheads="1" noTextEdit="1"/>
          </p:cNvSpPr>
          <p:nvPr>
            <p:ph type="sldImg"/>
          </p:nvPr>
        </p:nvSpPr>
        <p:spPr>
          <a:ln/>
        </p:spPr>
      </p:sp>
      <p:sp>
        <p:nvSpPr>
          <p:cNvPr id="44037" name="Rectangle 3"/>
          <p:cNvSpPr>
            <a:spLocks noGrp="1" noChangeArrowheads="1"/>
          </p:cNvSpPr>
          <p:nvPr>
            <p:ph type="body" idx="1"/>
          </p:nvPr>
        </p:nvSpPr>
        <p:spPr>
          <a:xfrm>
            <a:off x="684213" y="4416426"/>
            <a:ext cx="5489575" cy="4183063"/>
          </a:xfrm>
          <a:noFill/>
          <a:ln/>
        </p:spPr>
        <p:txBody>
          <a:bodyPr lIns="93629" tIns="46815" rIns="93629" bIns="46815"/>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55F0BC8A-7DC6-4165-8C38-04B2522B68FB}" type="slidenum">
              <a:rPr lang="en-US" smtClean="0"/>
              <a:pPr/>
              <a:t>13</a:t>
            </a:fld>
            <a:endParaRPr lang="en-US" smtClean="0"/>
          </a:p>
        </p:txBody>
      </p:sp>
      <p:sp>
        <p:nvSpPr>
          <p:cNvPr id="44035" name="Rectangle 7"/>
          <p:cNvSpPr txBox="1">
            <a:spLocks noGrp="1" noChangeArrowheads="1"/>
          </p:cNvSpPr>
          <p:nvPr/>
        </p:nvSpPr>
        <p:spPr bwMode="auto">
          <a:xfrm>
            <a:off x="3884613" y="8829676"/>
            <a:ext cx="2971800" cy="465138"/>
          </a:xfrm>
          <a:prstGeom prst="rect">
            <a:avLst/>
          </a:prstGeom>
          <a:noFill/>
          <a:ln w="9525">
            <a:noFill/>
            <a:miter lim="800000"/>
            <a:headEnd/>
            <a:tailEnd/>
          </a:ln>
        </p:spPr>
        <p:txBody>
          <a:bodyPr lIns="93629" tIns="46815" rIns="93629" bIns="46815" anchor="b"/>
          <a:lstStyle/>
          <a:p>
            <a:pPr algn="r" defTabSz="917905"/>
            <a:fld id="{F99C50FD-C62A-4E91-988B-74B127FDE32A}" type="slidenum">
              <a:rPr lang="en-US" sz="1200">
                <a:cs typeface="Arial" charset="0"/>
              </a:rPr>
              <a:pPr algn="r" defTabSz="917905"/>
              <a:t>13</a:t>
            </a:fld>
            <a:endParaRPr lang="en-US" sz="1200">
              <a:cs typeface="Arial" charset="0"/>
            </a:endParaRPr>
          </a:p>
        </p:txBody>
      </p:sp>
      <p:sp>
        <p:nvSpPr>
          <p:cNvPr id="44036" name="Rectangle 2"/>
          <p:cNvSpPr>
            <a:spLocks noGrp="1" noRot="1" noChangeAspect="1" noChangeArrowheads="1" noTextEdit="1"/>
          </p:cNvSpPr>
          <p:nvPr>
            <p:ph type="sldImg"/>
          </p:nvPr>
        </p:nvSpPr>
        <p:spPr>
          <a:ln/>
        </p:spPr>
      </p:sp>
      <p:sp>
        <p:nvSpPr>
          <p:cNvPr id="44037" name="Rectangle 3"/>
          <p:cNvSpPr>
            <a:spLocks noGrp="1" noChangeArrowheads="1"/>
          </p:cNvSpPr>
          <p:nvPr>
            <p:ph type="body" idx="1"/>
          </p:nvPr>
        </p:nvSpPr>
        <p:spPr>
          <a:xfrm>
            <a:off x="684213" y="4416426"/>
            <a:ext cx="5489575" cy="4183063"/>
          </a:xfrm>
          <a:noFill/>
          <a:ln/>
        </p:spPr>
        <p:txBody>
          <a:bodyPr lIns="93629" tIns="46815" rIns="93629" bIns="46815"/>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AE26AA1A-B9E2-4ADA-BAB6-8BB45700E114}" type="slidenum">
              <a:rPr lang="en-US" smtClean="0"/>
              <a:pPr/>
              <a:t>14</a:t>
            </a:fld>
            <a:endParaRPr lang="en-US" smtClean="0"/>
          </a:p>
        </p:txBody>
      </p:sp>
      <p:sp>
        <p:nvSpPr>
          <p:cNvPr id="46083" name="Rectangle 7"/>
          <p:cNvSpPr txBox="1">
            <a:spLocks noGrp="1" noChangeArrowheads="1"/>
          </p:cNvSpPr>
          <p:nvPr/>
        </p:nvSpPr>
        <p:spPr bwMode="auto">
          <a:xfrm>
            <a:off x="3884613" y="8829676"/>
            <a:ext cx="2971800" cy="465138"/>
          </a:xfrm>
          <a:prstGeom prst="rect">
            <a:avLst/>
          </a:prstGeom>
          <a:noFill/>
          <a:ln w="9525">
            <a:noFill/>
            <a:miter lim="800000"/>
            <a:headEnd/>
            <a:tailEnd/>
          </a:ln>
        </p:spPr>
        <p:txBody>
          <a:bodyPr lIns="93629" tIns="46815" rIns="93629" bIns="46815" anchor="b"/>
          <a:lstStyle/>
          <a:p>
            <a:pPr algn="r" defTabSz="917905"/>
            <a:fld id="{10CDDC2E-B9CB-468E-ADC7-6C6846D9DB40}" type="slidenum">
              <a:rPr lang="en-US" sz="1200">
                <a:cs typeface="Arial" charset="0"/>
              </a:rPr>
              <a:pPr algn="r" defTabSz="917905"/>
              <a:t>14</a:t>
            </a:fld>
            <a:endParaRPr lang="en-US" sz="1200">
              <a:cs typeface="Arial" charset="0"/>
            </a:endParaRPr>
          </a:p>
        </p:txBody>
      </p:sp>
      <p:sp>
        <p:nvSpPr>
          <p:cNvPr id="46084" name="Rectangle 2"/>
          <p:cNvSpPr>
            <a:spLocks noGrp="1" noRot="1" noChangeAspect="1" noChangeArrowheads="1" noTextEdit="1"/>
          </p:cNvSpPr>
          <p:nvPr>
            <p:ph type="sldImg"/>
          </p:nvPr>
        </p:nvSpPr>
        <p:spPr>
          <a:ln/>
        </p:spPr>
      </p:sp>
      <p:sp>
        <p:nvSpPr>
          <p:cNvPr id="46085" name="Rectangle 3"/>
          <p:cNvSpPr>
            <a:spLocks noGrp="1" noChangeArrowheads="1"/>
          </p:cNvSpPr>
          <p:nvPr>
            <p:ph type="body" idx="1"/>
          </p:nvPr>
        </p:nvSpPr>
        <p:spPr>
          <a:xfrm>
            <a:off x="684213" y="4416426"/>
            <a:ext cx="5489575" cy="4183063"/>
          </a:xfrm>
          <a:noFill/>
          <a:ln/>
        </p:spPr>
        <p:txBody>
          <a:bodyPr lIns="93629" tIns="46815" rIns="93629" bIns="46815"/>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7B29A0-0E34-4268-AD90-7806CA022768}" type="datetimeFigureOut">
              <a:rPr lang="en-US" smtClean="0"/>
              <a:pPr/>
              <a:t>6/5/2013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C4599-A603-4CB7-8BD7-29A054BFF254}" type="slidenum">
              <a:rPr lang="en-US" smtClean="0"/>
              <a:pPr/>
              <a:t>‹#›</a:t>
            </a:fld>
            <a:endParaRPr lang="en-US"/>
          </a:p>
        </p:txBody>
      </p:sp>
    </p:spTree>
    <p:extLst>
      <p:ext uri="{BB962C8B-B14F-4D97-AF65-F5344CB8AC3E}">
        <p14:creationId xmlns:p14="http://schemas.microsoft.com/office/powerpoint/2010/main" xmlns="" val="1635551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7B29A0-0E34-4268-AD90-7806CA022768}" type="datetimeFigureOut">
              <a:rPr lang="en-US" smtClean="0"/>
              <a:pPr/>
              <a:t>6/5/2013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C4599-A603-4CB7-8BD7-29A054BFF254}" type="slidenum">
              <a:rPr lang="en-US" smtClean="0"/>
              <a:pPr/>
              <a:t>‹#›</a:t>
            </a:fld>
            <a:endParaRPr lang="en-US"/>
          </a:p>
        </p:txBody>
      </p:sp>
    </p:spTree>
    <p:extLst>
      <p:ext uri="{BB962C8B-B14F-4D97-AF65-F5344CB8AC3E}">
        <p14:creationId xmlns:p14="http://schemas.microsoft.com/office/powerpoint/2010/main" xmlns="" val="208259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7B29A0-0E34-4268-AD90-7806CA022768}" type="datetimeFigureOut">
              <a:rPr lang="en-US" smtClean="0"/>
              <a:pPr/>
              <a:t>6/5/2013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C4599-A603-4CB7-8BD7-29A054BFF254}" type="slidenum">
              <a:rPr lang="en-US" smtClean="0"/>
              <a:pPr/>
              <a:t>‹#›</a:t>
            </a:fld>
            <a:endParaRPr lang="en-US"/>
          </a:p>
        </p:txBody>
      </p:sp>
    </p:spTree>
    <p:extLst>
      <p:ext uri="{BB962C8B-B14F-4D97-AF65-F5344CB8AC3E}">
        <p14:creationId xmlns:p14="http://schemas.microsoft.com/office/powerpoint/2010/main" xmlns="" val="1121309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7B29A0-0E34-4268-AD90-7806CA022768}" type="datetimeFigureOut">
              <a:rPr lang="en-US" smtClean="0"/>
              <a:pPr/>
              <a:t>6/5/2013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C4599-A603-4CB7-8BD7-29A054BFF254}" type="slidenum">
              <a:rPr lang="en-US" smtClean="0"/>
              <a:pPr/>
              <a:t>‹#›</a:t>
            </a:fld>
            <a:endParaRPr lang="en-US"/>
          </a:p>
        </p:txBody>
      </p:sp>
    </p:spTree>
    <p:extLst>
      <p:ext uri="{BB962C8B-B14F-4D97-AF65-F5344CB8AC3E}">
        <p14:creationId xmlns:p14="http://schemas.microsoft.com/office/powerpoint/2010/main" xmlns="" val="523791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7B29A0-0E34-4268-AD90-7806CA022768}" type="datetimeFigureOut">
              <a:rPr lang="en-US" smtClean="0"/>
              <a:pPr/>
              <a:t>6/5/2013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C4599-A603-4CB7-8BD7-29A054BFF254}" type="slidenum">
              <a:rPr lang="en-US" smtClean="0"/>
              <a:pPr/>
              <a:t>‹#›</a:t>
            </a:fld>
            <a:endParaRPr lang="en-US"/>
          </a:p>
        </p:txBody>
      </p:sp>
    </p:spTree>
    <p:extLst>
      <p:ext uri="{BB962C8B-B14F-4D97-AF65-F5344CB8AC3E}">
        <p14:creationId xmlns:p14="http://schemas.microsoft.com/office/powerpoint/2010/main" xmlns="" val="50917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7B29A0-0E34-4268-AD90-7806CA022768}" type="datetimeFigureOut">
              <a:rPr lang="en-US" smtClean="0"/>
              <a:pPr/>
              <a:t>6/5/2013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C4599-A603-4CB7-8BD7-29A054BFF254}" type="slidenum">
              <a:rPr lang="en-US" smtClean="0"/>
              <a:pPr/>
              <a:t>‹#›</a:t>
            </a:fld>
            <a:endParaRPr lang="en-US"/>
          </a:p>
        </p:txBody>
      </p:sp>
    </p:spTree>
    <p:extLst>
      <p:ext uri="{BB962C8B-B14F-4D97-AF65-F5344CB8AC3E}">
        <p14:creationId xmlns:p14="http://schemas.microsoft.com/office/powerpoint/2010/main" xmlns="" val="2493928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7B29A0-0E34-4268-AD90-7806CA022768}" type="datetimeFigureOut">
              <a:rPr lang="en-US" smtClean="0"/>
              <a:pPr/>
              <a:t>6/5/2013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DC4599-A603-4CB7-8BD7-29A054BFF254}" type="slidenum">
              <a:rPr lang="en-US" smtClean="0"/>
              <a:pPr/>
              <a:t>‹#›</a:t>
            </a:fld>
            <a:endParaRPr lang="en-US"/>
          </a:p>
        </p:txBody>
      </p:sp>
    </p:spTree>
    <p:extLst>
      <p:ext uri="{BB962C8B-B14F-4D97-AF65-F5344CB8AC3E}">
        <p14:creationId xmlns:p14="http://schemas.microsoft.com/office/powerpoint/2010/main" xmlns="" val="750916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7B29A0-0E34-4268-AD90-7806CA022768}" type="datetimeFigureOut">
              <a:rPr lang="en-US" smtClean="0"/>
              <a:pPr/>
              <a:t>6/5/2013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DC4599-A603-4CB7-8BD7-29A054BFF254}" type="slidenum">
              <a:rPr lang="en-US" smtClean="0"/>
              <a:pPr/>
              <a:t>‹#›</a:t>
            </a:fld>
            <a:endParaRPr lang="en-US"/>
          </a:p>
        </p:txBody>
      </p:sp>
    </p:spTree>
    <p:extLst>
      <p:ext uri="{BB962C8B-B14F-4D97-AF65-F5344CB8AC3E}">
        <p14:creationId xmlns:p14="http://schemas.microsoft.com/office/powerpoint/2010/main" xmlns="" val="3724736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7B29A0-0E34-4268-AD90-7806CA022768}" type="datetimeFigureOut">
              <a:rPr lang="en-US" smtClean="0"/>
              <a:pPr/>
              <a:t>6/5/2013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DC4599-A603-4CB7-8BD7-29A054BFF254}" type="slidenum">
              <a:rPr lang="en-US" smtClean="0"/>
              <a:pPr/>
              <a:t>‹#›</a:t>
            </a:fld>
            <a:endParaRPr lang="en-US"/>
          </a:p>
        </p:txBody>
      </p:sp>
    </p:spTree>
    <p:extLst>
      <p:ext uri="{BB962C8B-B14F-4D97-AF65-F5344CB8AC3E}">
        <p14:creationId xmlns:p14="http://schemas.microsoft.com/office/powerpoint/2010/main" xmlns="" val="3098936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7B29A0-0E34-4268-AD90-7806CA022768}" type="datetimeFigureOut">
              <a:rPr lang="en-US" smtClean="0"/>
              <a:pPr/>
              <a:t>6/5/2013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C4599-A603-4CB7-8BD7-29A054BFF254}" type="slidenum">
              <a:rPr lang="en-US" smtClean="0"/>
              <a:pPr/>
              <a:t>‹#›</a:t>
            </a:fld>
            <a:endParaRPr lang="en-US"/>
          </a:p>
        </p:txBody>
      </p:sp>
    </p:spTree>
    <p:extLst>
      <p:ext uri="{BB962C8B-B14F-4D97-AF65-F5344CB8AC3E}">
        <p14:creationId xmlns:p14="http://schemas.microsoft.com/office/powerpoint/2010/main" xmlns="" val="3411611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7B29A0-0E34-4268-AD90-7806CA022768}" type="datetimeFigureOut">
              <a:rPr lang="en-US" smtClean="0"/>
              <a:pPr/>
              <a:t>6/5/2013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C4599-A603-4CB7-8BD7-29A054BFF254}" type="slidenum">
              <a:rPr lang="en-US" smtClean="0"/>
              <a:pPr/>
              <a:t>‹#›</a:t>
            </a:fld>
            <a:endParaRPr lang="en-US"/>
          </a:p>
        </p:txBody>
      </p:sp>
    </p:spTree>
    <p:extLst>
      <p:ext uri="{BB962C8B-B14F-4D97-AF65-F5344CB8AC3E}">
        <p14:creationId xmlns:p14="http://schemas.microsoft.com/office/powerpoint/2010/main" xmlns="" val="3288279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7B29A0-0E34-4268-AD90-7806CA022768}" type="datetimeFigureOut">
              <a:rPr lang="en-US" smtClean="0"/>
              <a:pPr/>
              <a:t>6/5/2013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C4599-A603-4CB7-8BD7-29A054BFF254}" type="slidenum">
              <a:rPr lang="en-US" smtClean="0"/>
              <a:pPr/>
              <a:t>‹#›</a:t>
            </a:fld>
            <a:endParaRPr lang="en-US"/>
          </a:p>
        </p:txBody>
      </p:sp>
    </p:spTree>
    <p:extLst>
      <p:ext uri="{BB962C8B-B14F-4D97-AF65-F5344CB8AC3E}">
        <p14:creationId xmlns:p14="http://schemas.microsoft.com/office/powerpoint/2010/main" xmlns="" val="34166711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9.emf"/><Relationship Id="rId5" Type="http://schemas.openxmlformats.org/officeDocument/2006/relationships/chart" Target="../charts/chart1.xml"/><Relationship Id="rId4" Type="http://schemas.openxmlformats.org/officeDocument/2006/relationships/hyperlink" Target="http://www.utsandiego.com/"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utsandiego.com/"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cid:image002.gif@01CE1906.DE9CF6D0" TargetMode="External"/><Relationship Id="rId5" Type="http://schemas.openxmlformats.org/officeDocument/2006/relationships/image" Target="../media/image10.gif"/><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1.emf"/></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Office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6" name="Rectangle 4"/>
          <p:cNvSpPr>
            <a:spLocks noGrp="1" noChangeArrowheads="1"/>
          </p:cNvSpPr>
          <p:nvPr>
            <p:ph type="ctrTitle" idx="4294967295"/>
          </p:nvPr>
        </p:nvSpPr>
        <p:spPr>
          <a:xfrm>
            <a:off x="5029200" y="5301384"/>
            <a:ext cx="3505200" cy="1142999"/>
          </a:xfrm>
        </p:spPr>
        <p:txBody>
          <a:bodyPr anchor="b">
            <a:normAutofit/>
          </a:bodyPr>
          <a:lstStyle/>
          <a:p>
            <a:pPr algn="l" eaLnBrk="1" hangingPunct="1">
              <a:defRPr/>
            </a:pPr>
            <a:r>
              <a:rPr lang="en-US" sz="2000" b="1" dirty="0" smtClean="0">
                <a:solidFill>
                  <a:srgbClr val="4D6F8B"/>
                </a:solidFill>
                <a:effectLst>
                  <a:outerShdw blurRad="38100" dist="38100" dir="2700000" algn="tl">
                    <a:srgbClr val="C0C0C0"/>
                  </a:outerShdw>
                </a:effectLst>
              </a:rPr>
              <a:t>Kelly Cunningham</a:t>
            </a:r>
            <a:br>
              <a:rPr lang="en-US" sz="2000" b="1" dirty="0" smtClean="0">
                <a:solidFill>
                  <a:srgbClr val="4D6F8B"/>
                </a:solidFill>
                <a:effectLst>
                  <a:outerShdw blurRad="38100" dist="38100" dir="2700000" algn="tl">
                    <a:srgbClr val="C0C0C0"/>
                  </a:outerShdw>
                </a:effectLst>
              </a:rPr>
            </a:br>
            <a:r>
              <a:rPr lang="en-US" sz="2000" b="1" dirty="0" smtClean="0">
                <a:solidFill>
                  <a:srgbClr val="4D6F8B"/>
                </a:solidFill>
                <a:effectLst>
                  <a:outerShdw blurRad="38100" dist="38100" dir="2700000" algn="tl">
                    <a:srgbClr val="C0C0C0"/>
                  </a:outerShdw>
                </a:effectLst>
              </a:rPr>
              <a:t>Economist, Senior Fellow</a:t>
            </a:r>
            <a:r>
              <a:rPr lang="en-US" sz="2000" b="1" dirty="0" smtClean="0">
                <a:solidFill>
                  <a:srgbClr val="916622"/>
                </a:solidFill>
                <a:effectLst>
                  <a:outerShdw blurRad="38100" dist="38100" dir="2700000" algn="tl">
                    <a:srgbClr val="C0C0C0"/>
                  </a:outerShdw>
                </a:effectLst>
              </a:rPr>
              <a:t/>
            </a:r>
            <a:br>
              <a:rPr lang="en-US" sz="2000" b="1" dirty="0" smtClean="0">
                <a:solidFill>
                  <a:srgbClr val="916622"/>
                </a:solidFill>
                <a:effectLst>
                  <a:outerShdw blurRad="38100" dist="38100" dir="2700000" algn="tl">
                    <a:srgbClr val="C0C0C0"/>
                  </a:outerShdw>
                </a:effectLst>
              </a:rPr>
            </a:br>
            <a:r>
              <a:rPr lang="en-US" sz="1600" b="1" i="1" dirty="0" smtClean="0">
                <a:solidFill>
                  <a:srgbClr val="4D6F8B"/>
                </a:solidFill>
                <a:effectLst>
                  <a:outerShdw blurRad="38100" dist="38100" dir="2700000" algn="tl">
                    <a:srgbClr val="C0C0C0"/>
                  </a:outerShdw>
                </a:effectLst>
              </a:rPr>
              <a:t>www.nusinstitute.org</a:t>
            </a:r>
          </a:p>
        </p:txBody>
      </p:sp>
      <p:sp>
        <p:nvSpPr>
          <p:cNvPr id="8196" name="Rectangle 6"/>
          <p:cNvSpPr>
            <a:spLocks noChangeArrowheads="1"/>
          </p:cNvSpPr>
          <p:nvPr/>
        </p:nvSpPr>
        <p:spPr bwMode="auto">
          <a:xfrm>
            <a:off x="326011" y="3810000"/>
            <a:ext cx="8610600" cy="1031051"/>
          </a:xfrm>
          <a:prstGeom prst="rect">
            <a:avLst/>
          </a:prstGeom>
          <a:noFill/>
          <a:ln w="9525">
            <a:noFill/>
            <a:miter lim="800000"/>
            <a:headEnd/>
            <a:tailEnd/>
          </a:ln>
        </p:spPr>
        <p:txBody>
          <a:bodyPr wrap="square">
            <a:spAutoFit/>
          </a:bodyPr>
          <a:lstStyle/>
          <a:p>
            <a:pPr algn="ctr" eaLnBrk="0" hangingPunct="0">
              <a:spcAft>
                <a:spcPts val="600"/>
              </a:spcAft>
              <a:defRPr/>
            </a:pPr>
            <a:r>
              <a:rPr lang="en-US" sz="3200" b="1" dirty="0">
                <a:solidFill>
                  <a:srgbClr val="4D6F8B"/>
                </a:solidFill>
                <a:effectLst>
                  <a:outerShdw blurRad="38100" dist="38100" dir="2700000" algn="tl">
                    <a:srgbClr val="C0C0C0"/>
                  </a:outerShdw>
                </a:effectLst>
                <a:latin typeface="Verdana" pitchFamily="34" charset="0"/>
                <a:cs typeface="Arial" charset="0"/>
              </a:rPr>
              <a:t>Sequestration </a:t>
            </a:r>
            <a:r>
              <a:rPr lang="en-US" sz="3200" b="1" dirty="0" smtClean="0">
                <a:solidFill>
                  <a:srgbClr val="4D6F8B"/>
                </a:solidFill>
                <a:effectLst>
                  <a:outerShdw blurRad="38100" dist="38100" dir="2700000" algn="tl">
                    <a:srgbClr val="C0C0C0"/>
                  </a:outerShdw>
                </a:effectLst>
                <a:latin typeface="Verdana" pitchFamily="34" charset="0"/>
                <a:cs typeface="Arial" charset="0"/>
              </a:rPr>
              <a:t>Impacts on </a:t>
            </a:r>
            <a:r>
              <a:rPr lang="en-US" sz="3200" b="1" dirty="0">
                <a:solidFill>
                  <a:srgbClr val="4D6F8B"/>
                </a:solidFill>
                <a:effectLst>
                  <a:outerShdw blurRad="38100" dist="38100" dir="2700000" algn="tl">
                    <a:srgbClr val="C0C0C0"/>
                  </a:outerShdw>
                </a:effectLst>
                <a:latin typeface="Verdana" pitchFamily="34" charset="0"/>
                <a:cs typeface="Arial" charset="0"/>
              </a:rPr>
              <a:t>San </a:t>
            </a:r>
            <a:r>
              <a:rPr lang="en-US" sz="3200" b="1" dirty="0" smtClean="0">
                <a:solidFill>
                  <a:srgbClr val="4D6F8B"/>
                </a:solidFill>
                <a:effectLst>
                  <a:outerShdw blurRad="38100" dist="38100" dir="2700000" algn="tl">
                    <a:srgbClr val="C0C0C0"/>
                  </a:outerShdw>
                </a:effectLst>
                <a:latin typeface="Verdana" pitchFamily="34" charset="0"/>
                <a:cs typeface="Arial" charset="0"/>
              </a:rPr>
              <a:t>Diego</a:t>
            </a:r>
          </a:p>
          <a:p>
            <a:pPr algn="ctr" eaLnBrk="0" hangingPunct="0">
              <a:spcAft>
                <a:spcPts val="600"/>
              </a:spcAft>
              <a:defRPr/>
            </a:pPr>
            <a:r>
              <a:rPr lang="en-US" sz="2400" b="1" dirty="0" smtClean="0">
                <a:solidFill>
                  <a:srgbClr val="4D6F8B"/>
                </a:solidFill>
                <a:effectLst>
                  <a:outerShdw blurRad="38100" dist="38100" dir="2700000" algn="tl">
                    <a:srgbClr val="C0C0C0"/>
                  </a:outerShdw>
                </a:effectLst>
                <a:latin typeface="Verdana" pitchFamily="34" charset="0"/>
                <a:cs typeface="Arial" charset="0"/>
              </a:rPr>
              <a:t>March 2013</a:t>
            </a:r>
            <a:endParaRPr lang="en-US" sz="2400" b="1" dirty="0">
              <a:solidFill>
                <a:srgbClr val="4D6F8B"/>
              </a:solidFill>
              <a:effectLst>
                <a:outerShdw blurRad="38100" dist="38100" dir="2700000" algn="tl">
                  <a:srgbClr val="C0C0C0"/>
                </a:outerShdw>
              </a:effectLst>
              <a:latin typeface="Verdana" pitchFamily="34" charset="0"/>
              <a:cs typeface="Arial" charset="0"/>
            </a:endParaRPr>
          </a:p>
        </p:txBody>
      </p:sp>
      <p:pic>
        <p:nvPicPr>
          <p:cNvPr id="3076" name="Picture 4"/>
          <p:cNvPicPr>
            <a:picLocks noChangeAspect="1" noChangeArrowheads="1"/>
          </p:cNvPicPr>
          <p:nvPr/>
        </p:nvPicPr>
        <p:blipFill>
          <a:blip r:embed="rId3" cstate="print"/>
          <a:srcRect/>
          <a:stretch>
            <a:fillRect/>
          </a:stretch>
        </p:blipFill>
        <p:spPr bwMode="auto">
          <a:xfrm>
            <a:off x="457200" y="5181600"/>
            <a:ext cx="3810000" cy="1382568"/>
          </a:xfrm>
          <a:prstGeom prst="rect">
            <a:avLst/>
          </a:prstGeom>
          <a:noFill/>
          <a:ln w="9525">
            <a:noFill/>
            <a:miter lim="800000"/>
            <a:headEnd/>
            <a:tailEnd/>
          </a:ln>
        </p:spPr>
      </p:pic>
      <p:pic>
        <p:nvPicPr>
          <p:cNvPr id="12290" name="Picture 2" descr="C:\Users\kcunningham\Pictures\MoonriseOnDowntownSanDiego-2013.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843753" y="304800"/>
            <a:ext cx="5167723" cy="3429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59455703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4" descr="NUSIPR_logo_Final_600px"/>
          <p:cNvPicPr>
            <a:picLocks noChangeAspect="1" noChangeArrowheads="1"/>
          </p:cNvPicPr>
          <p:nvPr/>
        </p:nvPicPr>
        <p:blipFill>
          <a:blip r:embed="rId3" cstate="print"/>
          <a:srcRect/>
          <a:stretch>
            <a:fillRect/>
          </a:stretch>
        </p:blipFill>
        <p:spPr bwMode="auto">
          <a:xfrm>
            <a:off x="0" y="6245109"/>
            <a:ext cx="1676400" cy="619125"/>
          </a:xfrm>
          <a:prstGeom prst="rect">
            <a:avLst/>
          </a:prstGeom>
          <a:noFill/>
          <a:ln w="9525">
            <a:noFill/>
            <a:miter lim="800000"/>
            <a:headEnd/>
            <a:tailEnd/>
          </a:ln>
        </p:spPr>
      </p:pic>
      <p:sp>
        <p:nvSpPr>
          <p:cNvPr id="60418" name="Rectangle 2"/>
          <p:cNvSpPr>
            <a:spLocks noChangeArrowheads="1"/>
          </p:cNvSpPr>
          <p:nvPr/>
        </p:nvSpPr>
        <p:spPr bwMode="auto">
          <a:xfrm>
            <a:off x="0" y="0"/>
            <a:ext cx="9144000" cy="0"/>
          </a:xfrm>
          <a:prstGeom prst="rect">
            <a:avLst/>
          </a:prstGeom>
          <a:solidFill>
            <a:srgbClr val="111111"/>
          </a:solidFill>
          <a:ln w="9525">
            <a:noFill/>
            <a:miter lim="800000"/>
            <a:headEnd/>
            <a:tailEnd/>
          </a:ln>
          <a:effectLst/>
        </p:spPr>
        <p:txBody>
          <a:bodyPr vert="horz" wrap="none" lIns="1160097" tIns="179331" rIns="223767" bIns="71415"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hlinkClick r:id="rId4"/>
              </a:rPr>
              <a:t>  </a:t>
            </a:r>
            <a:r>
              <a:rPr kumimoji="0" lang="en-US" sz="6300" b="0" i="0" u="none" strike="noStrike" cap="none" normalizeH="0" baseline="0" smtClean="0">
                <a:ln>
                  <a:noFill/>
                </a:ln>
                <a:solidFill>
                  <a:schemeClr val="tx1"/>
                </a:solidFill>
                <a:effectLst/>
                <a:latin typeface="Arial" pitchFamily="34" charset="0"/>
              </a:rPr>
              <a:t> </a:t>
            </a:r>
            <a:r>
              <a:rPr kumimoji="0" lang="en-US" sz="1800" b="0" i="0" u="none" strike="noStrike" cap="none" normalizeH="0" baseline="0" smtClean="0">
                <a:ln>
                  <a:noFill/>
                </a:ln>
                <a:solidFill>
                  <a:schemeClr val="tx1"/>
                </a:solidFill>
                <a:effectLst/>
                <a:latin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3000" b="1" i="0" u="none" strike="noStrike" cap="none" normalizeH="0" baseline="0" smtClean="0">
              <a:ln>
                <a:noFill/>
              </a:ln>
              <a:solidFill>
                <a:srgbClr val="FFFFFF"/>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000" b="1" i="0" u="none" strike="noStrike" cap="none" normalizeH="0" baseline="0" smtClean="0">
                <a:ln>
                  <a:noFill/>
                </a:ln>
                <a:solidFill>
                  <a:srgbClr val="FFFFFF"/>
                </a:solidFill>
                <a:effectLst/>
                <a:latin typeface="Arial" pitchFamily="34" charset="0"/>
              </a:rPr>
              <a:t>Business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2" name="Rectangle 1"/>
          <p:cNvSpPr/>
          <p:nvPr/>
        </p:nvSpPr>
        <p:spPr>
          <a:xfrm>
            <a:off x="406138" y="152400"/>
            <a:ext cx="8354496" cy="523220"/>
          </a:xfrm>
          <a:prstGeom prst="rect">
            <a:avLst/>
          </a:prstGeom>
        </p:spPr>
        <p:txBody>
          <a:bodyPr wrap="square">
            <a:spAutoFit/>
          </a:bodyPr>
          <a:lstStyle/>
          <a:p>
            <a:pPr algn="ctr" eaLnBrk="0" hangingPunct="0">
              <a:defRPr/>
            </a:pPr>
            <a:r>
              <a:rPr lang="en-US" sz="2800" b="1" dirty="0" smtClean="0">
                <a:solidFill>
                  <a:srgbClr val="4D6F8B"/>
                </a:solidFill>
                <a:effectLst>
                  <a:outerShdw blurRad="38100" dist="38100" dir="2700000" algn="tl">
                    <a:srgbClr val="C0C0C0"/>
                  </a:outerShdw>
                </a:effectLst>
                <a:latin typeface="Verdana" pitchFamily="34" charset="0"/>
                <a:cs typeface="Arial" charset="0"/>
              </a:rPr>
              <a:t>San Diego Defense Spending by Sector</a:t>
            </a:r>
            <a:endParaRPr lang="en-US" sz="2800" b="1" dirty="0">
              <a:solidFill>
                <a:srgbClr val="4D6F8B"/>
              </a:solidFill>
              <a:effectLst>
                <a:outerShdw blurRad="38100" dist="38100" dir="2700000" algn="tl">
                  <a:srgbClr val="C0C0C0"/>
                </a:outerShdw>
              </a:effectLst>
              <a:latin typeface="Verdana" pitchFamily="34" charset="0"/>
              <a:cs typeface="Arial" charset="0"/>
            </a:endParaRPr>
          </a:p>
        </p:txBody>
      </p:sp>
      <p:graphicFrame>
        <p:nvGraphicFramePr>
          <p:cNvPr id="11" name="Chart 10"/>
          <p:cNvGraphicFramePr>
            <a:graphicFrameLocks/>
          </p:cNvGraphicFramePr>
          <p:nvPr>
            <p:extLst>
              <p:ext uri="{D42A27DB-BD31-4B8C-83A1-F6EECF244321}">
                <p14:modId xmlns:p14="http://schemas.microsoft.com/office/powerpoint/2010/main" xmlns="" val="3007128447"/>
              </p:ext>
            </p:extLst>
          </p:nvPr>
        </p:nvGraphicFramePr>
        <p:xfrm>
          <a:off x="152400" y="762000"/>
          <a:ext cx="8534400" cy="3505200"/>
        </p:xfrm>
        <a:graphic>
          <a:graphicData uri="http://schemas.openxmlformats.org/drawingml/2006/chart">
            <c:chart xmlns:c="http://schemas.openxmlformats.org/drawingml/2006/chart" xmlns:r="http://schemas.openxmlformats.org/officeDocument/2006/relationships" r:id="rId5"/>
          </a:graphicData>
        </a:graphic>
      </p:graphicFrame>
      <p:pic>
        <p:nvPicPr>
          <p:cNvPr id="1027" name="Picture 3"/>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533400" y="4419599"/>
            <a:ext cx="8227234" cy="193670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182476622"/>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3816350" y="1600200"/>
            <a:ext cx="4765675" cy="4525963"/>
          </a:xfrm>
        </p:spPr>
        <p:txBody>
          <a:bodyPr/>
          <a:lstStyle/>
          <a:p>
            <a:pPr eaLnBrk="1" hangingPunct="1">
              <a:buFontTx/>
              <a:buNone/>
            </a:pPr>
            <a:r>
              <a:rPr lang="en-US" altLang="ja-JP" b="1" smtClean="0">
                <a:ea typeface="ＭＳ Ｐゴシック" charset="-128"/>
              </a:rPr>
              <a:t>	</a:t>
            </a:r>
            <a:endParaRPr lang="en-US" b="1" smtClean="0"/>
          </a:p>
        </p:txBody>
      </p:sp>
      <p:pic>
        <p:nvPicPr>
          <p:cNvPr id="10243" name="Picture 5" descr="NUSIPR_logo_Final_600px"/>
          <p:cNvPicPr>
            <a:picLocks noChangeAspect="1" noChangeArrowheads="1"/>
          </p:cNvPicPr>
          <p:nvPr/>
        </p:nvPicPr>
        <p:blipFill>
          <a:blip r:embed="rId2" cstate="print"/>
          <a:srcRect/>
          <a:stretch>
            <a:fillRect/>
          </a:stretch>
        </p:blipFill>
        <p:spPr bwMode="auto">
          <a:xfrm>
            <a:off x="7467600" y="6222378"/>
            <a:ext cx="1676400" cy="619125"/>
          </a:xfrm>
          <a:prstGeom prst="rect">
            <a:avLst/>
          </a:prstGeom>
          <a:noFill/>
          <a:ln w="9525">
            <a:noFill/>
            <a:miter lim="800000"/>
            <a:headEnd/>
            <a:tailEnd/>
          </a:ln>
        </p:spPr>
      </p:pic>
      <p:sp>
        <p:nvSpPr>
          <p:cNvPr id="3" name="TextBox 2"/>
          <p:cNvSpPr txBox="1"/>
          <p:nvPr/>
        </p:nvSpPr>
        <p:spPr>
          <a:xfrm>
            <a:off x="228600" y="1524000"/>
            <a:ext cx="8686800" cy="4431983"/>
          </a:xfrm>
          <a:prstGeom prst="rect">
            <a:avLst/>
          </a:prstGeom>
          <a:noFill/>
        </p:spPr>
        <p:txBody>
          <a:bodyPr wrap="square" rtlCol="0">
            <a:spAutoFit/>
          </a:bodyPr>
          <a:lstStyle/>
          <a:p>
            <a:pPr marL="457200" indent="-457200">
              <a:spcAft>
                <a:spcPts val="600"/>
              </a:spcAft>
              <a:buFont typeface="Arial" pitchFamily="34" charset="0"/>
              <a:buChar char="•"/>
            </a:pPr>
            <a:r>
              <a:rPr lang="en-US" sz="2800" dirty="0" smtClean="0"/>
              <a:t>Reduced Domestic Spending:</a:t>
            </a:r>
            <a:r>
              <a:rPr lang="en-US" sz="2800" dirty="0"/>
              <a:t>	</a:t>
            </a:r>
            <a:r>
              <a:rPr lang="en-US" sz="2800" dirty="0" smtClean="0"/>
              <a:t>    $481-$761 million </a:t>
            </a:r>
          </a:p>
          <a:p>
            <a:pPr marL="457200" indent="-457200">
              <a:spcAft>
                <a:spcPts val="600"/>
              </a:spcAft>
              <a:buFont typeface="Arial" pitchFamily="34" charset="0"/>
              <a:buChar char="•"/>
            </a:pPr>
            <a:r>
              <a:rPr lang="en-US" sz="2800" dirty="0" smtClean="0"/>
              <a:t>Reduced Defense Spending:		</a:t>
            </a:r>
            <a:r>
              <a:rPr lang="en-US" sz="2800" u="sng" dirty="0" smtClean="0"/>
              <a:t>    $1.1-$1.7 billion</a:t>
            </a:r>
          </a:p>
          <a:p>
            <a:pPr>
              <a:spcAft>
                <a:spcPts val="600"/>
              </a:spcAft>
            </a:pPr>
            <a:r>
              <a:rPr lang="en-US" sz="2800" dirty="0" smtClean="0"/>
              <a:t>Total Annual Sequestration Impacts 	  $1.6-$2.46 billion</a:t>
            </a:r>
          </a:p>
          <a:p>
            <a:pPr>
              <a:spcAft>
                <a:spcPts val="600"/>
              </a:spcAft>
            </a:pPr>
            <a:r>
              <a:rPr lang="en-US" sz="2800" u="sng" dirty="0" smtClean="0"/>
              <a:t>With</a:t>
            </a:r>
            <a:r>
              <a:rPr lang="en-US" sz="2800" dirty="0" smtClean="0"/>
              <a:t> multiplier (indirect/induced) </a:t>
            </a:r>
          </a:p>
          <a:p>
            <a:pPr>
              <a:spcAft>
                <a:spcPts val="600"/>
              </a:spcAft>
            </a:pPr>
            <a:r>
              <a:rPr lang="en-US" sz="2800" dirty="0"/>
              <a:t>	</a:t>
            </a:r>
            <a:r>
              <a:rPr lang="en-US" sz="2800" dirty="0" smtClean="0"/>
              <a:t>the total impact approaches 		     $5 billion</a:t>
            </a:r>
          </a:p>
          <a:p>
            <a:pPr>
              <a:spcAft>
                <a:spcPts val="600"/>
              </a:spcAft>
            </a:pPr>
            <a:endParaRPr lang="en-US" sz="2800" dirty="0"/>
          </a:p>
          <a:p>
            <a:pPr>
              <a:spcAft>
                <a:spcPts val="600"/>
              </a:spcAft>
            </a:pPr>
            <a:r>
              <a:rPr lang="en-US" sz="2800" dirty="0" smtClean="0"/>
              <a:t>Forecast of 2013 San Diego GDP	         $187.6 billion</a:t>
            </a:r>
            <a:endParaRPr lang="en-US" sz="2800" dirty="0"/>
          </a:p>
          <a:p>
            <a:pPr>
              <a:spcAft>
                <a:spcPts val="600"/>
              </a:spcAft>
            </a:pPr>
            <a:r>
              <a:rPr lang="en-US" sz="2800" dirty="0" smtClean="0"/>
              <a:t>Potential loss from sequestration in 2013	-2.7%</a:t>
            </a:r>
          </a:p>
          <a:p>
            <a:pPr>
              <a:spcAft>
                <a:spcPts val="600"/>
              </a:spcAft>
            </a:pPr>
            <a:r>
              <a:rPr lang="en-US" dirty="0"/>
              <a:t>http://www.nusinstitute.org/assets/resources/pageResources/FiscalCliffBrief.pdf</a:t>
            </a:r>
          </a:p>
        </p:txBody>
      </p:sp>
      <p:sp>
        <p:nvSpPr>
          <p:cNvPr id="6" name="Rectangle 2"/>
          <p:cNvSpPr>
            <a:spLocks noChangeArrowheads="1"/>
          </p:cNvSpPr>
          <p:nvPr/>
        </p:nvSpPr>
        <p:spPr bwMode="auto">
          <a:xfrm>
            <a:off x="0" y="152400"/>
            <a:ext cx="9144000" cy="1066800"/>
          </a:xfrm>
          <a:prstGeom prst="rect">
            <a:avLst/>
          </a:prstGeom>
          <a:solidFill>
            <a:schemeClr val="bg1"/>
          </a:solidFill>
          <a:ln w="9525">
            <a:noFill/>
            <a:miter lim="800000"/>
            <a:headEnd/>
            <a:tailEnd/>
          </a:ln>
        </p:spPr>
        <p:txBody>
          <a:bodyPr anchor="ctr"/>
          <a:lstStyle/>
          <a:p>
            <a:pPr algn="ctr">
              <a:defRPr/>
            </a:pPr>
            <a:r>
              <a:rPr lang="en-US" sz="3600" b="1" dirty="0" smtClean="0">
                <a:solidFill>
                  <a:srgbClr val="916622"/>
                </a:solidFill>
                <a:effectLst>
                  <a:outerShdw blurRad="38100" dist="38100" dir="2700000" algn="tl">
                    <a:srgbClr val="C0C0C0"/>
                  </a:outerShdw>
                </a:effectLst>
              </a:rPr>
              <a:t>Annual Sequestration Impacts</a:t>
            </a:r>
          </a:p>
          <a:p>
            <a:pPr algn="ctr">
              <a:defRPr/>
            </a:pPr>
            <a:r>
              <a:rPr lang="en-US" sz="3600" b="1" dirty="0" smtClean="0">
                <a:solidFill>
                  <a:srgbClr val="916622"/>
                </a:solidFill>
                <a:effectLst>
                  <a:outerShdw blurRad="38100" dist="38100" dir="2700000" algn="tl">
                    <a:srgbClr val="C0C0C0"/>
                  </a:outerShdw>
                </a:effectLst>
              </a:rPr>
              <a:t>in San Diego</a:t>
            </a:r>
          </a:p>
        </p:txBody>
      </p:sp>
    </p:spTree>
    <p:extLst>
      <p:ext uri="{BB962C8B-B14F-4D97-AF65-F5344CB8AC3E}">
        <p14:creationId xmlns:p14="http://schemas.microsoft.com/office/powerpoint/2010/main" xmlns="" val="1982561646"/>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left)">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left)">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left)">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Picture 5" descr="NUSIPR_logo_Final_600px"/>
          <p:cNvPicPr>
            <a:picLocks noChangeAspect="1" noChangeArrowheads="1"/>
          </p:cNvPicPr>
          <p:nvPr/>
        </p:nvPicPr>
        <p:blipFill>
          <a:blip r:embed="rId2" cstate="print"/>
          <a:srcRect/>
          <a:stretch>
            <a:fillRect/>
          </a:stretch>
        </p:blipFill>
        <p:spPr bwMode="auto">
          <a:xfrm>
            <a:off x="7467600" y="6222378"/>
            <a:ext cx="1676400" cy="619125"/>
          </a:xfrm>
          <a:prstGeom prst="rect">
            <a:avLst/>
          </a:prstGeom>
          <a:noFill/>
          <a:ln w="9525">
            <a:noFill/>
            <a:miter lim="800000"/>
            <a:headEnd/>
            <a:tailEnd/>
          </a:ln>
        </p:spPr>
      </p:pic>
      <p:sp>
        <p:nvSpPr>
          <p:cNvPr id="3" name="TextBox 2"/>
          <p:cNvSpPr txBox="1"/>
          <p:nvPr/>
        </p:nvSpPr>
        <p:spPr>
          <a:xfrm>
            <a:off x="228600" y="1524000"/>
            <a:ext cx="8686800" cy="3570208"/>
          </a:xfrm>
          <a:prstGeom prst="rect">
            <a:avLst/>
          </a:prstGeom>
          <a:noFill/>
        </p:spPr>
        <p:txBody>
          <a:bodyPr wrap="square" rtlCol="0">
            <a:spAutoFit/>
          </a:bodyPr>
          <a:lstStyle/>
          <a:p>
            <a:pPr marL="457200" indent="-457200">
              <a:spcAft>
                <a:spcPts val="600"/>
              </a:spcAft>
              <a:buFont typeface="Arial" pitchFamily="34" charset="0"/>
              <a:buChar char="•"/>
            </a:pPr>
            <a:endParaRPr lang="en-US" sz="2800" dirty="0" smtClean="0"/>
          </a:p>
          <a:p>
            <a:pPr>
              <a:spcAft>
                <a:spcPts val="600"/>
              </a:spcAft>
            </a:pPr>
            <a:r>
              <a:rPr lang="en-US" sz="2800" dirty="0" smtClean="0"/>
              <a:t>Reduction of non-defense		$300-400 million</a:t>
            </a:r>
          </a:p>
          <a:p>
            <a:pPr marL="914400" lvl="1" indent="-457200">
              <a:spcAft>
                <a:spcPts val="600"/>
              </a:spcAft>
              <a:buFont typeface="Arial" pitchFamily="34" charset="0"/>
              <a:buChar char="•"/>
            </a:pPr>
            <a:r>
              <a:rPr lang="en-US" sz="2800" dirty="0" smtClean="0"/>
              <a:t>Non-exempt programs				-8.4%</a:t>
            </a:r>
          </a:p>
          <a:p>
            <a:pPr marL="914400" lvl="1" indent="-457200">
              <a:spcAft>
                <a:spcPts val="600"/>
              </a:spcAft>
              <a:buFont typeface="Arial" pitchFamily="34" charset="0"/>
              <a:buChar char="•"/>
            </a:pPr>
            <a:r>
              <a:rPr lang="en-US" sz="2800" dirty="0" smtClean="0"/>
              <a:t>Health centers and Indian health		-2.0%</a:t>
            </a:r>
          </a:p>
          <a:p>
            <a:pPr>
              <a:spcAft>
                <a:spcPts val="600"/>
              </a:spcAft>
            </a:pPr>
            <a:r>
              <a:rPr lang="en-US" sz="2800" dirty="0" smtClean="0"/>
              <a:t>Reduction of defense programs		$700-800 million</a:t>
            </a:r>
          </a:p>
          <a:p>
            <a:pPr>
              <a:spcAft>
                <a:spcPts val="600"/>
              </a:spcAft>
            </a:pPr>
            <a:r>
              <a:rPr lang="en-US" sz="2800" dirty="0" smtClean="0"/>
              <a:t>      (other than military personnel funding)		-7.5% </a:t>
            </a:r>
          </a:p>
          <a:p>
            <a:pPr>
              <a:spcAft>
                <a:spcPts val="600"/>
              </a:spcAft>
            </a:pPr>
            <a:r>
              <a:rPr lang="en-US" sz="2800" dirty="0" smtClean="0"/>
              <a:t>Total Sequestration			$1.0-1.2 billion</a:t>
            </a:r>
            <a:endParaRPr lang="en-US" sz="2800" dirty="0"/>
          </a:p>
        </p:txBody>
      </p:sp>
      <p:sp>
        <p:nvSpPr>
          <p:cNvPr id="6" name="Rectangle 2"/>
          <p:cNvSpPr>
            <a:spLocks noChangeArrowheads="1"/>
          </p:cNvSpPr>
          <p:nvPr/>
        </p:nvSpPr>
        <p:spPr bwMode="auto">
          <a:xfrm>
            <a:off x="0" y="152400"/>
            <a:ext cx="9144000" cy="1066800"/>
          </a:xfrm>
          <a:prstGeom prst="rect">
            <a:avLst/>
          </a:prstGeom>
          <a:solidFill>
            <a:schemeClr val="bg1"/>
          </a:solidFill>
          <a:ln w="9525">
            <a:noFill/>
            <a:miter lim="800000"/>
            <a:headEnd/>
            <a:tailEnd/>
          </a:ln>
        </p:spPr>
        <p:txBody>
          <a:bodyPr anchor="ctr"/>
          <a:lstStyle/>
          <a:p>
            <a:pPr algn="ctr">
              <a:defRPr/>
            </a:pPr>
            <a:r>
              <a:rPr lang="en-US" sz="3600" b="1" dirty="0" smtClean="0">
                <a:solidFill>
                  <a:srgbClr val="916622"/>
                </a:solidFill>
                <a:effectLst>
                  <a:outerShdw blurRad="38100" dist="38100" dir="2700000" algn="tl">
                    <a:srgbClr val="C0C0C0"/>
                  </a:outerShdw>
                </a:effectLst>
              </a:rPr>
              <a:t>Sequestration Impacts in San Diego</a:t>
            </a:r>
          </a:p>
          <a:p>
            <a:pPr algn="ctr">
              <a:defRPr/>
            </a:pPr>
            <a:r>
              <a:rPr lang="en-US" sz="3600" b="1" dirty="0" smtClean="0">
                <a:solidFill>
                  <a:srgbClr val="916622"/>
                </a:solidFill>
                <a:effectLst>
                  <a:outerShdw blurRad="38100" dist="38100" dir="2700000" algn="tl">
                    <a:srgbClr val="C0C0C0"/>
                  </a:outerShdw>
                </a:effectLst>
              </a:rPr>
              <a:t>during FY2013 (over next six months)</a:t>
            </a:r>
          </a:p>
        </p:txBody>
      </p:sp>
    </p:spTree>
    <p:extLst>
      <p:ext uri="{BB962C8B-B14F-4D97-AF65-F5344CB8AC3E}">
        <p14:creationId xmlns:p14="http://schemas.microsoft.com/office/powerpoint/2010/main" xmlns="" val="3610498116"/>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left)">
                                      <p:cBhvr>
                                        <p:cTn id="10" dur="500"/>
                                        <p:tgtEl>
                                          <p:spTgt spid="3">
                                            <p:txEl>
                                              <p:pRg st="2" end="2"/>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left)">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left)">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left)">
                                      <p:cBhvr>
                                        <p:cTn id="23" dur="5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wipe(left)">
                                      <p:cBhvr>
                                        <p:cTn id="2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0" y="0"/>
            <a:ext cx="9144000" cy="0"/>
          </a:xfrm>
          <a:prstGeom prst="rect">
            <a:avLst/>
          </a:prstGeom>
          <a:solidFill>
            <a:srgbClr val="111111"/>
          </a:solidFill>
          <a:ln w="9525">
            <a:noFill/>
            <a:miter lim="800000"/>
            <a:headEnd/>
            <a:tailEnd/>
          </a:ln>
          <a:effectLst/>
        </p:spPr>
        <p:txBody>
          <a:bodyPr vert="horz" wrap="none" lIns="1160097" tIns="179331" rIns="223767" bIns="71415"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hlinkClick r:id="rId3"/>
              </a:rPr>
              <a:t>  </a:t>
            </a:r>
            <a:r>
              <a:rPr kumimoji="0" lang="en-US" sz="6300" b="0" i="0" u="none" strike="noStrike" cap="none" normalizeH="0" baseline="0" smtClean="0">
                <a:ln>
                  <a:noFill/>
                </a:ln>
                <a:solidFill>
                  <a:schemeClr val="tx1"/>
                </a:solidFill>
                <a:effectLst/>
                <a:latin typeface="Arial" pitchFamily="34" charset="0"/>
              </a:rPr>
              <a:t> </a:t>
            </a:r>
            <a:r>
              <a:rPr kumimoji="0" lang="en-US" sz="1800" b="0" i="0" u="none" strike="noStrike" cap="none" normalizeH="0" baseline="0" smtClean="0">
                <a:ln>
                  <a:noFill/>
                </a:ln>
                <a:solidFill>
                  <a:schemeClr val="tx1"/>
                </a:solidFill>
                <a:effectLst/>
                <a:latin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3000" b="1" i="0" u="none" strike="noStrike" cap="none" normalizeH="0" baseline="0" smtClean="0">
              <a:ln>
                <a:noFill/>
              </a:ln>
              <a:solidFill>
                <a:srgbClr val="FFFFFF"/>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000" b="1" i="0" u="none" strike="noStrike" cap="none" normalizeH="0" baseline="0" smtClean="0">
                <a:ln>
                  <a:noFill/>
                </a:ln>
                <a:solidFill>
                  <a:srgbClr val="FFFFFF"/>
                </a:solidFill>
                <a:effectLst/>
                <a:latin typeface="Arial" pitchFamily="34" charset="0"/>
              </a:rPr>
              <a:t>Business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pic>
        <p:nvPicPr>
          <p:cNvPr id="9" name="Picture 4" descr="NUSIPR_logo_Final_600px"/>
          <p:cNvPicPr>
            <a:picLocks noChangeAspect="1" noChangeArrowheads="1"/>
          </p:cNvPicPr>
          <p:nvPr/>
        </p:nvPicPr>
        <p:blipFill>
          <a:blip r:embed="rId4" cstate="print"/>
          <a:srcRect/>
          <a:stretch>
            <a:fillRect/>
          </a:stretch>
        </p:blipFill>
        <p:spPr bwMode="auto">
          <a:xfrm>
            <a:off x="0" y="6238875"/>
            <a:ext cx="1676400" cy="619125"/>
          </a:xfrm>
          <a:prstGeom prst="rect">
            <a:avLst/>
          </a:prstGeom>
          <a:noFill/>
          <a:ln w="9525">
            <a:noFill/>
            <a:miter lim="800000"/>
            <a:headEnd/>
            <a:tailEnd/>
          </a:ln>
        </p:spPr>
      </p:pic>
      <p:sp>
        <p:nvSpPr>
          <p:cNvPr id="2" name="Rectangle 1"/>
          <p:cNvSpPr/>
          <p:nvPr/>
        </p:nvSpPr>
        <p:spPr>
          <a:xfrm>
            <a:off x="425036" y="141245"/>
            <a:ext cx="8624477" cy="584775"/>
          </a:xfrm>
          <a:prstGeom prst="rect">
            <a:avLst/>
          </a:prstGeom>
        </p:spPr>
        <p:txBody>
          <a:bodyPr wrap="none">
            <a:spAutoFit/>
          </a:bodyPr>
          <a:lstStyle/>
          <a:p>
            <a:pPr algn="ctr" eaLnBrk="0" hangingPunct="0">
              <a:defRPr/>
            </a:pPr>
            <a:r>
              <a:rPr lang="en-US" sz="3200" b="1" dirty="0" smtClean="0">
                <a:solidFill>
                  <a:srgbClr val="4D6F8B"/>
                </a:solidFill>
                <a:effectLst>
                  <a:outerShdw blurRad="38100" dist="38100" dir="2700000" algn="tl">
                    <a:srgbClr val="C0C0C0"/>
                  </a:outerShdw>
                </a:effectLst>
                <a:latin typeface="Verdana" pitchFamily="34" charset="0"/>
                <a:cs typeface="Arial" charset="0"/>
              </a:rPr>
              <a:t>Sequestration Impacts on San Diego</a:t>
            </a:r>
            <a:endParaRPr lang="en-US" sz="3200" b="1" dirty="0">
              <a:solidFill>
                <a:srgbClr val="4D6F8B"/>
              </a:solidFill>
              <a:effectLst>
                <a:outerShdw blurRad="38100" dist="38100" dir="2700000" algn="tl">
                  <a:srgbClr val="C0C0C0"/>
                </a:outerShdw>
              </a:effectLst>
              <a:latin typeface="Verdana" pitchFamily="34" charset="0"/>
              <a:cs typeface="Arial" charset="0"/>
            </a:endParaRPr>
          </a:p>
        </p:txBody>
      </p:sp>
      <p:sp>
        <p:nvSpPr>
          <p:cNvPr id="3" name="Rectangle 2"/>
          <p:cNvSpPr/>
          <p:nvPr/>
        </p:nvSpPr>
        <p:spPr>
          <a:xfrm>
            <a:off x="1676400" y="1014690"/>
            <a:ext cx="7131856" cy="892552"/>
          </a:xfrm>
          <a:prstGeom prst="rect">
            <a:avLst/>
          </a:prstGeom>
        </p:spPr>
        <p:txBody>
          <a:bodyPr wrap="square">
            <a:spAutoFit/>
          </a:bodyPr>
          <a:lstStyle/>
          <a:p>
            <a:r>
              <a:rPr lang="en-US" sz="2400" b="1" dirty="0"/>
              <a:t>San Diego is a federal hotspot</a:t>
            </a:r>
          </a:p>
          <a:p>
            <a:r>
              <a:rPr lang="en-US" sz="1400" b="1" dirty="0"/>
              <a:t>The region experienced spike in size of U.S. budget, now will see </a:t>
            </a:r>
            <a:r>
              <a:rPr lang="en-US" sz="1400" b="1" dirty="0" smtClean="0"/>
              <a:t>cuts</a:t>
            </a:r>
          </a:p>
          <a:p>
            <a:r>
              <a:rPr lang="en-US" sz="1400" i="1" dirty="0" smtClean="0"/>
              <a:t>By Matt Clark and Jeff MacDonald, </a:t>
            </a:r>
            <a:r>
              <a:rPr lang="en-US" sz="1400" dirty="0" smtClean="0"/>
              <a:t>Thursday February 28, 2013</a:t>
            </a:r>
            <a:endParaRPr lang="en-US" sz="1400" dirty="0"/>
          </a:p>
        </p:txBody>
      </p:sp>
      <p:pic>
        <p:nvPicPr>
          <p:cNvPr id="8" name="Picture 7" descr="UT_SD logo">
            <a:hlinkClick r:id="rId3"/>
          </p:cNvPr>
          <p:cNvPicPr/>
          <p:nvPr/>
        </p:nvPicPr>
        <p:blipFill>
          <a:blip r:embed="rId5" r:link="rId6" cstate="print">
            <a:extLst>
              <a:ext uri="{28A0092B-C50C-407E-A947-70E740481C1C}">
                <a14:useLocalDpi xmlns:a14="http://schemas.microsoft.com/office/drawing/2010/main" xmlns="" val="0"/>
              </a:ext>
            </a:extLst>
          </a:blip>
          <a:srcRect/>
          <a:stretch>
            <a:fillRect/>
          </a:stretch>
        </p:blipFill>
        <p:spPr bwMode="auto">
          <a:xfrm>
            <a:off x="609601" y="1014690"/>
            <a:ext cx="996950" cy="892552"/>
          </a:xfrm>
          <a:prstGeom prst="rect">
            <a:avLst/>
          </a:prstGeom>
          <a:noFill/>
          <a:ln>
            <a:noFill/>
          </a:ln>
        </p:spPr>
      </p:pic>
      <p:sp>
        <p:nvSpPr>
          <p:cNvPr id="4" name="Rectangle 3"/>
          <p:cNvSpPr/>
          <p:nvPr/>
        </p:nvSpPr>
        <p:spPr>
          <a:xfrm>
            <a:off x="666282" y="1937879"/>
            <a:ext cx="7715717" cy="1169551"/>
          </a:xfrm>
          <a:prstGeom prst="rect">
            <a:avLst/>
          </a:prstGeom>
        </p:spPr>
        <p:txBody>
          <a:bodyPr wrap="square">
            <a:spAutoFit/>
          </a:bodyPr>
          <a:lstStyle/>
          <a:p>
            <a:r>
              <a:rPr lang="en-US" sz="1400" dirty="0"/>
              <a:t>“We’ve benefitted more from the run-up in federal spending, so we will be more affected by the cuts,” said Kelly Cunningham of the Institute for Policy research at National University.</a:t>
            </a:r>
          </a:p>
          <a:p>
            <a:r>
              <a:rPr lang="en-US" sz="1400" dirty="0"/>
              <a:t>The county has about 1 percent of the nation’s population and receives three times that portion of federal spending, Cunningham said. Federal spending has grown from about 17 percent of the county’s economy at the start of the last decade to 22 percent at the end.</a:t>
            </a:r>
          </a:p>
        </p:txBody>
      </p:sp>
      <p:sp>
        <p:nvSpPr>
          <p:cNvPr id="10" name="Rectangle 9"/>
          <p:cNvSpPr/>
          <p:nvPr/>
        </p:nvSpPr>
        <p:spPr>
          <a:xfrm>
            <a:off x="1752600" y="3300930"/>
            <a:ext cx="6934200" cy="1477328"/>
          </a:xfrm>
          <a:prstGeom prst="rect">
            <a:avLst/>
          </a:prstGeom>
        </p:spPr>
        <p:txBody>
          <a:bodyPr wrap="square">
            <a:spAutoFit/>
          </a:bodyPr>
          <a:lstStyle/>
          <a:p>
            <a:r>
              <a:rPr lang="en-US" sz="2400" b="1" dirty="0" smtClean="0"/>
              <a:t>Budget Cuts to Defense Will Sting, But </a:t>
            </a:r>
            <a:r>
              <a:rPr lang="en-US" sz="2400" b="1" dirty="0"/>
              <a:t>S.D. </a:t>
            </a:r>
            <a:r>
              <a:rPr lang="en-US" sz="2400" b="1" dirty="0" smtClean="0"/>
              <a:t>Has Seen Worse</a:t>
            </a:r>
            <a:endParaRPr lang="en-US" sz="2400" b="1" dirty="0"/>
          </a:p>
          <a:p>
            <a:r>
              <a:rPr lang="en-US" sz="1400" b="1" dirty="0"/>
              <a:t>Experts: Great Recession, aerospace slowdown in ’90s hit harder than sequestration</a:t>
            </a:r>
          </a:p>
          <a:p>
            <a:r>
              <a:rPr lang="en-US" sz="1400" i="1" dirty="0" smtClean="0"/>
              <a:t>By Jonathan Horn, Sunday</a:t>
            </a:r>
            <a:r>
              <a:rPr lang="en-US" sz="1400" dirty="0" smtClean="0"/>
              <a:t> March 3, 2013</a:t>
            </a:r>
            <a:endParaRPr lang="en-US" sz="1400" dirty="0"/>
          </a:p>
        </p:txBody>
      </p:sp>
      <p:sp>
        <p:nvSpPr>
          <p:cNvPr id="6" name="Rectangle 5"/>
          <p:cNvSpPr/>
          <p:nvPr/>
        </p:nvSpPr>
        <p:spPr>
          <a:xfrm>
            <a:off x="666284" y="4800600"/>
            <a:ext cx="7559388" cy="1600438"/>
          </a:xfrm>
          <a:prstGeom prst="rect">
            <a:avLst/>
          </a:prstGeom>
        </p:spPr>
        <p:txBody>
          <a:bodyPr wrap="square">
            <a:spAutoFit/>
          </a:bodyPr>
          <a:lstStyle/>
          <a:p>
            <a:r>
              <a:rPr lang="en-US" sz="1400" b="1" dirty="0"/>
              <a:t>‘Disproportionate impact’</a:t>
            </a:r>
          </a:p>
          <a:p>
            <a:r>
              <a:rPr lang="en-US" sz="1400" dirty="0"/>
              <a:t>“For San Diego, it’s a disproportionate impact because we have so much federal spending here,” said Kelly Cunningham, economist at the National University System Institute for Policy Research. “The easiest way to think about it is our population is 1 percent of the nation, so if everything was equitably done we’d lose 1 percent of whatever this cutback is, but because our defense industry is so massive, we are seeing 3 percent of federal government spending cut.”</a:t>
            </a:r>
          </a:p>
        </p:txBody>
      </p:sp>
      <p:pic>
        <p:nvPicPr>
          <p:cNvPr id="13" name="Picture 12" descr="UT_SD logo">
            <a:hlinkClick r:id="rId3"/>
          </p:cNvPr>
          <p:cNvPicPr/>
          <p:nvPr/>
        </p:nvPicPr>
        <p:blipFill>
          <a:blip r:embed="rId5" r:link="rId6" cstate="print">
            <a:extLst>
              <a:ext uri="{28A0092B-C50C-407E-A947-70E740481C1C}">
                <a14:useLocalDpi xmlns:a14="http://schemas.microsoft.com/office/drawing/2010/main" xmlns="" val="0"/>
              </a:ext>
            </a:extLst>
          </a:blip>
          <a:srcRect/>
          <a:stretch>
            <a:fillRect/>
          </a:stretch>
        </p:blipFill>
        <p:spPr bwMode="auto">
          <a:xfrm>
            <a:off x="609600" y="3374648"/>
            <a:ext cx="996950" cy="892552"/>
          </a:xfrm>
          <a:prstGeom prst="rect">
            <a:avLst/>
          </a:prstGeom>
          <a:noFill/>
          <a:ln>
            <a:noFill/>
          </a:ln>
        </p:spPr>
      </p:pic>
    </p:spTree>
    <p:extLst>
      <p:ext uri="{BB962C8B-B14F-4D97-AF65-F5344CB8AC3E}">
        <p14:creationId xmlns:p14="http://schemas.microsoft.com/office/powerpoint/2010/main" xmlns="" val="797266501"/>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2"/>
          <p:cNvSpPr>
            <a:spLocks noGrp="1" noChangeArrowheads="1"/>
          </p:cNvSpPr>
          <p:nvPr>
            <p:ph type="title" idx="4294967295"/>
          </p:nvPr>
        </p:nvSpPr>
        <p:spPr>
          <a:xfrm>
            <a:off x="457200" y="0"/>
            <a:ext cx="8153400" cy="1219200"/>
          </a:xfrm>
        </p:spPr>
        <p:txBody>
          <a:bodyPr>
            <a:normAutofit/>
          </a:bodyPr>
          <a:lstStyle/>
          <a:p>
            <a:pPr eaLnBrk="1" hangingPunct="1">
              <a:defRPr/>
            </a:pPr>
            <a:r>
              <a:rPr lang="en-US" sz="3700" b="1" dirty="0" smtClean="0">
                <a:solidFill>
                  <a:srgbClr val="916622"/>
                </a:solidFill>
                <a:effectLst>
                  <a:outerShdw blurRad="38100" dist="38100" dir="2700000" algn="tl">
                    <a:srgbClr val="C0C0C0"/>
                  </a:outerShdw>
                </a:effectLst>
              </a:rPr>
              <a:t>San Diego Metropolitan Area</a:t>
            </a:r>
            <a:br>
              <a:rPr lang="en-US" sz="3700" b="1" dirty="0" smtClean="0">
                <a:solidFill>
                  <a:srgbClr val="916622"/>
                </a:solidFill>
                <a:effectLst>
                  <a:outerShdw blurRad="38100" dist="38100" dir="2700000" algn="tl">
                    <a:srgbClr val="C0C0C0"/>
                  </a:outerShdw>
                </a:effectLst>
              </a:rPr>
            </a:br>
            <a:r>
              <a:rPr lang="en-US" sz="3700" b="1" dirty="0" smtClean="0">
                <a:solidFill>
                  <a:srgbClr val="916622"/>
                </a:solidFill>
                <a:effectLst>
                  <a:outerShdw blurRad="38100" dist="38100" dir="2700000" algn="tl">
                    <a:srgbClr val="C0C0C0"/>
                  </a:outerShdw>
                </a:effectLst>
              </a:rPr>
              <a:t>Gross Domestic Product</a:t>
            </a:r>
            <a:endParaRPr lang="en-US" sz="3100" b="1" dirty="0" smtClean="0">
              <a:solidFill>
                <a:srgbClr val="916622"/>
              </a:solidFill>
              <a:effectLst>
                <a:outerShdw blurRad="38100" dist="38100" dir="2700000" algn="tl">
                  <a:srgbClr val="C0C0C0"/>
                </a:outerShdw>
              </a:effectLst>
            </a:endParaRPr>
          </a:p>
        </p:txBody>
      </p:sp>
      <p:pic>
        <p:nvPicPr>
          <p:cNvPr id="13314" name="Picture 4" descr="NUSIPR_logo_Final_600px"/>
          <p:cNvPicPr>
            <a:picLocks noChangeAspect="1" noChangeArrowheads="1"/>
          </p:cNvPicPr>
          <p:nvPr/>
        </p:nvPicPr>
        <p:blipFill>
          <a:blip r:embed="rId3" cstate="print"/>
          <a:srcRect/>
          <a:stretch>
            <a:fillRect/>
          </a:stretch>
        </p:blipFill>
        <p:spPr bwMode="auto">
          <a:xfrm>
            <a:off x="7467600" y="6238875"/>
            <a:ext cx="1676400" cy="619125"/>
          </a:xfrm>
          <a:prstGeom prst="rect">
            <a:avLst/>
          </a:prstGeom>
          <a:noFill/>
          <a:ln w="9525">
            <a:noFill/>
            <a:miter lim="800000"/>
            <a:headEnd/>
            <a:tailEnd/>
          </a:ln>
        </p:spPr>
      </p:pic>
      <p:pic>
        <p:nvPicPr>
          <p:cNvPr id="9217" name="Picture 1"/>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2136059" y="1371600"/>
            <a:ext cx="5864941" cy="464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Rectangle 2"/>
          <p:cNvSpPr/>
          <p:nvPr/>
        </p:nvSpPr>
        <p:spPr>
          <a:xfrm>
            <a:off x="259238" y="6043136"/>
            <a:ext cx="7239000" cy="738664"/>
          </a:xfrm>
          <a:prstGeom prst="rect">
            <a:avLst/>
          </a:prstGeom>
        </p:spPr>
        <p:txBody>
          <a:bodyPr wrap="square">
            <a:spAutoFit/>
          </a:bodyPr>
          <a:lstStyle/>
          <a:p>
            <a:r>
              <a:rPr lang="en-US" sz="1400" dirty="0" smtClean="0">
                <a:latin typeface="Calibri" pitchFamily="34" charset="0"/>
                <a:cs typeface="Calibri" pitchFamily="34" charset="0"/>
              </a:rPr>
              <a:t>“San </a:t>
            </a:r>
            <a:r>
              <a:rPr lang="en-US" sz="1400" dirty="0">
                <a:latin typeface="Calibri" pitchFamily="34" charset="0"/>
                <a:cs typeface="Calibri" pitchFamily="34" charset="0"/>
              </a:rPr>
              <a:t>Diego Economic Momentum Slowing in </a:t>
            </a:r>
            <a:r>
              <a:rPr lang="en-US" sz="1400" dirty="0" smtClean="0">
                <a:latin typeface="Calibri" pitchFamily="34" charset="0"/>
                <a:cs typeface="Calibri" pitchFamily="34" charset="0"/>
              </a:rPr>
              <a:t>2013”, </a:t>
            </a:r>
            <a:r>
              <a:rPr lang="en-US" sz="1400" i="1" dirty="0" smtClean="0">
                <a:latin typeface="Calibri" pitchFamily="34" charset="0"/>
                <a:cs typeface="Calibri" pitchFamily="34" charset="0"/>
              </a:rPr>
              <a:t>San Diego Economic Ledger, January 2013, </a:t>
            </a:r>
            <a:r>
              <a:rPr lang="en-US" sz="1400" dirty="0" smtClean="0">
                <a:latin typeface="Calibri" pitchFamily="34" charset="0"/>
                <a:cs typeface="Calibri" pitchFamily="34" charset="0"/>
              </a:rPr>
              <a:t>http</a:t>
            </a:r>
            <a:r>
              <a:rPr lang="en-US" sz="1400" dirty="0">
                <a:latin typeface="Calibri" pitchFamily="34" charset="0"/>
                <a:cs typeface="Calibri" pitchFamily="34" charset="0"/>
              </a:rPr>
              <a:t>://www.nusinstitute.org/assets/resources/pageResources/EconomicLedger-SanDiegoForecast2013.pdf</a:t>
            </a:r>
          </a:p>
        </p:txBody>
      </p:sp>
    </p:spTree>
    <p:extLst>
      <p:ext uri="{BB962C8B-B14F-4D97-AF65-F5344CB8AC3E}">
        <p14:creationId xmlns:p14="http://schemas.microsoft.com/office/powerpoint/2010/main" xmlns="" val="174484818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3816350" y="1600200"/>
            <a:ext cx="4765675" cy="4525963"/>
          </a:xfrm>
        </p:spPr>
        <p:txBody>
          <a:bodyPr/>
          <a:lstStyle/>
          <a:p>
            <a:pPr eaLnBrk="1" hangingPunct="1">
              <a:buFontTx/>
              <a:buNone/>
            </a:pPr>
            <a:r>
              <a:rPr lang="en-US" altLang="ja-JP" b="1" smtClean="0">
                <a:ea typeface="ＭＳ Ｐゴシック" charset="-128"/>
              </a:rPr>
              <a:t>	</a:t>
            </a:r>
            <a:endParaRPr lang="en-US" b="1" smtClean="0"/>
          </a:p>
        </p:txBody>
      </p:sp>
      <p:pic>
        <p:nvPicPr>
          <p:cNvPr id="10243" name="Picture 5" descr="NUSIPR_logo_Final_600px"/>
          <p:cNvPicPr>
            <a:picLocks noChangeAspect="1" noChangeArrowheads="1"/>
          </p:cNvPicPr>
          <p:nvPr/>
        </p:nvPicPr>
        <p:blipFill>
          <a:blip r:embed="rId2" cstate="print"/>
          <a:srcRect/>
          <a:stretch>
            <a:fillRect/>
          </a:stretch>
        </p:blipFill>
        <p:spPr bwMode="auto">
          <a:xfrm>
            <a:off x="0" y="6238875"/>
            <a:ext cx="1676400" cy="619125"/>
          </a:xfrm>
          <a:prstGeom prst="rect">
            <a:avLst/>
          </a:prstGeom>
          <a:noFill/>
          <a:ln w="9525">
            <a:noFill/>
            <a:miter lim="800000"/>
            <a:headEnd/>
            <a:tailEnd/>
          </a:ln>
        </p:spPr>
      </p:pic>
      <p:sp>
        <p:nvSpPr>
          <p:cNvPr id="3" name="TextBox 2"/>
          <p:cNvSpPr txBox="1"/>
          <p:nvPr/>
        </p:nvSpPr>
        <p:spPr>
          <a:xfrm>
            <a:off x="1093509" y="2057400"/>
            <a:ext cx="6705599" cy="3062377"/>
          </a:xfrm>
          <a:prstGeom prst="rect">
            <a:avLst/>
          </a:prstGeom>
          <a:noFill/>
        </p:spPr>
        <p:txBody>
          <a:bodyPr wrap="square" rtlCol="0">
            <a:spAutoFit/>
          </a:bodyPr>
          <a:lstStyle/>
          <a:p>
            <a:pPr marL="457200" indent="-457200">
              <a:spcAft>
                <a:spcPts val="600"/>
              </a:spcAft>
              <a:buFont typeface="Arial" pitchFamily="34" charset="0"/>
              <a:buChar char="•"/>
            </a:pPr>
            <a:r>
              <a:rPr lang="en-US" sz="2800" dirty="0" smtClean="0"/>
              <a:t>Annual </a:t>
            </a:r>
            <a:r>
              <a:rPr lang="en-US" sz="2800" dirty="0"/>
              <a:t>family income</a:t>
            </a:r>
            <a:r>
              <a:rPr lang="en-US" sz="2800" dirty="0" smtClean="0"/>
              <a:t>:</a:t>
            </a:r>
            <a:r>
              <a:rPr lang="en-US" sz="2800" dirty="0"/>
              <a:t>	</a:t>
            </a:r>
            <a:r>
              <a:rPr lang="en-US" sz="2800" dirty="0" smtClean="0"/>
              <a:t> $27,000 </a:t>
            </a:r>
            <a:endParaRPr lang="en-US" sz="2800" dirty="0"/>
          </a:p>
          <a:p>
            <a:pPr marL="457200" indent="-457200">
              <a:spcAft>
                <a:spcPts val="600"/>
              </a:spcAft>
              <a:buFont typeface="Arial" pitchFamily="34" charset="0"/>
              <a:buChar char="•"/>
            </a:pPr>
            <a:r>
              <a:rPr lang="en-US" sz="2800" dirty="0" smtClean="0"/>
              <a:t>Money </a:t>
            </a:r>
            <a:r>
              <a:rPr lang="en-US" sz="2800" dirty="0"/>
              <a:t>the family spent</a:t>
            </a:r>
            <a:r>
              <a:rPr lang="en-US" sz="2800" dirty="0" smtClean="0"/>
              <a:t>:</a:t>
            </a:r>
            <a:r>
              <a:rPr lang="en-US" sz="2800" dirty="0"/>
              <a:t>	</a:t>
            </a:r>
            <a:r>
              <a:rPr lang="en-US" sz="2800" dirty="0" smtClean="0"/>
              <a:t> $35,500 </a:t>
            </a:r>
            <a:endParaRPr lang="en-US" sz="2800" dirty="0"/>
          </a:p>
          <a:p>
            <a:pPr marL="457200" indent="-457200">
              <a:spcAft>
                <a:spcPts val="600"/>
              </a:spcAft>
              <a:buFont typeface="Arial" pitchFamily="34" charset="0"/>
              <a:buChar char="•"/>
            </a:pPr>
            <a:r>
              <a:rPr lang="en-US" sz="2800" dirty="0" smtClean="0"/>
              <a:t>New credit card debt:	   	   $8,500 </a:t>
            </a:r>
            <a:endParaRPr lang="en-US" sz="2800" dirty="0"/>
          </a:p>
          <a:p>
            <a:pPr marL="457200" indent="-457200">
              <a:spcAft>
                <a:spcPts val="600"/>
              </a:spcAft>
              <a:buFont typeface="Arial" pitchFamily="34" charset="0"/>
              <a:buChar char="•"/>
            </a:pPr>
            <a:r>
              <a:rPr lang="en-US" sz="2800" dirty="0" smtClean="0"/>
              <a:t>Outstanding balance</a:t>
            </a:r>
          </a:p>
          <a:p>
            <a:pPr>
              <a:spcAft>
                <a:spcPts val="600"/>
              </a:spcAft>
            </a:pPr>
            <a:r>
              <a:rPr lang="en-US" sz="2800" dirty="0" smtClean="0"/>
              <a:t>	on credit:			$129,000 </a:t>
            </a:r>
            <a:endParaRPr lang="en-US" sz="2800" dirty="0"/>
          </a:p>
          <a:p>
            <a:pPr marL="457200" indent="-457200">
              <a:spcAft>
                <a:spcPts val="600"/>
              </a:spcAft>
              <a:buFont typeface="Arial" pitchFamily="34" charset="0"/>
              <a:buChar char="•"/>
            </a:pPr>
            <a:r>
              <a:rPr lang="en-US" sz="2800" dirty="0" smtClean="0"/>
              <a:t>Proposed spending cut:       	        $420</a:t>
            </a:r>
            <a:endParaRPr lang="en-US" sz="2800" dirty="0"/>
          </a:p>
        </p:txBody>
      </p:sp>
      <p:sp>
        <p:nvSpPr>
          <p:cNvPr id="6" name="Rectangle 2"/>
          <p:cNvSpPr>
            <a:spLocks noChangeArrowheads="1"/>
          </p:cNvSpPr>
          <p:nvPr/>
        </p:nvSpPr>
        <p:spPr bwMode="auto">
          <a:xfrm>
            <a:off x="0" y="152400"/>
            <a:ext cx="9144000" cy="1066800"/>
          </a:xfrm>
          <a:prstGeom prst="rect">
            <a:avLst/>
          </a:prstGeom>
          <a:solidFill>
            <a:schemeClr val="bg1"/>
          </a:solidFill>
          <a:ln w="9525">
            <a:noFill/>
            <a:miter lim="800000"/>
            <a:headEnd/>
            <a:tailEnd/>
          </a:ln>
        </p:spPr>
        <p:txBody>
          <a:bodyPr anchor="ctr"/>
          <a:lstStyle/>
          <a:p>
            <a:pPr algn="ctr">
              <a:defRPr/>
            </a:pPr>
            <a:r>
              <a:rPr lang="en-US" sz="3600" b="1" dirty="0" smtClean="0">
                <a:solidFill>
                  <a:srgbClr val="916622"/>
                </a:solidFill>
                <a:effectLst>
                  <a:outerShdw blurRad="38100" dist="38100" dir="2700000" algn="tl">
                    <a:srgbClr val="C0C0C0"/>
                  </a:outerShdw>
                </a:effectLst>
              </a:rPr>
              <a:t>U.S. Federal budget compared</a:t>
            </a:r>
          </a:p>
          <a:p>
            <a:pPr algn="ctr">
              <a:defRPr/>
            </a:pPr>
            <a:r>
              <a:rPr lang="en-US" sz="3600" b="1" dirty="0" smtClean="0">
                <a:solidFill>
                  <a:srgbClr val="916622"/>
                </a:solidFill>
                <a:effectLst>
                  <a:outerShdw blurRad="38100" dist="38100" dir="2700000" algn="tl">
                    <a:srgbClr val="C0C0C0"/>
                  </a:outerShdw>
                </a:effectLst>
              </a:rPr>
              <a:t>to a Household/Family Budget</a:t>
            </a:r>
          </a:p>
        </p:txBody>
      </p:sp>
    </p:spTree>
    <p:extLst>
      <p:ext uri="{BB962C8B-B14F-4D97-AF65-F5344CB8AC3E}">
        <p14:creationId xmlns:p14="http://schemas.microsoft.com/office/powerpoint/2010/main" xmlns="" val="83781808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NUSIPR_logo_Final_600px"/>
          <p:cNvPicPr>
            <a:picLocks noChangeAspect="1" noChangeArrowheads="1"/>
          </p:cNvPicPr>
          <p:nvPr/>
        </p:nvPicPr>
        <p:blipFill>
          <a:blip r:embed="rId2" cstate="print"/>
          <a:srcRect/>
          <a:stretch>
            <a:fillRect/>
          </a:stretch>
        </p:blipFill>
        <p:spPr bwMode="auto">
          <a:xfrm>
            <a:off x="0" y="6238875"/>
            <a:ext cx="1676400" cy="619125"/>
          </a:xfrm>
          <a:prstGeom prst="rect">
            <a:avLst/>
          </a:prstGeom>
          <a:noFill/>
          <a:ln w="9525">
            <a:noFill/>
            <a:miter lim="800000"/>
            <a:headEnd/>
            <a:tailEnd/>
          </a:ln>
        </p:spPr>
      </p:pic>
      <p:sp>
        <p:nvSpPr>
          <p:cNvPr id="2" name="TextBox 1"/>
          <p:cNvSpPr txBox="1"/>
          <p:nvPr/>
        </p:nvSpPr>
        <p:spPr>
          <a:xfrm>
            <a:off x="913614" y="972273"/>
            <a:ext cx="7315200" cy="5509200"/>
          </a:xfrm>
          <a:prstGeom prst="rect">
            <a:avLst/>
          </a:prstGeom>
          <a:noFill/>
        </p:spPr>
        <p:txBody>
          <a:bodyPr wrap="square" rtlCol="0">
            <a:spAutoFit/>
          </a:bodyPr>
          <a:lstStyle/>
          <a:p>
            <a:r>
              <a:rPr lang="en-US" sz="2800" u="sng" dirty="0" smtClean="0"/>
              <a:t>				(trillions)	  %GDP</a:t>
            </a:r>
          </a:p>
          <a:p>
            <a:r>
              <a:rPr lang="en-US" sz="2800" dirty="0"/>
              <a:t>Revenues		</a:t>
            </a:r>
            <a:r>
              <a:rPr lang="en-US" sz="2800" dirty="0" smtClean="0"/>
              <a:t>	$ 2,708	   16.9%</a:t>
            </a:r>
            <a:endParaRPr lang="en-US" sz="2800" dirty="0"/>
          </a:p>
          <a:p>
            <a:r>
              <a:rPr lang="en-US" sz="2800" dirty="0" smtClean="0"/>
              <a:t>Total Outlays		$ 3,553	   22.2</a:t>
            </a:r>
          </a:p>
          <a:p>
            <a:r>
              <a:rPr lang="en-US" sz="2800" dirty="0" smtClean="0"/>
              <a:t>     Mandatory		  2,116	   13.2</a:t>
            </a:r>
          </a:p>
          <a:p>
            <a:r>
              <a:rPr lang="en-US" sz="2800" dirty="0"/>
              <a:t> </a:t>
            </a:r>
            <a:r>
              <a:rPr lang="en-US" sz="2800" dirty="0" smtClean="0"/>
              <a:t>    Discretionary		  1,213	     7.6</a:t>
            </a:r>
          </a:p>
          <a:p>
            <a:r>
              <a:rPr lang="en-US" sz="2800" dirty="0"/>
              <a:t> </a:t>
            </a:r>
            <a:r>
              <a:rPr lang="en-US" sz="2800" dirty="0" smtClean="0"/>
              <a:t>    Net interest		     224	     1.4</a:t>
            </a:r>
          </a:p>
          <a:p>
            <a:r>
              <a:rPr lang="en-US" sz="2800" dirty="0" smtClean="0"/>
              <a:t>Deficit			$  -845	    -5.3</a:t>
            </a:r>
          </a:p>
          <a:p>
            <a:r>
              <a:rPr lang="en-US" sz="2800" dirty="0" smtClean="0"/>
              <a:t>Sequester			      -42	      -.27</a:t>
            </a:r>
          </a:p>
          <a:p>
            <a:r>
              <a:rPr lang="en-US" sz="2800" dirty="0" smtClean="0"/>
              <a:t>	</a:t>
            </a:r>
          </a:p>
          <a:p>
            <a:r>
              <a:rPr lang="en-US" sz="2800" dirty="0" smtClean="0"/>
              <a:t>Debt held by Public	$12,937	   76.3</a:t>
            </a:r>
          </a:p>
          <a:p>
            <a:endParaRPr lang="en-US" sz="2800" dirty="0"/>
          </a:p>
          <a:p>
            <a:r>
              <a:rPr lang="en-US" sz="2800" dirty="0" smtClean="0"/>
              <a:t>GDP				$16,034</a:t>
            </a:r>
          </a:p>
          <a:p>
            <a:r>
              <a:rPr lang="en-US" sz="1600" dirty="0" smtClean="0"/>
              <a:t>Source: Congressional Budget Office</a:t>
            </a:r>
            <a:endParaRPr lang="en-US" sz="1600" dirty="0"/>
          </a:p>
        </p:txBody>
      </p:sp>
      <p:sp>
        <p:nvSpPr>
          <p:cNvPr id="5" name="TextBox 4"/>
          <p:cNvSpPr txBox="1"/>
          <p:nvPr/>
        </p:nvSpPr>
        <p:spPr>
          <a:xfrm>
            <a:off x="495300" y="304800"/>
            <a:ext cx="8153400" cy="646331"/>
          </a:xfrm>
          <a:prstGeom prst="rect">
            <a:avLst/>
          </a:prstGeom>
          <a:noFill/>
        </p:spPr>
        <p:txBody>
          <a:bodyPr wrap="square" rtlCol="0">
            <a:spAutoFit/>
          </a:bodyPr>
          <a:lstStyle/>
          <a:p>
            <a:r>
              <a:rPr lang="en-US" sz="3600" b="1" dirty="0" smtClean="0"/>
              <a:t>Federal Budget Projections, FY 2013</a:t>
            </a:r>
            <a:endParaRPr lang="en-US" sz="3600" b="1" dirty="0"/>
          </a:p>
        </p:txBody>
      </p:sp>
    </p:spTree>
    <p:extLst>
      <p:ext uri="{BB962C8B-B14F-4D97-AF65-F5344CB8AC3E}">
        <p14:creationId xmlns:p14="http://schemas.microsoft.com/office/powerpoint/2010/main" xmlns="" val="62570069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hoto"/>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38200" y="381000"/>
            <a:ext cx="7429500" cy="6218768"/>
          </a:xfrm>
          <a:prstGeom prst="rect">
            <a:avLst/>
          </a:prstGeom>
          <a:noFill/>
          <a:extLst>
            <a:ext uri="{909E8E84-426E-40DD-AFC4-6F175D3DCCD1}">
              <a14:hiddenFill xmlns:a14="http://schemas.microsoft.com/office/drawing/2010/main" xmlns="">
                <a:solidFill>
                  <a:srgbClr val="FFFFFF"/>
                </a:solidFill>
              </a14:hiddenFill>
            </a:ext>
          </a:extLst>
        </p:spPr>
      </p:pic>
      <p:pic>
        <p:nvPicPr>
          <p:cNvPr id="3" name="Picture 4" descr="NUSIPR_logo_Final_600px"/>
          <p:cNvPicPr>
            <a:picLocks noChangeAspect="1" noChangeArrowheads="1"/>
          </p:cNvPicPr>
          <p:nvPr/>
        </p:nvPicPr>
        <p:blipFill>
          <a:blip r:embed="rId3" cstate="print"/>
          <a:srcRect/>
          <a:stretch>
            <a:fillRect/>
          </a:stretch>
        </p:blipFill>
        <p:spPr bwMode="auto">
          <a:xfrm>
            <a:off x="0" y="6248400"/>
            <a:ext cx="1676400" cy="619125"/>
          </a:xfrm>
          <a:prstGeom prst="rect">
            <a:avLst/>
          </a:prstGeom>
          <a:noFill/>
          <a:ln w="9525">
            <a:noFill/>
            <a:miter lim="800000"/>
            <a:headEnd/>
            <a:tailEnd/>
          </a:ln>
        </p:spPr>
      </p:pic>
    </p:spTree>
    <p:extLst>
      <p:ext uri="{BB962C8B-B14F-4D97-AF65-F5344CB8AC3E}">
        <p14:creationId xmlns:p14="http://schemas.microsoft.com/office/powerpoint/2010/main" xmlns="" val="72968184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4" descr="http://www.humanevents.com/wp-content/uploads/users/full/143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33400" y="685800"/>
            <a:ext cx="2590800" cy="345440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extBox 1"/>
          <p:cNvSpPr txBox="1"/>
          <p:nvPr/>
        </p:nvSpPr>
        <p:spPr>
          <a:xfrm>
            <a:off x="567965" y="4191000"/>
            <a:ext cx="2438400" cy="1477328"/>
          </a:xfrm>
          <a:prstGeom prst="rect">
            <a:avLst/>
          </a:prstGeom>
          <a:noFill/>
        </p:spPr>
        <p:txBody>
          <a:bodyPr wrap="square" rtlCol="0">
            <a:spAutoFit/>
          </a:bodyPr>
          <a:lstStyle/>
          <a:p>
            <a:r>
              <a:rPr lang="en-US" dirty="0"/>
              <a:t>Dr. </a:t>
            </a:r>
            <a:r>
              <a:rPr lang="en-US" dirty="0" smtClean="0"/>
              <a:t>Thomas Sowell</a:t>
            </a:r>
          </a:p>
          <a:p>
            <a:r>
              <a:rPr lang="en-US" dirty="0" smtClean="0"/>
              <a:t>Senior </a:t>
            </a:r>
            <a:r>
              <a:rPr lang="en-US" dirty="0"/>
              <a:t>fellow at the Hoover </a:t>
            </a:r>
            <a:r>
              <a:rPr lang="en-US" dirty="0" smtClean="0"/>
              <a:t>Institution</a:t>
            </a:r>
          </a:p>
          <a:p>
            <a:r>
              <a:rPr lang="en-US" dirty="0"/>
              <a:t>A</a:t>
            </a:r>
            <a:r>
              <a:rPr lang="en-US" dirty="0" smtClean="0"/>
              <a:t>uthor </a:t>
            </a:r>
            <a:r>
              <a:rPr lang="en-US" dirty="0"/>
              <a:t>of "Applied </a:t>
            </a:r>
            <a:r>
              <a:rPr lang="en-US" dirty="0" smtClean="0"/>
              <a:t>Economics“.</a:t>
            </a:r>
            <a:endParaRPr lang="en-US" dirty="0"/>
          </a:p>
        </p:txBody>
      </p:sp>
      <p:sp>
        <p:nvSpPr>
          <p:cNvPr id="3" name="Rectangle 2"/>
          <p:cNvSpPr/>
          <p:nvPr/>
        </p:nvSpPr>
        <p:spPr>
          <a:xfrm>
            <a:off x="3446282" y="719122"/>
            <a:ext cx="5181600" cy="2308324"/>
          </a:xfrm>
          <a:prstGeom prst="rect">
            <a:avLst/>
          </a:prstGeom>
        </p:spPr>
        <p:txBody>
          <a:bodyPr wrap="square">
            <a:spAutoFit/>
          </a:bodyPr>
          <a:lstStyle/>
          <a:p>
            <a:r>
              <a:rPr lang="en-US" sz="2400" dirty="0" smtClean="0"/>
              <a:t>Imagine </a:t>
            </a:r>
            <a:r>
              <a:rPr lang="en-US" sz="2400" dirty="0"/>
              <a:t>a government agency with only two tasks: (1) building statues of Benedict Arnold and (2) providing life-saving medications to children. If this agency’s budget were cut, what would it do</a:t>
            </a:r>
            <a:r>
              <a:rPr lang="en-US" sz="2400" dirty="0" smtClean="0"/>
              <a:t>?</a:t>
            </a:r>
            <a:endParaRPr lang="en-US" sz="2400" dirty="0"/>
          </a:p>
        </p:txBody>
      </p:sp>
      <p:sp>
        <p:nvSpPr>
          <p:cNvPr id="4" name="Rectangle 3"/>
          <p:cNvSpPr/>
          <p:nvPr/>
        </p:nvSpPr>
        <p:spPr>
          <a:xfrm>
            <a:off x="3443925" y="3141642"/>
            <a:ext cx="5105400" cy="3416320"/>
          </a:xfrm>
          <a:prstGeom prst="rect">
            <a:avLst/>
          </a:prstGeom>
        </p:spPr>
        <p:txBody>
          <a:bodyPr wrap="square">
            <a:spAutoFit/>
          </a:bodyPr>
          <a:lstStyle/>
          <a:p>
            <a:r>
              <a:rPr lang="en-US" sz="2400" dirty="0"/>
              <a:t>The answer, of course, is that it would cut back on the medications for children. Why? Because that would be what was most likely to get the budget cuts restored. If they cut back on building statues of Benedict Arnold, people might ask why they were building statues of Benedict Arnold in the first place.</a:t>
            </a:r>
          </a:p>
        </p:txBody>
      </p:sp>
      <p:pic>
        <p:nvPicPr>
          <p:cNvPr id="8" name="Picture 4" descr="NUSIPR_logo_Final_600px"/>
          <p:cNvPicPr>
            <a:picLocks noChangeAspect="1" noChangeArrowheads="1"/>
          </p:cNvPicPr>
          <p:nvPr/>
        </p:nvPicPr>
        <p:blipFill>
          <a:blip r:embed="rId3" cstate="print"/>
          <a:srcRect/>
          <a:stretch>
            <a:fillRect/>
          </a:stretch>
        </p:blipFill>
        <p:spPr bwMode="auto">
          <a:xfrm>
            <a:off x="0" y="6248400"/>
            <a:ext cx="1676400" cy="619125"/>
          </a:xfrm>
          <a:prstGeom prst="rect">
            <a:avLst/>
          </a:prstGeom>
          <a:noFill/>
          <a:ln w="9525">
            <a:noFill/>
            <a:miter lim="800000"/>
            <a:headEnd/>
            <a:tailEnd/>
          </a:ln>
        </p:spPr>
      </p:pic>
    </p:spTree>
    <p:extLst>
      <p:ext uri="{BB962C8B-B14F-4D97-AF65-F5344CB8AC3E}">
        <p14:creationId xmlns:p14="http://schemas.microsoft.com/office/powerpoint/2010/main" xmlns="" val="317688026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NUSIPR_logo_Final_600px"/>
          <p:cNvPicPr>
            <a:picLocks noChangeAspect="1" noChangeArrowheads="1"/>
          </p:cNvPicPr>
          <p:nvPr/>
        </p:nvPicPr>
        <p:blipFill>
          <a:blip r:embed="rId2" cstate="print"/>
          <a:srcRect/>
          <a:stretch>
            <a:fillRect/>
          </a:stretch>
        </p:blipFill>
        <p:spPr bwMode="auto">
          <a:xfrm>
            <a:off x="0" y="6238875"/>
            <a:ext cx="1676400" cy="619125"/>
          </a:xfrm>
          <a:prstGeom prst="rect">
            <a:avLst/>
          </a:prstGeom>
          <a:noFill/>
          <a:ln w="9525">
            <a:noFill/>
            <a:miter lim="800000"/>
            <a:headEnd/>
            <a:tailEnd/>
          </a:ln>
        </p:spPr>
      </p:pic>
      <p:pic>
        <p:nvPicPr>
          <p:cNvPr id="8195"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295400" y="1143000"/>
            <a:ext cx="7880388" cy="472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 name="Content Placeholder 2"/>
          <p:cNvSpPr txBox="1">
            <a:spLocks/>
          </p:cNvSpPr>
          <p:nvPr/>
        </p:nvSpPr>
        <p:spPr bwMode="auto">
          <a:xfrm>
            <a:off x="4953000" y="1712912"/>
            <a:ext cx="3962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r>
              <a:rPr lang="en-US" sz="2000" b="1" dirty="0" smtClean="0"/>
              <a:t>Sequester Savings Breakdown </a:t>
            </a:r>
            <a:r>
              <a:rPr lang="en-US" sz="2000" u="sng" dirty="0" smtClean="0"/>
              <a:t>(2013-2012, in Billions of $s)</a:t>
            </a:r>
          </a:p>
          <a:p>
            <a:pPr algn="l"/>
            <a:r>
              <a:rPr lang="en-US" sz="2000" dirty="0" smtClean="0"/>
              <a:t>Defense Discretionary 	     $461</a:t>
            </a:r>
          </a:p>
          <a:p>
            <a:pPr algn="l"/>
            <a:r>
              <a:rPr lang="en-US" sz="2000" dirty="0" smtClean="0"/>
              <a:t>Non-Defense Discretionary       294</a:t>
            </a:r>
          </a:p>
          <a:p>
            <a:pPr algn="l"/>
            <a:r>
              <a:rPr lang="en-US" sz="2000" dirty="0" smtClean="0"/>
              <a:t>Interest Payments	       169</a:t>
            </a:r>
          </a:p>
          <a:p>
            <a:pPr algn="l"/>
            <a:r>
              <a:rPr lang="en-US" sz="2000" dirty="0" smtClean="0"/>
              <a:t>Medicare		         92</a:t>
            </a:r>
          </a:p>
          <a:p>
            <a:pPr algn="l"/>
            <a:r>
              <a:rPr lang="en-US" sz="2000" u="sng" dirty="0" smtClean="0"/>
              <a:t>Other Mandatory	        	         48</a:t>
            </a:r>
          </a:p>
          <a:p>
            <a:pPr algn="l"/>
            <a:r>
              <a:rPr lang="en-US" sz="2000" dirty="0" smtClean="0"/>
              <a:t>Sequester Total		  $1,064</a:t>
            </a:r>
          </a:p>
        </p:txBody>
      </p:sp>
      <p:sp>
        <p:nvSpPr>
          <p:cNvPr id="8" name="Title 1"/>
          <p:cNvSpPr txBox="1">
            <a:spLocks/>
          </p:cNvSpPr>
          <p:nvPr/>
        </p:nvSpPr>
        <p:spPr bwMode="auto">
          <a:xfrm>
            <a:off x="457200" y="274638"/>
            <a:ext cx="8229600" cy="7921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sz="2800" b="1" dirty="0" smtClean="0"/>
              <a:t>Sequester Impacts 2.4% of Federal Budget</a:t>
            </a:r>
            <a:endParaRPr lang="en-US" sz="2800" dirty="0"/>
          </a:p>
        </p:txBody>
      </p:sp>
    </p:spTree>
    <p:extLst>
      <p:ext uri="{BB962C8B-B14F-4D97-AF65-F5344CB8AC3E}">
        <p14:creationId xmlns:p14="http://schemas.microsoft.com/office/powerpoint/2010/main" xmlns="" val="249895771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smtClean="0"/>
              <a:t>Excluded from the Sequester</a:t>
            </a:r>
            <a:endParaRPr lang="en-US" dirty="0"/>
          </a:p>
        </p:txBody>
      </p:sp>
      <p:sp>
        <p:nvSpPr>
          <p:cNvPr id="3" name="Content Placeholder 2"/>
          <p:cNvSpPr>
            <a:spLocks noGrp="1"/>
          </p:cNvSpPr>
          <p:nvPr>
            <p:ph idx="1"/>
          </p:nvPr>
        </p:nvSpPr>
        <p:spPr>
          <a:xfrm>
            <a:off x="457200" y="1524000"/>
            <a:ext cx="4114800" cy="4525963"/>
          </a:xfrm>
        </p:spPr>
        <p:txBody>
          <a:bodyPr/>
          <a:lstStyle/>
          <a:p>
            <a:pPr marL="0" indent="0">
              <a:buNone/>
            </a:pPr>
            <a:r>
              <a:rPr lang="en-US" u="sng" dirty="0"/>
              <a:t>Defense</a:t>
            </a:r>
          </a:p>
          <a:p>
            <a:r>
              <a:rPr lang="en-US" sz="2400" dirty="0"/>
              <a:t>All military personnel accounts (upon the president’s request)</a:t>
            </a:r>
          </a:p>
          <a:p>
            <a:r>
              <a:rPr lang="en-US" sz="2400" dirty="0" smtClean="0"/>
              <a:t>Overseas </a:t>
            </a:r>
            <a:r>
              <a:rPr lang="en-US" sz="2400" dirty="0"/>
              <a:t>Combat Operations –only 2013</a:t>
            </a:r>
          </a:p>
          <a:p>
            <a:r>
              <a:rPr lang="en-US" sz="2400" dirty="0" smtClean="0"/>
              <a:t>Foreign </a:t>
            </a:r>
            <a:r>
              <a:rPr lang="en-US" sz="2400" dirty="0"/>
              <a:t>Military Sales Trust Fund</a:t>
            </a:r>
          </a:p>
          <a:p>
            <a:r>
              <a:rPr lang="en-US" sz="2400" dirty="0" smtClean="0"/>
              <a:t>Military </a:t>
            </a:r>
            <a:r>
              <a:rPr lang="en-US" sz="2400" dirty="0"/>
              <a:t>Retirement Fund</a:t>
            </a:r>
          </a:p>
          <a:p>
            <a:endParaRPr lang="en-US" dirty="0"/>
          </a:p>
        </p:txBody>
      </p:sp>
      <p:sp>
        <p:nvSpPr>
          <p:cNvPr id="4" name="Content Placeholder 2"/>
          <p:cNvSpPr txBox="1">
            <a:spLocks/>
          </p:cNvSpPr>
          <p:nvPr/>
        </p:nvSpPr>
        <p:spPr bwMode="auto">
          <a:xfrm>
            <a:off x="4572000" y="1524000"/>
            <a:ext cx="42672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US" u="sng" dirty="0" smtClean="0"/>
              <a:t>Domestic</a:t>
            </a:r>
          </a:p>
          <a:p>
            <a:r>
              <a:rPr lang="en-US" sz="2400" dirty="0" smtClean="0"/>
              <a:t>Social Security</a:t>
            </a:r>
          </a:p>
          <a:p>
            <a:r>
              <a:rPr lang="en-US" sz="2400" dirty="0" smtClean="0"/>
              <a:t>Medicare (limited to 2% cut in provider payments)</a:t>
            </a:r>
          </a:p>
          <a:p>
            <a:r>
              <a:rPr lang="en-US" sz="2400" dirty="0" smtClean="0"/>
              <a:t>All low-income program, including:</a:t>
            </a:r>
          </a:p>
          <a:p>
            <a:pPr lvl="1"/>
            <a:r>
              <a:rPr lang="en-US" sz="2400" dirty="0" smtClean="0"/>
              <a:t>Medicaid</a:t>
            </a:r>
          </a:p>
          <a:p>
            <a:pPr lvl="1"/>
            <a:r>
              <a:rPr lang="en-US" sz="2400" dirty="0" smtClean="0"/>
              <a:t>Refundable income tax credits</a:t>
            </a:r>
          </a:p>
          <a:p>
            <a:pPr lvl="1"/>
            <a:r>
              <a:rPr lang="en-US" sz="2400" dirty="0" smtClean="0"/>
              <a:t>Food stamps</a:t>
            </a:r>
            <a:endParaRPr lang="en-US" sz="2400" dirty="0"/>
          </a:p>
        </p:txBody>
      </p:sp>
      <p:pic>
        <p:nvPicPr>
          <p:cNvPr id="5" name="Picture 4" descr="NUSIPR_logo_Final_600px"/>
          <p:cNvPicPr>
            <a:picLocks noChangeAspect="1" noChangeArrowheads="1"/>
          </p:cNvPicPr>
          <p:nvPr/>
        </p:nvPicPr>
        <p:blipFill>
          <a:blip r:embed="rId2" cstate="print"/>
          <a:srcRect/>
          <a:stretch>
            <a:fillRect/>
          </a:stretch>
        </p:blipFill>
        <p:spPr bwMode="auto">
          <a:xfrm>
            <a:off x="0" y="6238875"/>
            <a:ext cx="1676400" cy="619125"/>
          </a:xfrm>
          <a:prstGeom prst="rect">
            <a:avLst/>
          </a:prstGeom>
          <a:noFill/>
          <a:ln w="9525">
            <a:noFill/>
            <a:miter lim="800000"/>
            <a:headEnd/>
            <a:tailEnd/>
          </a:ln>
        </p:spPr>
      </p:pic>
    </p:spTree>
    <p:extLst>
      <p:ext uri="{BB962C8B-B14F-4D97-AF65-F5344CB8AC3E}">
        <p14:creationId xmlns:p14="http://schemas.microsoft.com/office/powerpoint/2010/main" xmlns="" val="97132626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38100"/>
            <a:ext cx="8991600" cy="1200329"/>
          </a:xfrm>
          <a:prstGeom prst="rect">
            <a:avLst/>
          </a:prstGeom>
          <a:noFill/>
        </p:spPr>
        <p:txBody>
          <a:bodyPr wrap="square" rtlCol="0">
            <a:spAutoFit/>
          </a:bodyPr>
          <a:lstStyle/>
          <a:p>
            <a:pPr algn="ctr"/>
            <a:r>
              <a:rPr lang="en-US" sz="3600" b="1" dirty="0" smtClean="0">
                <a:solidFill>
                  <a:srgbClr val="C00000"/>
                </a:solidFill>
              </a:rPr>
              <a:t>Summary of Annual Federal</a:t>
            </a:r>
          </a:p>
          <a:p>
            <a:pPr algn="ctr"/>
            <a:r>
              <a:rPr lang="en-US" sz="3600" b="1" dirty="0" smtClean="0">
                <a:solidFill>
                  <a:srgbClr val="C00000"/>
                </a:solidFill>
              </a:rPr>
              <a:t>Spending in San Diego, FY 2010</a:t>
            </a:r>
            <a:endParaRPr lang="en-US" sz="3600" b="1" dirty="0">
              <a:solidFill>
                <a:srgbClr val="C00000"/>
              </a:solidFill>
            </a:endParaRPr>
          </a:p>
        </p:txBody>
      </p:sp>
      <p:graphicFrame>
        <p:nvGraphicFramePr>
          <p:cNvPr id="6" name="Object 5"/>
          <p:cNvGraphicFramePr>
            <a:graphicFrameLocks noChangeAspect="1"/>
          </p:cNvGraphicFramePr>
          <p:nvPr>
            <p:extLst>
              <p:ext uri="{D42A27DB-BD31-4B8C-83A1-F6EECF244321}">
                <p14:modId xmlns:p14="http://schemas.microsoft.com/office/powerpoint/2010/main" xmlns="" val="2424321686"/>
              </p:ext>
            </p:extLst>
          </p:nvPr>
        </p:nvGraphicFramePr>
        <p:xfrm>
          <a:off x="685800" y="1261797"/>
          <a:ext cx="7454762" cy="4988862"/>
        </p:xfrm>
        <a:graphic>
          <a:graphicData uri="http://schemas.openxmlformats.org/presentationml/2006/ole">
            <p:oleObj spid="_x0000_s1040" name="Worksheet" r:id="rId3" imgW="4770201" imgH="3192696" progId="Excel.Sheet.12">
              <p:embed/>
            </p:oleObj>
          </a:graphicData>
        </a:graphic>
      </p:graphicFrame>
      <p:pic>
        <p:nvPicPr>
          <p:cNvPr id="4" name="Picture 4" descr="NUSIPR_logo_Final_600px"/>
          <p:cNvPicPr>
            <a:picLocks noChangeAspect="1" noChangeArrowheads="1"/>
          </p:cNvPicPr>
          <p:nvPr/>
        </p:nvPicPr>
        <p:blipFill>
          <a:blip r:embed="rId4" cstate="print"/>
          <a:srcRect/>
          <a:stretch>
            <a:fillRect/>
          </a:stretch>
        </p:blipFill>
        <p:spPr bwMode="auto">
          <a:xfrm>
            <a:off x="0" y="6238875"/>
            <a:ext cx="1676400" cy="619125"/>
          </a:xfrm>
          <a:prstGeom prst="rect">
            <a:avLst/>
          </a:prstGeom>
          <a:noFill/>
          <a:ln w="9525">
            <a:noFill/>
            <a:miter lim="800000"/>
            <a:headEnd/>
            <a:tailEnd/>
          </a:ln>
        </p:spPr>
      </p:pic>
    </p:spTree>
    <p:extLst>
      <p:ext uri="{BB962C8B-B14F-4D97-AF65-F5344CB8AC3E}">
        <p14:creationId xmlns:p14="http://schemas.microsoft.com/office/powerpoint/2010/main" xmlns="" val="97138469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photo"/>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600200" y="169083"/>
            <a:ext cx="6376548" cy="6612717"/>
          </a:xfrm>
          <a:prstGeom prst="rect">
            <a:avLst/>
          </a:prstGeom>
          <a:noFill/>
          <a:extLst>
            <a:ext uri="{909E8E84-426E-40DD-AFC4-6F175D3DCCD1}">
              <a14:hiddenFill xmlns:a14="http://schemas.microsoft.com/office/drawing/2010/main" xmlns="">
                <a:solidFill>
                  <a:srgbClr val="FFFFFF"/>
                </a:solidFill>
              </a14:hiddenFill>
            </a:ext>
          </a:extLst>
        </p:spPr>
      </p:pic>
      <p:pic>
        <p:nvPicPr>
          <p:cNvPr id="3" name="Picture 4" descr="NUSIPR_logo_Final_600px"/>
          <p:cNvPicPr>
            <a:picLocks noChangeAspect="1" noChangeArrowheads="1"/>
          </p:cNvPicPr>
          <p:nvPr/>
        </p:nvPicPr>
        <p:blipFill>
          <a:blip r:embed="rId3" cstate="print"/>
          <a:srcRect/>
          <a:stretch>
            <a:fillRect/>
          </a:stretch>
        </p:blipFill>
        <p:spPr bwMode="auto">
          <a:xfrm>
            <a:off x="0" y="6238875"/>
            <a:ext cx="1676400" cy="619125"/>
          </a:xfrm>
          <a:prstGeom prst="rect">
            <a:avLst/>
          </a:prstGeom>
          <a:noFill/>
          <a:ln w="9525">
            <a:noFill/>
            <a:miter lim="800000"/>
            <a:headEnd/>
            <a:tailEnd/>
          </a:ln>
        </p:spPr>
      </p:pic>
    </p:spTree>
    <p:extLst>
      <p:ext uri="{BB962C8B-B14F-4D97-AF65-F5344CB8AC3E}">
        <p14:creationId xmlns:p14="http://schemas.microsoft.com/office/powerpoint/2010/main" xmlns="" val="398873368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7348</TotalTime>
  <Words>546</Words>
  <Application>Microsoft Office PowerPoint</Application>
  <PresentationFormat>On-screen Show (4:3)</PresentationFormat>
  <Paragraphs>103</Paragraphs>
  <Slides>14</Slides>
  <Notes>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Office Theme</vt:lpstr>
      <vt:lpstr>Worksheet</vt:lpstr>
      <vt:lpstr>Kelly Cunningham Economist, Senior Fellow www.nusinstitute.org</vt:lpstr>
      <vt:lpstr>Slide 2</vt:lpstr>
      <vt:lpstr>Slide 3</vt:lpstr>
      <vt:lpstr>Slide 4</vt:lpstr>
      <vt:lpstr>Slide 5</vt:lpstr>
      <vt:lpstr>Slide 6</vt:lpstr>
      <vt:lpstr>Excluded from the Sequester</vt:lpstr>
      <vt:lpstr>Slide 8</vt:lpstr>
      <vt:lpstr>Slide 9</vt:lpstr>
      <vt:lpstr>Slide 10</vt:lpstr>
      <vt:lpstr>Slide 11</vt:lpstr>
      <vt:lpstr>Slide 12</vt:lpstr>
      <vt:lpstr>Slide 13</vt:lpstr>
      <vt:lpstr>San Diego Metropolitan Area Gross Domestic Product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Kelly Cunningham Economist, Senior Fellow www.nusinstitute.org</dc:title>
  <dc:creator>Windows User</dc:creator>
  <cp:lastModifiedBy>WRSC</cp:lastModifiedBy>
  <cp:revision>10</cp:revision>
  <cp:lastPrinted>2013-03-07T20:58:23Z</cp:lastPrinted>
  <dcterms:created xsi:type="dcterms:W3CDTF">2013-03-07T20:55:36Z</dcterms:created>
  <dcterms:modified xsi:type="dcterms:W3CDTF">2013-06-10T23:17:24Z</dcterms:modified>
</cp:coreProperties>
</file>