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3.xml" ContentType="application/vnd.openxmlformats-officedocument.presentationml.notesSlide+xml"/>
  <Override PartName="/ppt/charts/chart2.xml" ContentType="application/vnd.openxmlformats-officedocument.drawingml.chart+xml"/>
  <Override PartName="/ppt/notesSlides/notesSlide4.xml" ContentType="application/vnd.openxmlformats-officedocument.presentationml.notesSlide+xml"/>
  <Override PartName="/ppt/charts/chart3.xml" ContentType="application/vnd.openxmlformats-officedocument.drawingml.chart+xml"/>
  <Override PartName="/ppt/notesSlides/notesSlide5.xml" ContentType="application/vnd.openxmlformats-officedocument.presentationml.notesSlide+xml"/>
  <Override PartName="/ppt/charts/chart4.xml" ContentType="application/vnd.openxmlformats-officedocument.drawingml.chart+xml"/>
  <Override PartName="/ppt/notesSlides/notesSlide6.xml" ContentType="application/vnd.openxmlformats-officedocument.presentationml.notesSlide+xml"/>
  <Override PartName="/ppt/charts/chart5.xml" ContentType="application/vnd.openxmlformats-officedocument.drawingml.chart+xml"/>
  <Override PartName="/ppt/notesSlides/notesSlide7.xml" ContentType="application/vnd.openxmlformats-officedocument.presentationml.notesSlide+xml"/>
  <Override PartName="/ppt/charts/chart6.xml" ContentType="application/vnd.openxmlformats-officedocument.drawingml.chart+xml"/>
  <Override PartName="/ppt/notesSlides/notesSlide8.xml" ContentType="application/vnd.openxmlformats-officedocument.presentationml.notesSlide+xml"/>
  <Override PartName="/ppt/charts/chart7.xml" ContentType="application/vnd.openxmlformats-officedocument.drawingml.chart+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8.xml" ContentType="application/vnd.openxmlformats-officedocument.drawingml.chart+xml"/>
  <Override PartName="/ppt/theme/themeOverride1.xml" ContentType="application/vnd.openxmlformats-officedocument.themeOverride+xml"/>
  <Override PartName="/ppt/notesSlides/notesSlide11.xml" ContentType="application/vnd.openxmlformats-officedocument.presentationml.notesSlide+xml"/>
  <Override PartName="/ppt/charts/chart9.xml" ContentType="application/vnd.openxmlformats-officedocument.drawingml.chart+xml"/>
  <Override PartName="/ppt/charts/chart10.xml" ContentType="application/vnd.openxmlformats-officedocument.drawingml.chart+xml"/>
  <Override PartName="/ppt/drawings/drawing2.xml" ContentType="application/vnd.openxmlformats-officedocument.drawingml.chartshapes+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notesSlides/notesSlide12.xml" ContentType="application/vnd.openxmlformats-officedocument.presentationml.notesSlide+xml"/>
  <Override PartName="/ppt/charts/chart16.xml" ContentType="application/vnd.openxmlformats-officedocument.drawingml.chart+xml"/>
  <Override PartName="/ppt/notesSlides/notesSlide13.xml" ContentType="application/vnd.openxmlformats-officedocument.presentationml.notesSlide+xml"/>
  <Override PartName="/ppt/charts/chart17.xml" ContentType="application/vnd.openxmlformats-officedocument.drawingml.chart+xml"/>
  <Override PartName="/ppt/notesSlides/notesSlide14.xml" ContentType="application/vnd.openxmlformats-officedocument.presentationml.notesSlide+xml"/>
  <Override PartName="/ppt/charts/chart18.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20"/>
  </p:notesMasterIdLst>
  <p:handoutMasterIdLst>
    <p:handoutMasterId r:id="rId21"/>
  </p:handoutMasterIdLst>
  <p:sldIdLst>
    <p:sldId id="316" r:id="rId2"/>
    <p:sldId id="397" r:id="rId3"/>
    <p:sldId id="395" r:id="rId4"/>
    <p:sldId id="402" r:id="rId5"/>
    <p:sldId id="388" r:id="rId6"/>
    <p:sldId id="384" r:id="rId7"/>
    <p:sldId id="326" r:id="rId8"/>
    <p:sldId id="328" r:id="rId9"/>
    <p:sldId id="377" r:id="rId10"/>
    <p:sldId id="387" r:id="rId11"/>
    <p:sldId id="332" r:id="rId12"/>
    <p:sldId id="340" r:id="rId13"/>
    <p:sldId id="405" r:id="rId14"/>
    <p:sldId id="407" r:id="rId15"/>
    <p:sldId id="406" r:id="rId16"/>
    <p:sldId id="393" r:id="rId17"/>
    <p:sldId id="391" r:id="rId18"/>
    <p:sldId id="396" r:id="rId1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arosz, Beth" initials="BAJ"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7C80"/>
    <a:srgbClr val="FFCCCC"/>
    <a:srgbClr val="FFFF99"/>
    <a:srgbClr val="FF9900"/>
    <a:srgbClr val="800000"/>
    <a:srgbClr val="FF66CC"/>
    <a:srgbClr val="FF9966"/>
    <a:srgbClr val="CC99FF"/>
    <a:srgbClr val="FF9999"/>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22370" autoAdjust="0"/>
    <p:restoredTop sz="82295" autoAdjust="0"/>
  </p:normalViewPr>
  <p:slideViewPr>
    <p:cSldViewPr>
      <p:cViewPr varScale="1">
        <p:scale>
          <a:sx n="61" d="100"/>
          <a:sy n="61" d="100"/>
        </p:scale>
        <p:origin x="754" y="17"/>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13086"/>
    </p:cViewPr>
  </p:sorterViewPr>
  <p:notesViewPr>
    <p:cSldViewPr>
      <p:cViewPr varScale="1">
        <p:scale>
          <a:sx n="53" d="100"/>
          <a:sy n="53" d="100"/>
        </p:scale>
        <p:origin x="-2862" y="-9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sandag.org\home\shared\RES\estimates%20&amp;%20forecast\SR13%20Forecast\admin\data\historical_forecasts.xlsx" TargetMode="External"/></Relationships>
</file>

<file path=ppt/charts/_rels/chart10.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8.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5.xml.rels><?xml version="1.0" encoding="UTF-8" standalone="yes"?>
<Relationships xmlns="http://schemas.openxmlformats.org/package/2006/relationships"><Relationship Id="rId1" Type="http://schemas.openxmlformats.org/officeDocument/2006/relationships/oleObject" Target="Book2" TargetMode="External"/></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oleObject" Target="file:///\\sandag.org\home\shared\RES\estimates%20&amp;%20forecast\SR13%20Forecast\DEFM\Working%20Version%20of%20DEFM\results\SummaryCharts.xlsx" TargetMode="External"/></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8.xml.rels><?xml version="1.0" encoding="UTF-8" standalone="yes"?>
<Relationships xmlns="http://schemas.openxmlformats.org/package/2006/relationships"><Relationship Id="rId2" Type="http://schemas.openxmlformats.org/officeDocument/2006/relationships/package" Target="../embeddings/Microsoft_Excel_Worksheet6.xlsx"/><Relationship Id="rId1" Type="http://schemas.openxmlformats.org/officeDocument/2006/relationships/themeOverride" Target="../theme/themeOverride1.xml"/></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tx>
            <c:strRef>
              <c:f>historical_forecasts!$Z$2</c:f>
              <c:strCache>
                <c:ptCount val="1"/>
                <c:pt idx="0">
                  <c:v>bottom</c:v>
                </c:pt>
              </c:strCache>
            </c:strRef>
          </c:tx>
          <c:spPr>
            <a:noFill/>
            <a:ln>
              <a:noFill/>
            </a:ln>
          </c:spPr>
          <c:invertIfNegative val="0"/>
          <c:errBars>
            <c:errBarType val="minus"/>
            <c:errValType val="cust"/>
            <c:noEndCap val="0"/>
            <c:plus>
              <c:numLit>
                <c:formatCode>General</c:formatCode>
                <c:ptCount val="1"/>
                <c:pt idx="0">
                  <c:v>1</c:v>
                </c:pt>
              </c:numLit>
            </c:plus>
            <c:minus>
              <c:numRef>
                <c:f>historical_forecasts!$AC$3:$AC$19</c:f>
                <c:numCache>
                  <c:formatCode>General</c:formatCode>
                  <c:ptCount val="17"/>
                  <c:pt idx="1">
                    <c:v>4875</c:v>
                  </c:pt>
                  <c:pt idx="2">
                    <c:v>20350</c:v>
                  </c:pt>
                  <c:pt idx="3">
                    <c:v>37800</c:v>
                  </c:pt>
                  <c:pt idx="4">
                    <c:v>27700</c:v>
                  </c:pt>
                  <c:pt idx="5">
                    <c:v>26750</c:v>
                  </c:pt>
                  <c:pt idx="6">
                    <c:v>32800</c:v>
                  </c:pt>
                  <c:pt idx="7">
                    <c:v>154450</c:v>
                  </c:pt>
                  <c:pt idx="8">
                    <c:v>34451.75</c:v>
                  </c:pt>
                  <c:pt idx="9">
                    <c:v>106351.11677900003</c:v>
                  </c:pt>
                  <c:pt idx="10">
                    <c:v>89943.943955999799</c:v>
                  </c:pt>
                  <c:pt idx="11">
                    <c:v>57157.083015750162</c:v>
                  </c:pt>
                  <c:pt idx="12">
                    <c:v>74512.099762499798</c:v>
                  </c:pt>
                  <c:pt idx="13">
                    <c:v>37684.462089249864</c:v>
                  </c:pt>
                  <c:pt idx="14">
                    <c:v>49325.793728999794</c:v>
                  </c:pt>
                  <c:pt idx="15">
                    <c:v>60170.331186499912</c:v>
                  </c:pt>
                  <c:pt idx="16">
                    <c:v>67700.139179000165</c:v>
                  </c:pt>
                </c:numCache>
              </c:numRef>
            </c:minus>
          </c:errBars>
          <c:cat>
            <c:numRef>
              <c:f>historical_forecasts!$A$3:$A$11</c:f>
              <c:numCache>
                <c:formatCode>General</c:formatCode>
                <c:ptCount val="9"/>
                <c:pt idx="0">
                  <c:v>1970</c:v>
                </c:pt>
                <c:pt idx="1">
                  <c:v>1975</c:v>
                </c:pt>
                <c:pt idx="2">
                  <c:v>1980</c:v>
                </c:pt>
                <c:pt idx="3">
                  <c:v>1985</c:v>
                </c:pt>
                <c:pt idx="4">
                  <c:v>1990</c:v>
                </c:pt>
                <c:pt idx="5">
                  <c:v>1995</c:v>
                </c:pt>
                <c:pt idx="6">
                  <c:v>2000</c:v>
                </c:pt>
                <c:pt idx="7">
                  <c:v>2005</c:v>
                </c:pt>
                <c:pt idx="8">
                  <c:v>2010</c:v>
                </c:pt>
              </c:numCache>
            </c:numRef>
          </c:cat>
          <c:val>
            <c:numRef>
              <c:f>historical_forecasts!$Z$3:$Z$11</c:f>
              <c:numCache>
                <c:formatCode>General</c:formatCode>
                <c:ptCount val="9"/>
                <c:pt idx="1">
                  <c:v>1561675</c:v>
                </c:pt>
                <c:pt idx="2">
                  <c:v>1823350</c:v>
                </c:pt>
                <c:pt idx="3">
                  <c:v>2070200</c:v>
                </c:pt>
                <c:pt idx="4">
                  <c:v>2287300</c:v>
                </c:pt>
                <c:pt idx="5">
                  <c:v>2486850</c:v>
                </c:pt>
                <c:pt idx="6">
                  <c:v>2673200</c:v>
                </c:pt>
                <c:pt idx="7">
                  <c:v>2969350</c:v>
                </c:pt>
                <c:pt idx="8">
                  <c:v>3188941.75</c:v>
                </c:pt>
              </c:numCache>
            </c:numRef>
          </c:val>
        </c:ser>
        <c:ser>
          <c:idx val="1"/>
          <c:order val="1"/>
          <c:tx>
            <c:strRef>
              <c:f>historical_forecasts!$AA$2</c:f>
              <c:strCache>
                <c:ptCount val="1"/>
                <c:pt idx="0">
                  <c:v>2q Box</c:v>
                </c:pt>
              </c:strCache>
            </c:strRef>
          </c:tx>
          <c:spPr>
            <a:solidFill>
              <a:schemeClr val="bg1">
                <a:lumMod val="75000"/>
              </a:schemeClr>
            </a:solidFill>
            <a:ln w="12700">
              <a:solidFill>
                <a:schemeClr val="tx1"/>
              </a:solidFill>
            </a:ln>
          </c:spPr>
          <c:invertIfNegative val="0"/>
          <c:cat>
            <c:numRef>
              <c:f>historical_forecasts!$A$3:$A$11</c:f>
              <c:numCache>
                <c:formatCode>General</c:formatCode>
                <c:ptCount val="9"/>
                <c:pt idx="0">
                  <c:v>1970</c:v>
                </c:pt>
                <c:pt idx="1">
                  <c:v>1975</c:v>
                </c:pt>
                <c:pt idx="2">
                  <c:v>1980</c:v>
                </c:pt>
                <c:pt idx="3">
                  <c:v>1985</c:v>
                </c:pt>
                <c:pt idx="4">
                  <c:v>1990</c:v>
                </c:pt>
                <c:pt idx="5">
                  <c:v>1995</c:v>
                </c:pt>
                <c:pt idx="6">
                  <c:v>2000</c:v>
                </c:pt>
                <c:pt idx="7">
                  <c:v>2005</c:v>
                </c:pt>
                <c:pt idx="8">
                  <c:v>2010</c:v>
                </c:pt>
              </c:numCache>
            </c:numRef>
          </c:cat>
          <c:val>
            <c:numRef>
              <c:f>historical_forecasts!$AA$3:$AA$11</c:f>
              <c:numCache>
                <c:formatCode>General</c:formatCode>
                <c:ptCount val="9"/>
                <c:pt idx="1">
                  <c:v>4875</c:v>
                </c:pt>
                <c:pt idx="2">
                  <c:v>20350</c:v>
                </c:pt>
                <c:pt idx="3">
                  <c:v>23650</c:v>
                </c:pt>
                <c:pt idx="4">
                  <c:v>47700</c:v>
                </c:pt>
                <c:pt idx="5">
                  <c:v>69167</c:v>
                </c:pt>
                <c:pt idx="6">
                  <c:v>110995</c:v>
                </c:pt>
                <c:pt idx="7">
                  <c:v>72339</c:v>
                </c:pt>
                <c:pt idx="8">
                  <c:v>39557.75</c:v>
                </c:pt>
              </c:numCache>
            </c:numRef>
          </c:val>
        </c:ser>
        <c:ser>
          <c:idx val="2"/>
          <c:order val="2"/>
          <c:tx>
            <c:strRef>
              <c:f>historical_forecasts!$AB$2</c:f>
              <c:strCache>
                <c:ptCount val="1"/>
                <c:pt idx="0">
                  <c:v>3q Box</c:v>
                </c:pt>
              </c:strCache>
            </c:strRef>
          </c:tx>
          <c:spPr>
            <a:solidFill>
              <a:schemeClr val="bg1">
                <a:lumMod val="75000"/>
              </a:schemeClr>
            </a:solidFill>
            <a:ln w="12700">
              <a:solidFill>
                <a:schemeClr val="tx1"/>
              </a:solidFill>
            </a:ln>
          </c:spPr>
          <c:invertIfNegative val="0"/>
          <c:errBars>
            <c:errBarType val="plus"/>
            <c:errValType val="cust"/>
            <c:noEndCap val="0"/>
            <c:plus>
              <c:numRef>
                <c:f>historical_forecasts!$AD$3:$AD$19</c:f>
                <c:numCache>
                  <c:formatCode>General</c:formatCode>
                  <c:ptCount val="17"/>
                  <c:pt idx="1">
                    <c:v>4875</c:v>
                  </c:pt>
                  <c:pt idx="2">
                    <c:v>15550</c:v>
                  </c:pt>
                  <c:pt idx="3">
                    <c:v>23550</c:v>
                  </c:pt>
                  <c:pt idx="4">
                    <c:v>159750</c:v>
                  </c:pt>
                  <c:pt idx="5">
                    <c:v>113116.5</c:v>
                  </c:pt>
                  <c:pt idx="6">
                    <c:v>124267.5</c:v>
                  </c:pt>
                  <c:pt idx="7">
                    <c:v>43780</c:v>
                  </c:pt>
                  <c:pt idx="8">
                    <c:v>128207.5</c:v>
                  </c:pt>
                  <c:pt idx="9">
                    <c:v>322801.17796600005</c:v>
                  </c:pt>
                  <c:pt idx="10">
                    <c:v>217442</c:v>
                  </c:pt>
                  <c:pt idx="11">
                    <c:v>72811.358312250115</c:v>
                  </c:pt>
                  <c:pt idx="12">
                    <c:v>86064.75</c:v>
                  </c:pt>
                  <c:pt idx="13">
                    <c:v>37684.462089249864</c:v>
                  </c:pt>
                  <c:pt idx="14">
                    <c:v>49325.793728999794</c:v>
                  </c:pt>
                  <c:pt idx="15">
                    <c:v>60170.331186500378</c:v>
                  </c:pt>
                  <c:pt idx="16">
                    <c:v>67700.1391789997</c:v>
                  </c:pt>
                </c:numCache>
              </c:numRef>
            </c:plus>
            <c:minus>
              <c:numLit>
                <c:formatCode>General</c:formatCode>
                <c:ptCount val="1"/>
                <c:pt idx="0">
                  <c:v>1</c:v>
                </c:pt>
              </c:numLit>
            </c:minus>
          </c:errBars>
          <c:cat>
            <c:numRef>
              <c:f>historical_forecasts!$A$3:$A$11</c:f>
              <c:numCache>
                <c:formatCode>General</c:formatCode>
                <c:ptCount val="9"/>
                <c:pt idx="0">
                  <c:v>1970</c:v>
                </c:pt>
                <c:pt idx="1">
                  <c:v>1975</c:v>
                </c:pt>
                <c:pt idx="2">
                  <c:v>1980</c:v>
                </c:pt>
                <c:pt idx="3">
                  <c:v>1985</c:v>
                </c:pt>
                <c:pt idx="4">
                  <c:v>1990</c:v>
                </c:pt>
                <c:pt idx="5">
                  <c:v>1995</c:v>
                </c:pt>
                <c:pt idx="6">
                  <c:v>2000</c:v>
                </c:pt>
                <c:pt idx="7">
                  <c:v>2005</c:v>
                </c:pt>
                <c:pt idx="8">
                  <c:v>2010</c:v>
                </c:pt>
              </c:numCache>
            </c:numRef>
          </c:cat>
          <c:val>
            <c:numRef>
              <c:f>historical_forecasts!$AB$3:$AB$11</c:f>
              <c:numCache>
                <c:formatCode>General</c:formatCode>
                <c:ptCount val="9"/>
                <c:pt idx="1">
                  <c:v>4875</c:v>
                </c:pt>
                <c:pt idx="2">
                  <c:v>15550</c:v>
                </c:pt>
                <c:pt idx="3">
                  <c:v>18900</c:v>
                </c:pt>
                <c:pt idx="4">
                  <c:v>25750</c:v>
                </c:pt>
                <c:pt idx="5">
                  <c:v>92166.5</c:v>
                </c:pt>
                <c:pt idx="6">
                  <c:v>95971.5</c:v>
                </c:pt>
                <c:pt idx="7">
                  <c:v>181785</c:v>
                </c:pt>
                <c:pt idx="8">
                  <c:v>161093</c:v>
                </c:pt>
              </c:numCache>
            </c:numRef>
          </c:val>
        </c:ser>
        <c:dLbls>
          <c:showLegendKey val="0"/>
          <c:showVal val="0"/>
          <c:showCatName val="0"/>
          <c:showSerName val="0"/>
          <c:showPercent val="0"/>
          <c:showBubbleSize val="0"/>
        </c:dLbls>
        <c:gapWidth val="150"/>
        <c:overlap val="100"/>
        <c:axId val="-1673708576"/>
        <c:axId val="-1673708032"/>
      </c:barChart>
      <c:lineChart>
        <c:grouping val="standard"/>
        <c:varyColors val="0"/>
        <c:ser>
          <c:idx val="3"/>
          <c:order val="3"/>
          <c:tx>
            <c:strRef>
              <c:f>historical_forecasts!$B$2</c:f>
              <c:strCache>
                <c:ptCount val="1"/>
                <c:pt idx="0">
                  <c:v>Actual Population</c:v>
                </c:pt>
              </c:strCache>
            </c:strRef>
          </c:tx>
          <c:spPr>
            <a:ln w="44450">
              <a:solidFill>
                <a:schemeClr val="accent2"/>
              </a:solidFill>
            </a:ln>
          </c:spPr>
          <c:marker>
            <c:symbol val="none"/>
          </c:marker>
          <c:val>
            <c:numRef>
              <c:f>historical_forecasts!$B$3:$B$11</c:f>
              <c:numCache>
                <c:formatCode>#,##0</c:formatCode>
                <c:ptCount val="9"/>
                <c:pt idx="0">
                  <c:v>1367200</c:v>
                </c:pt>
                <c:pt idx="1">
                  <c:v>1594100</c:v>
                </c:pt>
                <c:pt idx="2">
                  <c:v>1861846</c:v>
                </c:pt>
                <c:pt idx="3">
                  <c:v>2080300</c:v>
                </c:pt>
                <c:pt idx="4">
                  <c:v>2498016</c:v>
                </c:pt>
                <c:pt idx="5">
                  <c:v>2613100</c:v>
                </c:pt>
                <c:pt idx="6">
                  <c:v>2813833</c:v>
                </c:pt>
                <c:pt idx="7">
                  <c:v>3038074</c:v>
                </c:pt>
                <c:pt idx="8">
                  <c:v>3095313</c:v>
                </c:pt>
              </c:numCache>
            </c:numRef>
          </c:val>
          <c:smooth val="1"/>
        </c:ser>
        <c:dLbls>
          <c:showLegendKey val="0"/>
          <c:showVal val="0"/>
          <c:showCatName val="0"/>
          <c:showSerName val="0"/>
          <c:showPercent val="0"/>
          <c:showBubbleSize val="0"/>
        </c:dLbls>
        <c:marker val="1"/>
        <c:smooth val="0"/>
        <c:axId val="-1673708576"/>
        <c:axId val="-1673708032"/>
      </c:lineChart>
      <c:catAx>
        <c:axId val="-1673708576"/>
        <c:scaling>
          <c:orientation val="minMax"/>
        </c:scaling>
        <c:delete val="0"/>
        <c:axPos val="b"/>
        <c:majorGridlines/>
        <c:numFmt formatCode="General" sourceLinked="1"/>
        <c:majorTickMark val="out"/>
        <c:minorTickMark val="none"/>
        <c:tickLblPos val="nextTo"/>
        <c:crossAx val="-1673708032"/>
        <c:crosses val="autoZero"/>
        <c:auto val="1"/>
        <c:lblAlgn val="ctr"/>
        <c:lblOffset val="100"/>
        <c:noMultiLvlLbl val="0"/>
      </c:catAx>
      <c:valAx>
        <c:axId val="-1673708032"/>
        <c:scaling>
          <c:orientation val="minMax"/>
        </c:scaling>
        <c:delete val="0"/>
        <c:axPos val="l"/>
        <c:majorGridlines/>
        <c:numFmt formatCode="#,##0" sourceLinked="0"/>
        <c:majorTickMark val="out"/>
        <c:minorTickMark val="none"/>
        <c:tickLblPos val="nextTo"/>
        <c:crossAx val="-1673708576"/>
        <c:crosses val="autoZero"/>
        <c:crossBetween val="between"/>
      </c:valAx>
    </c:plotArea>
    <c:legend>
      <c:legendPos val="b"/>
      <c:legendEntry>
        <c:idx val="0"/>
        <c:delete val="1"/>
      </c:legendEntry>
      <c:legendEntry>
        <c:idx val="1"/>
        <c:delete val="1"/>
      </c:legendEntry>
      <c:legendEntry>
        <c:idx val="2"/>
        <c:delete val="1"/>
      </c:legendEntry>
      <c:layout/>
      <c:overlay val="0"/>
    </c:legend>
    <c:plotVisOnly val="1"/>
    <c:dispBlanksAs val="gap"/>
    <c:showDLblsOverMax val="0"/>
  </c:chart>
  <c:txPr>
    <a:bodyPr/>
    <a:lstStyle/>
    <a:p>
      <a:pPr>
        <a:defRPr sz="1100" b="1">
          <a:latin typeface="Verdana" pitchFamily="34" charset="0"/>
          <a:ea typeface="Verdana" pitchFamily="34" charset="0"/>
          <a:cs typeface="Verdana" pitchFamily="34" charset="0"/>
        </a:defRPr>
      </a:pPr>
      <a:endParaRPr lang="en-US"/>
    </a:p>
  </c:txPr>
  <c:externalData r:id="rId1">
    <c:autoUpdate val="0"/>
  </c:externalData>
  <c:userShapes r:id="rId2"/>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spPr>
            <a:ln>
              <a:solidFill>
                <a:schemeClr val="bg1"/>
              </a:solidFill>
            </a:ln>
          </c:spPr>
          <c:dPt>
            <c:idx val="0"/>
            <c:bubble3D val="0"/>
            <c:spPr>
              <a:solidFill>
                <a:schemeClr val="accent2">
                  <a:lumMod val="75000"/>
                </a:schemeClr>
              </a:solidFill>
              <a:ln>
                <a:solidFill>
                  <a:schemeClr val="bg1"/>
                </a:solidFill>
              </a:ln>
            </c:spPr>
          </c:dPt>
          <c:dPt>
            <c:idx val="1"/>
            <c:bubble3D val="0"/>
            <c:spPr>
              <a:solidFill>
                <a:schemeClr val="accent5"/>
              </a:solidFill>
              <a:ln>
                <a:solidFill>
                  <a:schemeClr val="bg1"/>
                </a:solidFill>
              </a:ln>
            </c:spPr>
          </c:dPt>
          <c:dPt>
            <c:idx val="2"/>
            <c:bubble3D val="0"/>
            <c:spPr>
              <a:solidFill>
                <a:schemeClr val="accent3">
                  <a:lumMod val="75000"/>
                </a:schemeClr>
              </a:solidFill>
              <a:ln>
                <a:solidFill>
                  <a:schemeClr val="bg1"/>
                </a:solidFill>
              </a:ln>
            </c:spPr>
          </c:dPt>
          <c:dPt>
            <c:idx val="3"/>
            <c:bubble3D val="0"/>
            <c:spPr>
              <a:solidFill>
                <a:srgbClr val="FF66CC"/>
              </a:solidFill>
              <a:ln>
                <a:solidFill>
                  <a:schemeClr val="bg1"/>
                </a:solidFill>
              </a:ln>
            </c:spPr>
          </c:dPt>
          <c:dPt>
            <c:idx val="4"/>
            <c:bubble3D val="0"/>
            <c:spPr>
              <a:solidFill>
                <a:schemeClr val="accent5">
                  <a:lumMod val="50000"/>
                </a:schemeClr>
              </a:solidFill>
              <a:ln>
                <a:solidFill>
                  <a:schemeClr val="bg1"/>
                </a:solidFill>
              </a:ln>
            </c:spPr>
          </c:dPt>
          <c:dPt>
            <c:idx val="5"/>
            <c:bubble3D val="0"/>
            <c:spPr>
              <a:solidFill>
                <a:schemeClr val="bg2"/>
              </a:solidFill>
              <a:ln>
                <a:solidFill>
                  <a:schemeClr val="bg1"/>
                </a:solidFill>
              </a:ln>
            </c:spPr>
          </c:dPt>
          <c:dLbls>
            <c:dLbl>
              <c:idx val="3"/>
              <c:layout>
                <c:manualLayout>
                  <c:x val="-4.9561712916031866E-3"/>
                  <c:y val="4.9364774357937825E-2"/>
                </c:manualLayout>
              </c:layout>
              <c:tx>
                <c:rich>
                  <a:bodyPr/>
                  <a:lstStyle/>
                  <a:p>
                    <a:r>
                      <a:rPr lang="en-US" dirty="0"/>
                      <a:t>Other </a:t>
                    </a:r>
                    <a:r>
                      <a:rPr lang="en-US" dirty="0" smtClean="0"/>
                      <a:t>&lt;1%</a:t>
                    </a:r>
                    <a:endParaRPr lang="en-US" dirty="0"/>
                  </a:p>
                </c:rich>
              </c:tx>
              <c:showLegendKey val="0"/>
              <c:showVal val="1"/>
              <c:showCatName val="1"/>
              <c:showSerName val="0"/>
              <c:showPercent val="0"/>
              <c:showBubbleSize val="0"/>
              <c:separator> </c:separator>
              <c:extLst>
                <c:ext xmlns:c15="http://schemas.microsoft.com/office/drawing/2012/chart" uri="{CE6537A1-D6FC-4f65-9D91-7224C49458BB}"/>
              </c:extLst>
            </c:dLbl>
            <c:dLbl>
              <c:idx val="4"/>
              <c:layout>
                <c:manualLayout>
                  <c:x val="8.6534775451971205E-2"/>
                  <c:y val="-3.8258043097117132E-2"/>
                </c:manualLayout>
              </c:layout>
              <c:showLegendKey val="0"/>
              <c:showVal val="1"/>
              <c:showCatName val="1"/>
              <c:showSerName val="0"/>
              <c:showPercent val="0"/>
              <c:showBubbleSize val="0"/>
              <c:separator> </c:separator>
              <c:extLst>
                <c:ext xmlns:c15="http://schemas.microsoft.com/office/drawing/2012/chart" uri="{CE6537A1-D6FC-4f65-9D91-7224C49458BB}"/>
              </c:extLst>
            </c:dLbl>
            <c:dLbl>
              <c:idx val="5"/>
              <c:layout>
                <c:manualLayout>
                  <c:x val="-0.30428643977702285"/>
                  <c:y val="0.14016189085148861"/>
                </c:manualLayout>
              </c:layout>
              <c:showLegendKey val="0"/>
              <c:showVal val="1"/>
              <c:showCatName val="1"/>
              <c:showSerName val="0"/>
              <c:showPercent val="0"/>
              <c:showBubbleSize val="0"/>
              <c:separator> </c:separator>
              <c:extLst>
                <c:ext xmlns:c15="http://schemas.microsoft.com/office/drawing/2012/chart" uri="{CE6537A1-D6FC-4f65-9D91-7224C49458BB}"/>
              </c:extLst>
            </c:dLbl>
            <c:spPr>
              <a:noFill/>
              <a:ln>
                <a:noFill/>
              </a:ln>
              <a:effectLst/>
            </c:spPr>
            <c:txPr>
              <a:bodyPr/>
              <a:lstStyle/>
              <a:p>
                <a:pPr>
                  <a:defRPr sz="1600" b="1">
                    <a:latin typeface="+mj-lt"/>
                  </a:defRPr>
                </a:pPr>
                <a:endParaRPr lang="en-US"/>
              </a:p>
            </c:txPr>
            <c:showLegendKey val="0"/>
            <c:showVal val="1"/>
            <c:showCatName val="1"/>
            <c:showSerName val="0"/>
            <c:showPercent val="0"/>
            <c:showBubbleSize val="0"/>
            <c:separator> </c:separator>
            <c:showLeaderLines val="1"/>
            <c:extLst>
              <c:ext xmlns:c15="http://schemas.microsoft.com/office/drawing/2012/chart" uri="{CE6537A1-D6FC-4f65-9D91-7224C49458BB}"/>
            </c:extLst>
          </c:dLbls>
          <c:cat>
            <c:strRef>
              <c:f>Sheet1!$A$2:$A$7</c:f>
              <c:strCache>
                <c:ptCount val="6"/>
                <c:pt idx="0">
                  <c:v>White</c:v>
                </c:pt>
                <c:pt idx="1">
                  <c:v>Black</c:v>
                </c:pt>
                <c:pt idx="2">
                  <c:v>Asian</c:v>
                </c:pt>
                <c:pt idx="3">
                  <c:v>Other</c:v>
                </c:pt>
                <c:pt idx="4">
                  <c:v>2 or More</c:v>
                </c:pt>
                <c:pt idx="5">
                  <c:v>Hispanic</c:v>
                </c:pt>
              </c:strCache>
            </c:strRef>
          </c:cat>
          <c:val>
            <c:numRef>
              <c:f>Sheet1!$B$2:$B$7</c:f>
              <c:numCache>
                <c:formatCode>0%</c:formatCode>
                <c:ptCount val="6"/>
                <c:pt idx="0">
                  <c:v>0.30201352722386615</c:v>
                </c:pt>
                <c:pt idx="1">
                  <c:v>3.6853007505455664E-2</c:v>
                </c:pt>
                <c:pt idx="2">
                  <c:v>0.15589875145658538</c:v>
                </c:pt>
                <c:pt idx="3">
                  <c:v>2.2265034610461551E-3</c:v>
                </c:pt>
                <c:pt idx="4">
                  <c:v>4.2585038577332347E-2</c:v>
                </c:pt>
                <c:pt idx="5">
                  <c:v>0.46042317177571429</c:v>
                </c:pt>
              </c:numCache>
            </c:numRef>
          </c:val>
        </c:ser>
        <c:dLbls>
          <c:showLegendKey val="0"/>
          <c:showVal val="0"/>
          <c:showCatName val="0"/>
          <c:showSerName val="0"/>
          <c:showPercent val="0"/>
          <c:showBubbleSize val="0"/>
          <c:showLeaderLines val="1"/>
        </c:dLbls>
        <c:firstSliceAng val="132"/>
      </c:pieChart>
    </c:plotArea>
    <c:plotVisOnly val="1"/>
    <c:dispBlanksAs val="gap"/>
    <c:showDLblsOverMax val="0"/>
  </c:chart>
  <c:txPr>
    <a:bodyPr/>
    <a:lstStyle/>
    <a:p>
      <a:pPr>
        <a:defRPr sz="1800"/>
      </a:pPr>
      <a:endParaRPr lang="en-US"/>
    </a:p>
  </c:txPr>
  <c:externalData r:id="rId1">
    <c:autoUpdate val="0"/>
  </c:externalData>
  <c:userShapes r:id="rId2"/>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itle>
    <c:autoTitleDeleted val="0"/>
    <c:plotArea>
      <c:layout/>
      <c:doughnutChart>
        <c:varyColors val="1"/>
        <c:ser>
          <c:idx val="0"/>
          <c:order val="0"/>
          <c:tx>
            <c:strRef>
              <c:f>Sheet1!$B$1</c:f>
              <c:strCache>
                <c:ptCount val="1"/>
                <c:pt idx="0">
                  <c:v>Foreign Born</c:v>
                </c:pt>
              </c:strCache>
            </c:strRef>
          </c:tx>
          <c:dPt>
            <c:idx val="0"/>
            <c:bubble3D val="0"/>
            <c:spPr>
              <a:solidFill>
                <a:srgbClr val="C00000">
                  <a:alpha val="60000"/>
                </a:srgbClr>
              </a:solidFill>
            </c:spPr>
          </c:dPt>
          <c:dPt>
            <c:idx val="1"/>
            <c:bubble3D val="0"/>
            <c:spPr>
              <a:solidFill>
                <a:srgbClr val="FF9900">
                  <a:alpha val="65000"/>
                </a:srgbClr>
              </a:solidFill>
            </c:spPr>
          </c:dPt>
          <c:dPt>
            <c:idx val="2"/>
            <c:bubble3D val="0"/>
            <c:spPr>
              <a:solidFill>
                <a:srgbClr val="FFFF00">
                  <a:alpha val="48000"/>
                </a:srgbClr>
              </a:solidFill>
            </c:spPr>
          </c:dPt>
          <c:dPt>
            <c:idx val="4"/>
            <c:bubble3D val="0"/>
            <c:spPr>
              <a:solidFill>
                <a:schemeClr val="tx2">
                  <a:alpha val="74000"/>
                </a:schemeClr>
              </a:solidFill>
            </c:spPr>
          </c:dPt>
          <c:dLbls>
            <c:dLbl>
              <c:idx val="0"/>
              <c:layout>
                <c:manualLayout>
                  <c:x val="-1.1666666666666667E-2"/>
                  <c:y val="-1.0309278350515464E-2"/>
                </c:manualLayout>
              </c:layout>
              <c:tx>
                <c:rich>
                  <a:bodyPr/>
                  <a:lstStyle/>
                  <a:p>
                    <a:r>
                      <a:rPr lang="en-US" dirty="0" smtClean="0"/>
                      <a:t>Less Than</a:t>
                    </a:r>
                  </a:p>
                  <a:p>
                    <a:r>
                      <a:rPr lang="en-US" dirty="0" smtClean="0"/>
                      <a:t>High </a:t>
                    </a:r>
                    <a:r>
                      <a:rPr lang="en-US" dirty="0"/>
                      <a:t>School
35%</a:t>
                    </a:r>
                  </a:p>
                </c:rich>
              </c:tx>
              <c:showLegendKey val="0"/>
              <c:showVal val="0"/>
              <c:showCatName val="1"/>
              <c:showSerName val="0"/>
              <c:showPercent val="1"/>
              <c:showBubbleSize val="0"/>
              <c:extLst>
                <c:ext xmlns:c15="http://schemas.microsoft.com/office/drawing/2012/chart" uri="{CE6537A1-D6FC-4f65-9D91-7224C49458BB}"/>
              </c:extLst>
            </c:dLbl>
            <c:dLbl>
              <c:idx val="1"/>
              <c:layout>
                <c:manualLayout>
                  <c:x val="6.6666666666666671E-3"/>
                  <c:y val="7.7317558243363907E-3"/>
                </c:manualLayout>
              </c:layout>
              <c:showLegendKey val="0"/>
              <c:showVal val="0"/>
              <c:showCatName val="1"/>
              <c:showSerName val="0"/>
              <c:showPercent val="1"/>
              <c:showBubbleSize val="0"/>
              <c:extLst>
                <c:ext xmlns:c15="http://schemas.microsoft.com/office/drawing/2012/chart" uri="{CE6537A1-D6FC-4f65-9D91-7224C49458BB}"/>
              </c:extLst>
            </c:dLbl>
            <c:dLbl>
              <c:idx val="4"/>
              <c:layout>
                <c:manualLayout>
                  <c:x val="-1.3333333333333334E-2"/>
                  <c:y val="-2.8350515463917526E-2"/>
                </c:manualLayout>
              </c:layout>
              <c:showLegendKey val="0"/>
              <c:showVal val="0"/>
              <c:showCatName val="1"/>
              <c:showSerName val="0"/>
              <c:showPercent val="1"/>
              <c:showBubbleSize val="0"/>
              <c:extLst>
                <c:ext xmlns:c15="http://schemas.microsoft.com/office/drawing/2012/chart" uri="{CE6537A1-D6FC-4f65-9D91-7224C49458BB}"/>
              </c:extLst>
            </c:dLbl>
            <c:spPr>
              <a:noFill/>
              <a:ln>
                <a:noFill/>
              </a:ln>
              <a:effectLst/>
            </c:spPr>
            <c:showLegendKey val="0"/>
            <c:showVal val="0"/>
            <c:showCatName val="1"/>
            <c:showSerName val="0"/>
            <c:showPercent val="1"/>
            <c:showBubbleSize val="0"/>
            <c:showLeaderLines val="1"/>
            <c:extLst>
              <c:ext xmlns:c15="http://schemas.microsoft.com/office/drawing/2012/chart" uri="{CE6537A1-D6FC-4f65-9D91-7224C49458BB}"/>
            </c:extLst>
          </c:dLbls>
          <c:cat>
            <c:strRef>
              <c:f>Sheet1!$A$2:$A$6</c:f>
              <c:strCache>
                <c:ptCount val="5"/>
                <c:pt idx="0">
                  <c:v>&lt; High School</c:v>
                </c:pt>
                <c:pt idx="1">
                  <c:v>High School Graduate</c:v>
                </c:pt>
                <c:pt idx="2">
                  <c:v>Some College</c:v>
                </c:pt>
                <c:pt idx="3">
                  <c:v>Bacehelor's</c:v>
                </c:pt>
                <c:pt idx="4">
                  <c:v>Graduate</c:v>
                </c:pt>
              </c:strCache>
            </c:strRef>
          </c:cat>
          <c:val>
            <c:numRef>
              <c:f>Sheet1!$B$2:$B$6</c:f>
              <c:numCache>
                <c:formatCode>General</c:formatCode>
                <c:ptCount val="5"/>
                <c:pt idx="0">
                  <c:v>220073</c:v>
                </c:pt>
                <c:pt idx="1">
                  <c:v>116648</c:v>
                </c:pt>
                <c:pt idx="2">
                  <c:v>135453</c:v>
                </c:pt>
                <c:pt idx="3">
                  <c:v>100574</c:v>
                </c:pt>
                <c:pt idx="4">
                  <c:v>64078</c:v>
                </c:pt>
              </c:numCache>
            </c:numRef>
          </c:val>
        </c:ser>
        <c:dLbls>
          <c:showLegendKey val="0"/>
          <c:showVal val="0"/>
          <c:showCatName val="1"/>
          <c:showSerName val="0"/>
          <c:showPercent val="1"/>
          <c:showBubbleSize val="0"/>
          <c:showLeaderLines val="1"/>
        </c:dLbls>
        <c:firstSliceAng val="0"/>
        <c:holeSize val="30"/>
      </c:doughnutChart>
    </c:plotArea>
    <c:plotVisOnly val="1"/>
    <c:dispBlanksAs val="gap"/>
    <c:showDLblsOverMax val="0"/>
  </c:chart>
  <c:txPr>
    <a:bodyPr/>
    <a:lstStyle/>
    <a:p>
      <a:pPr>
        <a:defRPr sz="1800"/>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itle>
    <c:autoTitleDeleted val="0"/>
    <c:plotArea>
      <c:layout/>
      <c:doughnutChart>
        <c:varyColors val="1"/>
        <c:ser>
          <c:idx val="0"/>
          <c:order val="0"/>
          <c:tx>
            <c:strRef>
              <c:f>Sheet1!$B$1</c:f>
              <c:strCache>
                <c:ptCount val="1"/>
                <c:pt idx="0">
                  <c:v>Foreign Born, Latin America</c:v>
                </c:pt>
              </c:strCache>
            </c:strRef>
          </c:tx>
          <c:dPt>
            <c:idx val="0"/>
            <c:bubble3D val="0"/>
            <c:spPr>
              <a:solidFill>
                <a:srgbClr val="C00000">
                  <a:alpha val="60000"/>
                </a:srgbClr>
              </a:solidFill>
            </c:spPr>
          </c:dPt>
          <c:dPt>
            <c:idx val="1"/>
            <c:bubble3D val="0"/>
            <c:spPr>
              <a:solidFill>
                <a:srgbClr val="FF9900">
                  <a:alpha val="65000"/>
                </a:srgbClr>
              </a:solidFill>
            </c:spPr>
          </c:dPt>
          <c:dPt>
            <c:idx val="2"/>
            <c:bubble3D val="0"/>
            <c:spPr>
              <a:solidFill>
                <a:srgbClr val="FFFF00">
                  <a:alpha val="48000"/>
                </a:srgbClr>
              </a:solidFill>
            </c:spPr>
          </c:dPt>
          <c:dPt>
            <c:idx val="4"/>
            <c:bubble3D val="0"/>
            <c:spPr>
              <a:solidFill>
                <a:schemeClr val="tx2">
                  <a:alpha val="74000"/>
                </a:schemeClr>
              </a:solidFill>
            </c:spPr>
          </c:dPt>
          <c:dLbls>
            <c:dLbl>
              <c:idx val="0"/>
              <c:layout>
                <c:manualLayout>
                  <c:x val="-8.3333333333333332E-3"/>
                  <c:y val="3.0927835051546393E-2"/>
                </c:manualLayout>
              </c:layout>
              <c:tx>
                <c:rich>
                  <a:bodyPr/>
                  <a:lstStyle/>
                  <a:p>
                    <a:r>
                      <a:rPr lang="en-US" dirty="0" smtClean="0"/>
                      <a:t>Less Than</a:t>
                    </a:r>
                  </a:p>
                  <a:p>
                    <a:r>
                      <a:rPr lang="en-US" dirty="0" smtClean="0"/>
                      <a:t>High School</a:t>
                    </a:r>
                  </a:p>
                  <a:p>
                    <a:r>
                      <a:rPr lang="en-US" dirty="0" smtClean="0"/>
                      <a:t>55%</a:t>
                    </a:r>
                    <a:endParaRPr lang="en-US" dirty="0"/>
                  </a:p>
                </c:rich>
              </c:tx>
              <c:showLegendKey val="0"/>
              <c:showVal val="0"/>
              <c:showCatName val="1"/>
              <c:showSerName val="0"/>
              <c:showPercent val="1"/>
              <c:showBubbleSize val="0"/>
              <c:extLst>
                <c:ext xmlns:c15="http://schemas.microsoft.com/office/drawing/2012/chart" uri="{CE6537A1-D6FC-4f65-9D91-7224C49458BB}"/>
              </c:extLst>
            </c:dLbl>
            <c:dLbl>
              <c:idx val="1"/>
              <c:layout>
                <c:manualLayout>
                  <c:x val="-1.6666666666666668E-3"/>
                  <c:y val="7.7317558243363907E-3"/>
                </c:manualLayout>
              </c:layout>
              <c:showLegendKey val="0"/>
              <c:showVal val="0"/>
              <c:showCatName val="1"/>
              <c:showSerName val="0"/>
              <c:showPercent val="1"/>
              <c:showBubbleSize val="0"/>
              <c:extLst>
                <c:ext xmlns:c15="http://schemas.microsoft.com/office/drawing/2012/chart" uri="{CE6537A1-D6FC-4f65-9D91-7224C49458BB}"/>
              </c:extLst>
            </c:dLbl>
            <c:dLbl>
              <c:idx val="2"/>
              <c:layout>
                <c:manualLayout>
                  <c:x val="0"/>
                  <c:y val="3.608247422680412E-2"/>
                </c:manualLayout>
              </c:layout>
              <c:showLegendKey val="0"/>
              <c:showVal val="0"/>
              <c:showCatName val="1"/>
              <c:showSerName val="0"/>
              <c:showPercent val="1"/>
              <c:showBubbleSize val="0"/>
              <c:extLst>
                <c:ext xmlns:c15="http://schemas.microsoft.com/office/drawing/2012/chart" uri="{CE6537A1-D6FC-4f65-9D91-7224C49458BB}"/>
              </c:extLst>
            </c:dLbl>
            <c:dLbl>
              <c:idx val="3"/>
              <c:layout>
                <c:manualLayout>
                  <c:x val="-9.6666666666666665E-2"/>
                  <c:y val="-0.15463917525773196"/>
                </c:manualLayout>
              </c:layout>
              <c:showLegendKey val="0"/>
              <c:showVal val="0"/>
              <c:showCatName val="1"/>
              <c:showSerName val="0"/>
              <c:showPercent val="1"/>
              <c:showBubbleSize val="0"/>
              <c:extLst>
                <c:ext xmlns:c15="http://schemas.microsoft.com/office/drawing/2012/chart" uri="{CE6537A1-D6FC-4f65-9D91-7224C49458BB}"/>
              </c:extLst>
            </c:dLbl>
            <c:dLbl>
              <c:idx val="4"/>
              <c:layout>
                <c:manualLayout>
                  <c:x val="-8.3334645669291343E-3"/>
                  <c:y val="-0.18298969072164947"/>
                </c:manualLayout>
              </c:layout>
              <c:showLegendKey val="0"/>
              <c:showVal val="0"/>
              <c:showCatName val="1"/>
              <c:showSerName val="0"/>
              <c:showPercent val="1"/>
              <c:showBubbleSize val="0"/>
              <c:extLst>
                <c:ext xmlns:c15="http://schemas.microsoft.com/office/drawing/2012/chart" uri="{CE6537A1-D6FC-4f65-9D91-7224C49458BB}"/>
              </c:extLst>
            </c:dLbl>
            <c:spPr>
              <a:noFill/>
              <a:ln>
                <a:noFill/>
              </a:ln>
              <a:effectLst/>
            </c:spPr>
            <c:showLegendKey val="0"/>
            <c:showVal val="0"/>
            <c:showCatName val="1"/>
            <c:showSerName val="0"/>
            <c:showPercent val="1"/>
            <c:showBubbleSize val="0"/>
            <c:showLeaderLines val="1"/>
            <c:extLst>
              <c:ext xmlns:c15="http://schemas.microsoft.com/office/drawing/2012/chart" uri="{CE6537A1-D6FC-4f65-9D91-7224C49458BB}"/>
            </c:extLst>
          </c:dLbls>
          <c:cat>
            <c:strRef>
              <c:f>Sheet1!$A$2:$A$6</c:f>
              <c:strCache>
                <c:ptCount val="5"/>
                <c:pt idx="0">
                  <c:v>&lt; High School</c:v>
                </c:pt>
                <c:pt idx="1">
                  <c:v>High School Graduate</c:v>
                </c:pt>
                <c:pt idx="2">
                  <c:v>Some College</c:v>
                </c:pt>
                <c:pt idx="3">
                  <c:v>Bacehelor's</c:v>
                </c:pt>
                <c:pt idx="4">
                  <c:v>Graduate</c:v>
                </c:pt>
              </c:strCache>
            </c:strRef>
          </c:cat>
          <c:val>
            <c:numRef>
              <c:f>Sheet1!$B$2:$B$6</c:f>
              <c:numCache>
                <c:formatCode>General</c:formatCode>
                <c:ptCount val="5"/>
                <c:pt idx="0">
                  <c:v>0.54600000000000004</c:v>
                </c:pt>
                <c:pt idx="1">
                  <c:v>0.19400000000000001</c:v>
                </c:pt>
                <c:pt idx="2">
                  <c:v>0.16400000000000001</c:v>
                </c:pt>
                <c:pt idx="3">
                  <c:v>6.6000000000000003E-2</c:v>
                </c:pt>
                <c:pt idx="4">
                  <c:v>0.03</c:v>
                </c:pt>
              </c:numCache>
            </c:numRef>
          </c:val>
        </c:ser>
        <c:dLbls>
          <c:showLegendKey val="0"/>
          <c:showVal val="0"/>
          <c:showCatName val="1"/>
          <c:showSerName val="0"/>
          <c:showPercent val="1"/>
          <c:showBubbleSize val="0"/>
          <c:showLeaderLines val="1"/>
        </c:dLbls>
        <c:firstSliceAng val="0"/>
        <c:holeSize val="30"/>
      </c:doughnutChart>
    </c:plotArea>
    <c:plotVisOnly val="1"/>
    <c:dispBlanksAs val="gap"/>
    <c:showDLblsOverMax val="0"/>
  </c:chart>
  <c:txPr>
    <a:bodyPr/>
    <a:lstStyle/>
    <a:p>
      <a:pPr>
        <a:defRPr sz="1800"/>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itle>
    <c:autoTitleDeleted val="0"/>
    <c:plotArea>
      <c:layout/>
      <c:doughnutChart>
        <c:varyColors val="1"/>
        <c:ser>
          <c:idx val="0"/>
          <c:order val="0"/>
          <c:tx>
            <c:strRef>
              <c:f>Sheet1!$B$1</c:f>
              <c:strCache>
                <c:ptCount val="1"/>
                <c:pt idx="0">
                  <c:v>San Diego</c:v>
                </c:pt>
              </c:strCache>
            </c:strRef>
          </c:tx>
          <c:dPt>
            <c:idx val="0"/>
            <c:bubble3D val="0"/>
            <c:spPr>
              <a:solidFill>
                <a:srgbClr val="C00000">
                  <a:alpha val="60000"/>
                </a:srgbClr>
              </a:solidFill>
            </c:spPr>
          </c:dPt>
          <c:dPt>
            <c:idx val="1"/>
            <c:bubble3D val="0"/>
            <c:spPr>
              <a:solidFill>
                <a:srgbClr val="FF9900">
                  <a:alpha val="65000"/>
                </a:srgbClr>
              </a:solidFill>
            </c:spPr>
          </c:dPt>
          <c:dPt>
            <c:idx val="2"/>
            <c:bubble3D val="0"/>
            <c:spPr>
              <a:solidFill>
                <a:srgbClr val="FFFF00">
                  <a:alpha val="48000"/>
                </a:srgbClr>
              </a:solidFill>
            </c:spPr>
          </c:dPt>
          <c:dPt>
            <c:idx val="4"/>
            <c:bubble3D val="0"/>
            <c:spPr>
              <a:solidFill>
                <a:schemeClr val="tx2">
                  <a:alpha val="74000"/>
                </a:schemeClr>
              </a:solidFill>
            </c:spPr>
          </c:dPt>
          <c:dLbls>
            <c:dLbl>
              <c:idx val="0"/>
              <c:layout>
                <c:manualLayout>
                  <c:x val="1.3333202099737533E-2"/>
                  <c:y val="0"/>
                </c:manualLayout>
              </c:layout>
              <c:tx>
                <c:rich>
                  <a:bodyPr/>
                  <a:lstStyle/>
                  <a:p>
                    <a:r>
                      <a:rPr lang="en-US" dirty="0" smtClean="0"/>
                      <a:t>Less Than</a:t>
                    </a:r>
                  </a:p>
                  <a:p>
                    <a:r>
                      <a:rPr lang="en-US" dirty="0" smtClean="0"/>
                      <a:t>High </a:t>
                    </a:r>
                    <a:r>
                      <a:rPr lang="en-US" dirty="0"/>
                      <a:t>School
</a:t>
                    </a:r>
                    <a:r>
                      <a:rPr lang="en-US" dirty="0" smtClean="0"/>
                      <a:t>15</a:t>
                    </a:r>
                    <a:r>
                      <a:rPr lang="en-US" dirty="0"/>
                      <a:t>%</a:t>
                    </a:r>
                  </a:p>
                </c:rich>
              </c:tx>
              <c:showLegendKey val="0"/>
              <c:showVal val="0"/>
              <c:showCatName val="1"/>
              <c:showSerName val="0"/>
              <c:showPercent val="1"/>
              <c:showBubbleSize val="0"/>
              <c:extLst>
                <c:ext xmlns:c15="http://schemas.microsoft.com/office/drawing/2012/chart" uri="{CE6537A1-D6FC-4f65-9D91-7224C49458BB}"/>
              </c:extLst>
            </c:dLbl>
            <c:dLbl>
              <c:idx val="1"/>
              <c:layout>
                <c:manualLayout>
                  <c:x val="6.6666666666666671E-3"/>
                  <c:y val="7.7317558243363907E-3"/>
                </c:manualLayout>
              </c:layout>
              <c:showLegendKey val="0"/>
              <c:showVal val="0"/>
              <c:showCatName val="1"/>
              <c:showSerName val="0"/>
              <c:showPercent val="1"/>
              <c:showBubbleSize val="0"/>
              <c:extLst>
                <c:ext xmlns:c15="http://schemas.microsoft.com/office/drawing/2012/chart" uri="{CE6537A1-D6FC-4f65-9D91-7224C49458BB}"/>
              </c:extLst>
            </c:dLbl>
            <c:dLbl>
              <c:idx val="4"/>
              <c:layout>
                <c:manualLayout>
                  <c:x val="-1.3333333333333334E-2"/>
                  <c:y val="-2.8350515463917526E-2"/>
                </c:manualLayout>
              </c:layout>
              <c:showLegendKey val="0"/>
              <c:showVal val="0"/>
              <c:showCatName val="1"/>
              <c:showSerName val="0"/>
              <c:showPercent val="1"/>
              <c:showBubbleSize val="0"/>
              <c:extLst>
                <c:ext xmlns:c15="http://schemas.microsoft.com/office/drawing/2012/chart" uri="{CE6537A1-D6FC-4f65-9D91-7224C49458BB}"/>
              </c:extLst>
            </c:dLbl>
            <c:spPr>
              <a:noFill/>
              <a:ln>
                <a:noFill/>
              </a:ln>
              <a:effectLst/>
            </c:spPr>
            <c:showLegendKey val="0"/>
            <c:showVal val="0"/>
            <c:showCatName val="1"/>
            <c:showSerName val="0"/>
            <c:showPercent val="1"/>
            <c:showBubbleSize val="0"/>
            <c:showLeaderLines val="1"/>
            <c:extLst>
              <c:ext xmlns:c15="http://schemas.microsoft.com/office/drawing/2012/chart" uri="{CE6537A1-D6FC-4f65-9D91-7224C49458BB}"/>
            </c:extLst>
          </c:dLbls>
          <c:cat>
            <c:strRef>
              <c:f>Sheet1!$A$2:$A$6</c:f>
              <c:strCache>
                <c:ptCount val="5"/>
                <c:pt idx="0">
                  <c:v>&lt; High School</c:v>
                </c:pt>
                <c:pt idx="1">
                  <c:v>High School Graduate</c:v>
                </c:pt>
                <c:pt idx="2">
                  <c:v>Some College</c:v>
                </c:pt>
                <c:pt idx="3">
                  <c:v>Bacehelor's</c:v>
                </c:pt>
                <c:pt idx="4">
                  <c:v>Graduate</c:v>
                </c:pt>
              </c:strCache>
            </c:strRef>
          </c:cat>
          <c:val>
            <c:numRef>
              <c:f>Sheet1!$B$2:$B$6</c:f>
              <c:numCache>
                <c:formatCode>General</c:formatCode>
                <c:ptCount val="5"/>
                <c:pt idx="0">
                  <c:v>308949</c:v>
                </c:pt>
                <c:pt idx="1">
                  <c:v>394319</c:v>
                </c:pt>
                <c:pt idx="2">
                  <c:v>651924</c:v>
                </c:pt>
                <c:pt idx="3">
                  <c:v>430670</c:v>
                </c:pt>
                <c:pt idx="4">
                  <c:v>259279</c:v>
                </c:pt>
              </c:numCache>
            </c:numRef>
          </c:val>
        </c:ser>
        <c:dLbls>
          <c:showLegendKey val="0"/>
          <c:showVal val="0"/>
          <c:showCatName val="1"/>
          <c:showSerName val="0"/>
          <c:showPercent val="1"/>
          <c:showBubbleSize val="0"/>
          <c:showLeaderLines val="1"/>
        </c:dLbls>
        <c:firstSliceAng val="0"/>
        <c:holeSize val="30"/>
      </c:doughnutChart>
    </c:plotArea>
    <c:plotVisOnly val="1"/>
    <c:dispBlanksAs val="gap"/>
    <c:showDLblsOverMax val="0"/>
  </c:chart>
  <c:txPr>
    <a:bodyPr/>
    <a:lstStyle/>
    <a:p>
      <a:pPr>
        <a:defRPr sz="1800"/>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itle>
    <c:autoTitleDeleted val="0"/>
    <c:plotArea>
      <c:layout/>
      <c:doughnutChart>
        <c:varyColors val="1"/>
        <c:ser>
          <c:idx val="0"/>
          <c:order val="0"/>
          <c:tx>
            <c:strRef>
              <c:f>Sheet1!$B$1</c:f>
              <c:strCache>
                <c:ptCount val="1"/>
                <c:pt idx="0">
                  <c:v>Hispanic or Latino</c:v>
                </c:pt>
              </c:strCache>
            </c:strRef>
          </c:tx>
          <c:dPt>
            <c:idx val="0"/>
            <c:bubble3D val="0"/>
            <c:spPr>
              <a:solidFill>
                <a:srgbClr val="C00000">
                  <a:alpha val="60000"/>
                </a:srgbClr>
              </a:solidFill>
            </c:spPr>
          </c:dPt>
          <c:dPt>
            <c:idx val="1"/>
            <c:bubble3D val="0"/>
            <c:spPr>
              <a:solidFill>
                <a:srgbClr val="FF9900">
                  <a:alpha val="65000"/>
                </a:srgbClr>
              </a:solidFill>
            </c:spPr>
          </c:dPt>
          <c:dPt>
            <c:idx val="2"/>
            <c:bubble3D val="0"/>
            <c:spPr>
              <a:solidFill>
                <a:srgbClr val="FFFF00">
                  <a:alpha val="48000"/>
                </a:srgbClr>
              </a:solidFill>
            </c:spPr>
          </c:dPt>
          <c:dPt>
            <c:idx val="4"/>
            <c:bubble3D val="0"/>
            <c:spPr>
              <a:solidFill>
                <a:schemeClr val="tx2">
                  <a:alpha val="74000"/>
                </a:schemeClr>
              </a:solidFill>
            </c:spPr>
          </c:dPt>
          <c:dLbls>
            <c:dLbl>
              <c:idx val="0"/>
              <c:layout>
                <c:manualLayout>
                  <c:x val="0"/>
                  <c:y val="2.5773195876288659E-3"/>
                </c:manualLayout>
              </c:layout>
              <c:tx>
                <c:rich>
                  <a:bodyPr/>
                  <a:lstStyle/>
                  <a:p>
                    <a:r>
                      <a:rPr lang="en-US" dirty="0" smtClean="0"/>
                      <a:t>Less Than</a:t>
                    </a:r>
                  </a:p>
                  <a:p>
                    <a:r>
                      <a:rPr lang="en-US" dirty="0" smtClean="0"/>
                      <a:t>High School</a:t>
                    </a:r>
                  </a:p>
                  <a:p>
                    <a:r>
                      <a:rPr lang="en-US" dirty="0" smtClean="0"/>
                      <a:t>55%</a:t>
                    </a:r>
                    <a:endParaRPr lang="en-US" dirty="0"/>
                  </a:p>
                </c:rich>
              </c:tx>
              <c:showLegendKey val="0"/>
              <c:showVal val="0"/>
              <c:showCatName val="1"/>
              <c:showSerName val="0"/>
              <c:showPercent val="1"/>
              <c:showBubbleSize val="0"/>
              <c:extLst>
                <c:ext xmlns:c15="http://schemas.microsoft.com/office/drawing/2012/chart" uri="{CE6537A1-D6FC-4f65-9D91-7224C49458BB}"/>
              </c:extLst>
            </c:dLbl>
            <c:dLbl>
              <c:idx val="1"/>
              <c:layout>
                <c:manualLayout>
                  <c:x val="-1.6666666666666668E-3"/>
                  <c:y val="7.7317558243363907E-3"/>
                </c:manualLayout>
              </c:layout>
              <c:showLegendKey val="0"/>
              <c:showVal val="0"/>
              <c:showCatName val="1"/>
              <c:showSerName val="0"/>
              <c:showPercent val="1"/>
              <c:showBubbleSize val="0"/>
              <c:extLst>
                <c:ext xmlns:c15="http://schemas.microsoft.com/office/drawing/2012/chart" uri="{CE6537A1-D6FC-4f65-9D91-7224C49458BB}"/>
              </c:extLst>
            </c:dLbl>
            <c:dLbl>
              <c:idx val="2"/>
              <c:layout>
                <c:manualLayout>
                  <c:x val="0"/>
                  <c:y val="3.608247422680412E-2"/>
                </c:manualLayout>
              </c:layout>
              <c:showLegendKey val="0"/>
              <c:showVal val="0"/>
              <c:showCatName val="1"/>
              <c:showSerName val="0"/>
              <c:showPercent val="1"/>
              <c:showBubbleSize val="0"/>
              <c:extLst>
                <c:ext xmlns:c15="http://schemas.microsoft.com/office/drawing/2012/chart" uri="{CE6537A1-D6FC-4f65-9D91-7224C49458BB}"/>
              </c:extLst>
            </c:dLbl>
            <c:dLbl>
              <c:idx val="3"/>
              <c:layout>
                <c:manualLayout>
                  <c:x val="-9.6666666666666665E-2"/>
                  <c:y val="-0.15463917525773196"/>
                </c:manualLayout>
              </c:layout>
              <c:showLegendKey val="0"/>
              <c:showVal val="0"/>
              <c:showCatName val="1"/>
              <c:showSerName val="0"/>
              <c:showPercent val="1"/>
              <c:showBubbleSize val="0"/>
              <c:extLst>
                <c:ext xmlns:c15="http://schemas.microsoft.com/office/drawing/2012/chart" uri="{CE6537A1-D6FC-4f65-9D91-7224C49458BB}"/>
              </c:extLst>
            </c:dLbl>
            <c:dLbl>
              <c:idx val="4"/>
              <c:layout>
                <c:manualLayout>
                  <c:x val="-8.3334645669291343E-3"/>
                  <c:y val="-0.18298969072164947"/>
                </c:manualLayout>
              </c:layout>
              <c:showLegendKey val="0"/>
              <c:showVal val="0"/>
              <c:showCatName val="1"/>
              <c:showSerName val="0"/>
              <c:showPercent val="1"/>
              <c:showBubbleSize val="0"/>
              <c:extLst>
                <c:ext xmlns:c15="http://schemas.microsoft.com/office/drawing/2012/chart" uri="{CE6537A1-D6FC-4f65-9D91-7224C49458BB}"/>
              </c:extLst>
            </c:dLbl>
            <c:spPr>
              <a:noFill/>
              <a:ln>
                <a:noFill/>
              </a:ln>
              <a:effectLst/>
            </c:spPr>
            <c:showLegendKey val="0"/>
            <c:showVal val="0"/>
            <c:showCatName val="1"/>
            <c:showSerName val="0"/>
            <c:showPercent val="1"/>
            <c:showBubbleSize val="0"/>
            <c:showLeaderLines val="1"/>
            <c:extLst>
              <c:ext xmlns:c15="http://schemas.microsoft.com/office/drawing/2012/chart" uri="{CE6537A1-D6FC-4f65-9D91-7224C49458BB}"/>
            </c:extLst>
          </c:dLbls>
          <c:cat>
            <c:strRef>
              <c:f>Sheet1!$A$2:$A$6</c:f>
              <c:strCache>
                <c:ptCount val="5"/>
                <c:pt idx="0">
                  <c:v>&lt; High School</c:v>
                </c:pt>
                <c:pt idx="1">
                  <c:v>High School Graduate</c:v>
                </c:pt>
                <c:pt idx="2">
                  <c:v>Some College</c:v>
                </c:pt>
                <c:pt idx="3">
                  <c:v>Bacehelor's</c:v>
                </c:pt>
                <c:pt idx="4">
                  <c:v>Graduate</c:v>
                </c:pt>
              </c:strCache>
            </c:strRef>
          </c:cat>
          <c:val>
            <c:numRef>
              <c:f>Sheet1!$B$2:$B$6</c:f>
              <c:numCache>
                <c:formatCode>General</c:formatCode>
                <c:ptCount val="5"/>
                <c:pt idx="0">
                  <c:v>209907</c:v>
                </c:pt>
                <c:pt idx="1">
                  <c:v>123656</c:v>
                </c:pt>
                <c:pt idx="2">
                  <c:v>137996</c:v>
                </c:pt>
                <c:pt idx="3">
                  <c:v>55180</c:v>
                </c:pt>
                <c:pt idx="4">
                  <c:v>23510</c:v>
                </c:pt>
              </c:numCache>
            </c:numRef>
          </c:val>
        </c:ser>
        <c:dLbls>
          <c:showLegendKey val="0"/>
          <c:showVal val="0"/>
          <c:showCatName val="1"/>
          <c:showSerName val="0"/>
          <c:showPercent val="1"/>
          <c:showBubbleSize val="0"/>
          <c:showLeaderLines val="1"/>
        </c:dLbls>
        <c:firstSliceAng val="0"/>
        <c:holeSize val="30"/>
      </c:doughnutChart>
    </c:plotArea>
    <c:plotVisOnly val="1"/>
    <c:dispBlanksAs val="gap"/>
    <c:showDLblsOverMax val="0"/>
  </c:chart>
  <c:txPr>
    <a:bodyPr/>
    <a:lstStyle/>
    <a:p>
      <a:pPr>
        <a:defRPr sz="1800"/>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Median Income</c:v>
                </c:pt>
              </c:strCache>
            </c:strRef>
          </c:tx>
          <c:invertIfNegative val="0"/>
          <c:dPt>
            <c:idx val="0"/>
            <c:invertIfNegative val="0"/>
            <c:bubble3D val="0"/>
            <c:spPr>
              <a:solidFill>
                <a:srgbClr val="FF7C80"/>
              </a:solidFill>
            </c:spPr>
          </c:dPt>
          <c:dPt>
            <c:idx val="1"/>
            <c:invertIfNegative val="0"/>
            <c:bubble3D val="0"/>
            <c:spPr>
              <a:solidFill>
                <a:srgbClr val="FFC000"/>
              </a:solidFill>
            </c:spPr>
          </c:dPt>
          <c:dPt>
            <c:idx val="2"/>
            <c:invertIfNegative val="0"/>
            <c:bubble3D val="0"/>
            <c:spPr>
              <a:solidFill>
                <a:srgbClr val="FFFF99"/>
              </a:solidFill>
            </c:spPr>
          </c:dPt>
          <c:dPt>
            <c:idx val="3"/>
            <c:invertIfNegative val="0"/>
            <c:bubble3D val="0"/>
            <c:spPr>
              <a:solidFill>
                <a:schemeClr val="accent4"/>
              </a:solidFill>
            </c:spPr>
          </c:dPt>
          <c:dPt>
            <c:idx val="4"/>
            <c:invertIfNegative val="0"/>
            <c:bubble3D val="0"/>
            <c:spPr>
              <a:solidFill>
                <a:schemeClr val="tx2"/>
              </a:solidFill>
            </c:spPr>
          </c:dPt>
          <c:cat>
            <c:strRef>
              <c:f>Sheet1!$A$2:$A$6</c:f>
              <c:strCache>
                <c:ptCount val="5"/>
                <c:pt idx="0">
                  <c:v>Less Than High School</c:v>
                </c:pt>
                <c:pt idx="1">
                  <c:v>High School Graduate</c:v>
                </c:pt>
                <c:pt idx="2">
                  <c:v>Some College</c:v>
                </c:pt>
                <c:pt idx="3">
                  <c:v>Bachelor's</c:v>
                </c:pt>
                <c:pt idx="4">
                  <c:v>Graduate</c:v>
                </c:pt>
              </c:strCache>
            </c:strRef>
          </c:cat>
          <c:val>
            <c:numRef>
              <c:f>Sheet1!$B$2:$B$6</c:f>
              <c:numCache>
                <c:formatCode>"$"#,##0_);[Red]\("$"#,##0\)</c:formatCode>
                <c:ptCount val="5"/>
                <c:pt idx="0">
                  <c:v>19546</c:v>
                </c:pt>
                <c:pt idx="1">
                  <c:v>28303</c:v>
                </c:pt>
                <c:pt idx="2">
                  <c:v>36068</c:v>
                </c:pt>
                <c:pt idx="3">
                  <c:v>51953</c:v>
                </c:pt>
                <c:pt idx="4">
                  <c:v>74080</c:v>
                </c:pt>
              </c:numCache>
            </c:numRef>
          </c:val>
        </c:ser>
        <c:dLbls>
          <c:showLegendKey val="0"/>
          <c:showVal val="0"/>
          <c:showCatName val="0"/>
          <c:showSerName val="0"/>
          <c:showPercent val="0"/>
          <c:showBubbleSize val="0"/>
        </c:dLbls>
        <c:gapWidth val="150"/>
        <c:axId val="-1934427424"/>
        <c:axId val="-1934425248"/>
      </c:barChart>
      <c:lineChart>
        <c:grouping val="standard"/>
        <c:varyColors val="0"/>
        <c:ser>
          <c:idx val="1"/>
          <c:order val="1"/>
          <c:tx>
            <c:strRef>
              <c:f>Sheet1!$C$1</c:f>
              <c:strCache>
                <c:ptCount val="1"/>
                <c:pt idx="0">
                  <c:v>Region</c:v>
                </c:pt>
              </c:strCache>
            </c:strRef>
          </c:tx>
          <c:spPr>
            <a:ln>
              <a:solidFill>
                <a:schemeClr val="tx1"/>
              </a:solidFill>
            </a:ln>
          </c:spPr>
          <c:marker>
            <c:symbol val="none"/>
          </c:marker>
          <c:cat>
            <c:strRef>
              <c:f>Sheet1!$C$1</c:f>
              <c:strCache>
                <c:ptCount val="1"/>
                <c:pt idx="0">
                  <c:v>Region</c:v>
                </c:pt>
              </c:strCache>
            </c:strRef>
          </c:cat>
          <c:val>
            <c:numRef>
              <c:f>Sheet1!$C$2:$C$6</c:f>
              <c:numCache>
                <c:formatCode>"$"#,##0_);[Red]\("$"#,##0\)</c:formatCode>
                <c:ptCount val="5"/>
                <c:pt idx="0">
                  <c:v>37955</c:v>
                </c:pt>
                <c:pt idx="1">
                  <c:v>37955</c:v>
                </c:pt>
                <c:pt idx="2">
                  <c:v>37955</c:v>
                </c:pt>
                <c:pt idx="3">
                  <c:v>37955</c:v>
                </c:pt>
                <c:pt idx="4">
                  <c:v>37955</c:v>
                </c:pt>
              </c:numCache>
            </c:numRef>
          </c:val>
          <c:smooth val="0"/>
        </c:ser>
        <c:dLbls>
          <c:showLegendKey val="0"/>
          <c:showVal val="0"/>
          <c:showCatName val="0"/>
          <c:showSerName val="0"/>
          <c:showPercent val="0"/>
          <c:showBubbleSize val="0"/>
        </c:dLbls>
        <c:marker val="1"/>
        <c:smooth val="0"/>
        <c:axId val="-1934424160"/>
        <c:axId val="-1934424704"/>
      </c:lineChart>
      <c:catAx>
        <c:axId val="-1934427424"/>
        <c:scaling>
          <c:orientation val="maxMin"/>
        </c:scaling>
        <c:delete val="0"/>
        <c:axPos val="b"/>
        <c:numFmt formatCode="General" sourceLinked="0"/>
        <c:majorTickMark val="out"/>
        <c:minorTickMark val="none"/>
        <c:tickLblPos val="nextTo"/>
        <c:txPr>
          <a:bodyPr/>
          <a:lstStyle/>
          <a:p>
            <a:pPr>
              <a:defRPr sz="1200" b="1">
                <a:latin typeface="Verdana" pitchFamily="34" charset="0"/>
                <a:ea typeface="Verdana" pitchFamily="34" charset="0"/>
                <a:cs typeface="Verdana" pitchFamily="34" charset="0"/>
              </a:defRPr>
            </a:pPr>
            <a:endParaRPr lang="en-US"/>
          </a:p>
        </c:txPr>
        <c:crossAx val="-1934425248"/>
        <c:crosses val="autoZero"/>
        <c:auto val="1"/>
        <c:lblAlgn val="ctr"/>
        <c:lblOffset val="100"/>
        <c:noMultiLvlLbl val="0"/>
      </c:catAx>
      <c:valAx>
        <c:axId val="-1934425248"/>
        <c:scaling>
          <c:orientation val="minMax"/>
        </c:scaling>
        <c:delete val="0"/>
        <c:axPos val="r"/>
        <c:majorGridlines/>
        <c:numFmt formatCode="&quot;$&quot;#,##0_);[Red]\(&quot;$&quot;#,##0\)" sourceLinked="1"/>
        <c:majorTickMark val="out"/>
        <c:minorTickMark val="none"/>
        <c:tickLblPos val="nextTo"/>
        <c:txPr>
          <a:bodyPr/>
          <a:lstStyle/>
          <a:p>
            <a:pPr>
              <a:defRPr sz="1200" b="1">
                <a:latin typeface="Verdana" pitchFamily="34" charset="0"/>
                <a:ea typeface="Verdana" pitchFamily="34" charset="0"/>
                <a:cs typeface="Verdana" pitchFamily="34" charset="0"/>
              </a:defRPr>
            </a:pPr>
            <a:endParaRPr lang="en-US"/>
          </a:p>
        </c:txPr>
        <c:crossAx val="-1934427424"/>
        <c:crosses val="autoZero"/>
        <c:crossBetween val="between"/>
      </c:valAx>
      <c:valAx>
        <c:axId val="-1934424704"/>
        <c:scaling>
          <c:orientation val="minMax"/>
          <c:max val="80000"/>
        </c:scaling>
        <c:delete val="1"/>
        <c:axPos val="r"/>
        <c:numFmt formatCode="&quot;$&quot;#,##0_);[Red]\(&quot;$&quot;#,##0\)" sourceLinked="1"/>
        <c:majorTickMark val="out"/>
        <c:minorTickMark val="none"/>
        <c:tickLblPos val="nextTo"/>
        <c:crossAx val="-1934424160"/>
        <c:crosses val="max"/>
        <c:crossBetween val="between"/>
      </c:valAx>
      <c:catAx>
        <c:axId val="-1934424160"/>
        <c:scaling>
          <c:orientation val="minMax"/>
        </c:scaling>
        <c:delete val="1"/>
        <c:axPos val="b"/>
        <c:numFmt formatCode="General" sourceLinked="1"/>
        <c:majorTickMark val="out"/>
        <c:minorTickMark val="none"/>
        <c:tickLblPos val="nextTo"/>
        <c:crossAx val="-1934424704"/>
        <c:crosses val="autoZero"/>
        <c:auto val="1"/>
        <c:lblAlgn val="ctr"/>
        <c:lblOffset val="100"/>
        <c:noMultiLvlLbl val="0"/>
      </c:catAx>
    </c:plotArea>
    <c:plotVisOnly val="1"/>
    <c:dispBlanksAs val="gap"/>
    <c:showDLblsOverMax val="0"/>
  </c:chart>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2599531615925056E-2"/>
          <c:y val="3.9175257731958762E-2"/>
          <c:w val="0.9285714285714286"/>
          <c:h val="0.57525773195876284"/>
        </c:manualLayout>
      </c:layout>
      <c:barChart>
        <c:barDir val="col"/>
        <c:grouping val="clustered"/>
        <c:varyColors val="0"/>
        <c:ser>
          <c:idx val="0"/>
          <c:order val="0"/>
          <c:tx>
            <c:strRef>
              <c:f>Sheet1!$A$2</c:f>
              <c:strCache>
                <c:ptCount val="1"/>
                <c:pt idx="0">
                  <c:v>1990</c:v>
                </c:pt>
              </c:strCache>
            </c:strRef>
          </c:tx>
          <c:spPr>
            <a:solidFill>
              <a:schemeClr val="tx2"/>
            </a:solidFill>
          </c:spPr>
          <c:invertIfNegative val="0"/>
          <c:cat>
            <c:strRef>
              <c:f>Sheet1!$B$1:$O$1</c:f>
              <c:strCache>
                <c:ptCount val="14"/>
                <c:pt idx="0">
                  <c:v>Agriculture</c:v>
                </c:pt>
                <c:pt idx="1">
                  <c:v>Construction</c:v>
                </c:pt>
                <c:pt idx="2">
                  <c:v>Manufacturing</c:v>
                </c:pt>
                <c:pt idx="3">
                  <c:v>Wholesale</c:v>
                </c:pt>
                <c:pt idx="4">
                  <c:v>Retail</c:v>
                </c:pt>
                <c:pt idx="5">
                  <c:v>Trans &amp; Warehousing</c:v>
                </c:pt>
                <c:pt idx="6">
                  <c:v>Information Services</c:v>
                </c:pt>
                <c:pt idx="7">
                  <c:v>Fin. &amp; Real Estate</c:v>
                </c:pt>
                <c:pt idx="8">
                  <c:v>Prof. &amp; Business</c:v>
                </c:pt>
                <c:pt idx="9">
                  <c:v>Ed &amp; Health</c:v>
                </c:pt>
                <c:pt idx="10">
                  <c:v>Leisure &amp; Hospitality</c:v>
                </c:pt>
                <c:pt idx="11">
                  <c:v>Other</c:v>
                </c:pt>
                <c:pt idx="12">
                  <c:v>Gov't.</c:v>
                </c:pt>
                <c:pt idx="13">
                  <c:v>Unif. Mil.</c:v>
                </c:pt>
              </c:strCache>
            </c:strRef>
          </c:cat>
          <c:val>
            <c:numRef>
              <c:f>Sheet1!$B$2:$O$2</c:f>
              <c:numCache>
                <c:formatCode>0.00%</c:formatCode>
                <c:ptCount val="14"/>
                <c:pt idx="0">
                  <c:v>1.0505431031384514E-2</c:v>
                </c:pt>
                <c:pt idx="1">
                  <c:v>5.5476048078012964E-2</c:v>
                </c:pt>
                <c:pt idx="2">
                  <c:v>0.11062311028951678</c:v>
                </c:pt>
                <c:pt idx="3">
                  <c:v>2.9673235018472049E-2</c:v>
                </c:pt>
                <c:pt idx="4">
                  <c:v>0.10616014515925404</c:v>
                </c:pt>
                <c:pt idx="5">
                  <c:v>2.2208849811962E-2</c:v>
                </c:pt>
                <c:pt idx="6">
                  <c:v>1.9997180121144206E-2</c:v>
                </c:pt>
                <c:pt idx="7">
                  <c:v>6.0175846171000774E-2</c:v>
                </c:pt>
                <c:pt idx="8">
                  <c:v>0.11454513787456699</c:v>
                </c:pt>
                <c:pt idx="9">
                  <c:v>7.7500592082406811E-2</c:v>
                </c:pt>
                <c:pt idx="10">
                  <c:v>9.6207631550573977E-2</c:v>
                </c:pt>
                <c:pt idx="11">
                  <c:v>3.1147681479017246E-2</c:v>
                </c:pt>
                <c:pt idx="12">
                  <c:v>0.16347925131294849</c:v>
                </c:pt>
                <c:pt idx="13">
                  <c:v>0.10229986001973915</c:v>
                </c:pt>
              </c:numCache>
            </c:numRef>
          </c:val>
        </c:ser>
        <c:ser>
          <c:idx val="1"/>
          <c:order val="1"/>
          <c:tx>
            <c:strRef>
              <c:f>Sheet1!$A$3</c:f>
              <c:strCache>
                <c:ptCount val="1"/>
                <c:pt idx="0">
                  <c:v>2010</c:v>
                </c:pt>
              </c:strCache>
            </c:strRef>
          </c:tx>
          <c:invertIfNegative val="0"/>
          <c:cat>
            <c:strRef>
              <c:f>Sheet1!$B$1:$O$1</c:f>
              <c:strCache>
                <c:ptCount val="14"/>
                <c:pt idx="0">
                  <c:v>Agriculture</c:v>
                </c:pt>
                <c:pt idx="1">
                  <c:v>Construction</c:v>
                </c:pt>
                <c:pt idx="2">
                  <c:v>Manufacturing</c:v>
                </c:pt>
                <c:pt idx="3">
                  <c:v>Wholesale</c:v>
                </c:pt>
                <c:pt idx="4">
                  <c:v>Retail</c:v>
                </c:pt>
                <c:pt idx="5">
                  <c:v>Trans &amp; Warehousing</c:v>
                </c:pt>
                <c:pt idx="6">
                  <c:v>Information Services</c:v>
                </c:pt>
                <c:pt idx="7">
                  <c:v>Fin. &amp; Real Estate</c:v>
                </c:pt>
                <c:pt idx="8">
                  <c:v>Prof. &amp; Business</c:v>
                </c:pt>
                <c:pt idx="9">
                  <c:v>Ed &amp; Health</c:v>
                </c:pt>
                <c:pt idx="10">
                  <c:v>Leisure &amp; Hospitality</c:v>
                </c:pt>
                <c:pt idx="11">
                  <c:v>Other</c:v>
                </c:pt>
                <c:pt idx="12">
                  <c:v>Gov't.</c:v>
                </c:pt>
                <c:pt idx="13">
                  <c:v>Unif. Mil.</c:v>
                </c:pt>
              </c:strCache>
            </c:strRef>
          </c:cat>
          <c:val>
            <c:numRef>
              <c:f>Sheet1!$B$3:$O$3</c:f>
              <c:numCache>
                <c:formatCode>0.00%</c:formatCode>
                <c:ptCount val="14"/>
                <c:pt idx="0">
                  <c:v>8.216582669515889E-3</c:v>
                </c:pt>
                <c:pt idx="1">
                  <c:v>4.1685965286626485E-2</c:v>
                </c:pt>
                <c:pt idx="2">
                  <c:v>7.0029406421837262E-2</c:v>
                </c:pt>
                <c:pt idx="3">
                  <c:v>3.0227978444732767E-2</c:v>
                </c:pt>
                <c:pt idx="4">
                  <c:v>9.8523610541809803E-2</c:v>
                </c:pt>
                <c:pt idx="5">
                  <c:v>1.9976095480933126E-2</c:v>
                </c:pt>
                <c:pt idx="6">
                  <c:v>1.892075458760081E-2</c:v>
                </c:pt>
                <c:pt idx="7">
                  <c:v>5.0656362879951171E-2</c:v>
                </c:pt>
                <c:pt idx="8">
                  <c:v>0.15656735967508717</c:v>
                </c:pt>
                <c:pt idx="9">
                  <c:v>0.10968007141418</c:v>
                </c:pt>
                <c:pt idx="10">
                  <c:v>0.1166905502056018</c:v>
                </c:pt>
                <c:pt idx="11">
                  <c:v>3.4826249479966431E-2</c:v>
                </c:pt>
                <c:pt idx="12">
                  <c:v>0.17375433993792777</c:v>
                </c:pt>
                <c:pt idx="13">
                  <c:v>7.0244672974229511E-2</c:v>
                </c:pt>
              </c:numCache>
            </c:numRef>
          </c:val>
        </c:ser>
        <c:ser>
          <c:idx val="2"/>
          <c:order val="2"/>
          <c:tx>
            <c:strRef>
              <c:f>Sheet1!$A$4</c:f>
              <c:strCache>
                <c:ptCount val="1"/>
                <c:pt idx="0">
                  <c:v>2035</c:v>
                </c:pt>
              </c:strCache>
            </c:strRef>
          </c:tx>
          <c:invertIfNegative val="0"/>
          <c:cat>
            <c:strRef>
              <c:f>Sheet1!$B$1:$O$1</c:f>
              <c:strCache>
                <c:ptCount val="14"/>
                <c:pt idx="0">
                  <c:v>Agriculture</c:v>
                </c:pt>
                <c:pt idx="1">
                  <c:v>Construction</c:v>
                </c:pt>
                <c:pt idx="2">
                  <c:v>Manufacturing</c:v>
                </c:pt>
                <c:pt idx="3">
                  <c:v>Wholesale</c:v>
                </c:pt>
                <c:pt idx="4">
                  <c:v>Retail</c:v>
                </c:pt>
                <c:pt idx="5">
                  <c:v>Trans &amp; Warehousing</c:v>
                </c:pt>
                <c:pt idx="6">
                  <c:v>Information Services</c:v>
                </c:pt>
                <c:pt idx="7">
                  <c:v>Fin. &amp; Real Estate</c:v>
                </c:pt>
                <c:pt idx="8">
                  <c:v>Prof. &amp; Business</c:v>
                </c:pt>
                <c:pt idx="9">
                  <c:v>Ed &amp; Health</c:v>
                </c:pt>
                <c:pt idx="10">
                  <c:v>Leisure &amp; Hospitality</c:v>
                </c:pt>
                <c:pt idx="11">
                  <c:v>Other</c:v>
                </c:pt>
                <c:pt idx="12">
                  <c:v>Gov't.</c:v>
                </c:pt>
                <c:pt idx="13">
                  <c:v>Unif. Mil.</c:v>
                </c:pt>
              </c:strCache>
            </c:strRef>
          </c:cat>
          <c:val>
            <c:numRef>
              <c:f>Sheet1!$B$4:$O$4</c:f>
              <c:numCache>
                <c:formatCode>0.00%</c:formatCode>
                <c:ptCount val="14"/>
                <c:pt idx="0">
                  <c:v>5.1578239780834759E-3</c:v>
                </c:pt>
                <c:pt idx="1">
                  <c:v>4.9806219224429966E-2</c:v>
                </c:pt>
                <c:pt idx="2">
                  <c:v>5.7049519337914176E-2</c:v>
                </c:pt>
                <c:pt idx="3">
                  <c:v>2.9695537395129781E-2</c:v>
                </c:pt>
                <c:pt idx="4">
                  <c:v>9.534002078832568E-2</c:v>
                </c:pt>
                <c:pt idx="5">
                  <c:v>2.0939919806104473E-2</c:v>
                </c:pt>
                <c:pt idx="6">
                  <c:v>2.2002890555686078E-2</c:v>
                </c:pt>
                <c:pt idx="7">
                  <c:v>5.515851853283462E-2</c:v>
                </c:pt>
                <c:pt idx="8">
                  <c:v>0.16586933794437159</c:v>
                </c:pt>
                <c:pt idx="9">
                  <c:v>0.11748846586142606</c:v>
                </c:pt>
                <c:pt idx="10">
                  <c:v>0.1248006174893718</c:v>
                </c:pt>
                <c:pt idx="11">
                  <c:v>3.5985183637256397E-2</c:v>
                </c:pt>
                <c:pt idx="12">
                  <c:v>0.15792785931582129</c:v>
                </c:pt>
                <c:pt idx="13">
                  <c:v>6.2778086133244593E-2</c:v>
                </c:pt>
              </c:numCache>
            </c:numRef>
          </c:val>
        </c:ser>
        <c:ser>
          <c:idx val="3"/>
          <c:order val="3"/>
          <c:tx>
            <c:strRef>
              <c:f>Sheet1!$A$5</c:f>
              <c:strCache>
                <c:ptCount val="1"/>
                <c:pt idx="0">
                  <c:v>2050</c:v>
                </c:pt>
              </c:strCache>
            </c:strRef>
          </c:tx>
          <c:spPr>
            <a:solidFill>
              <a:schemeClr val="accent6"/>
            </a:solidFill>
          </c:spPr>
          <c:invertIfNegative val="0"/>
          <c:cat>
            <c:strRef>
              <c:f>Sheet1!$B$1:$O$1</c:f>
              <c:strCache>
                <c:ptCount val="14"/>
                <c:pt idx="0">
                  <c:v>Agriculture</c:v>
                </c:pt>
                <c:pt idx="1">
                  <c:v>Construction</c:v>
                </c:pt>
                <c:pt idx="2">
                  <c:v>Manufacturing</c:v>
                </c:pt>
                <c:pt idx="3">
                  <c:v>Wholesale</c:v>
                </c:pt>
                <c:pt idx="4">
                  <c:v>Retail</c:v>
                </c:pt>
                <c:pt idx="5">
                  <c:v>Trans &amp; Warehousing</c:v>
                </c:pt>
                <c:pt idx="6">
                  <c:v>Information Services</c:v>
                </c:pt>
                <c:pt idx="7">
                  <c:v>Fin. &amp; Real Estate</c:v>
                </c:pt>
                <c:pt idx="8">
                  <c:v>Prof. &amp; Business</c:v>
                </c:pt>
                <c:pt idx="9">
                  <c:v>Ed &amp; Health</c:v>
                </c:pt>
                <c:pt idx="10">
                  <c:v>Leisure &amp; Hospitality</c:v>
                </c:pt>
                <c:pt idx="11">
                  <c:v>Other</c:v>
                </c:pt>
                <c:pt idx="12">
                  <c:v>Gov't.</c:v>
                </c:pt>
                <c:pt idx="13">
                  <c:v>Unif. Mil.</c:v>
                </c:pt>
              </c:strCache>
            </c:strRef>
          </c:cat>
          <c:val>
            <c:numRef>
              <c:f>Sheet1!$B$5:$O$5</c:f>
              <c:numCache>
                <c:formatCode>0.00%</c:formatCode>
                <c:ptCount val="14"/>
                <c:pt idx="0">
                  <c:v>4.576397871359582E-3</c:v>
                </c:pt>
                <c:pt idx="1">
                  <c:v>5.0594372261434283E-2</c:v>
                </c:pt>
                <c:pt idx="2">
                  <c:v>5.2028832425513254E-2</c:v>
                </c:pt>
                <c:pt idx="3">
                  <c:v>3.0072192956151617E-2</c:v>
                </c:pt>
                <c:pt idx="4">
                  <c:v>9.463576796208191E-2</c:v>
                </c:pt>
                <c:pt idx="5">
                  <c:v>2.1363609916349266E-2</c:v>
                </c:pt>
                <c:pt idx="6">
                  <c:v>2.4145254197082744E-2</c:v>
                </c:pt>
                <c:pt idx="7">
                  <c:v>5.6868177362831146E-2</c:v>
                </c:pt>
                <c:pt idx="8">
                  <c:v>0.16544909121018311</c:v>
                </c:pt>
                <c:pt idx="9">
                  <c:v>0.11939698964771807</c:v>
                </c:pt>
                <c:pt idx="10">
                  <c:v>0.12762051927010371</c:v>
                </c:pt>
                <c:pt idx="11">
                  <c:v>3.69507763092526E-2</c:v>
                </c:pt>
                <c:pt idx="12">
                  <c:v>0.1581453168568091</c:v>
                </c:pt>
                <c:pt idx="13">
                  <c:v>5.8152701753129629E-2</c:v>
                </c:pt>
              </c:numCache>
            </c:numRef>
          </c:val>
        </c:ser>
        <c:dLbls>
          <c:showLegendKey val="0"/>
          <c:showVal val="0"/>
          <c:showCatName val="0"/>
          <c:showSerName val="0"/>
          <c:showPercent val="0"/>
          <c:showBubbleSize val="0"/>
        </c:dLbls>
        <c:gapWidth val="120"/>
        <c:axId val="-1675172720"/>
        <c:axId val="-1675170000"/>
      </c:barChart>
      <c:catAx>
        <c:axId val="-1675172720"/>
        <c:scaling>
          <c:orientation val="minMax"/>
        </c:scaling>
        <c:delete val="0"/>
        <c:axPos val="b"/>
        <c:numFmt formatCode="General" sourceLinked="1"/>
        <c:majorTickMark val="out"/>
        <c:minorTickMark val="none"/>
        <c:tickLblPos val="nextTo"/>
        <c:txPr>
          <a:bodyPr rot="2400000" vert="horz" anchor="t" anchorCtr="0"/>
          <a:lstStyle/>
          <a:p>
            <a:pPr>
              <a:defRPr/>
            </a:pPr>
            <a:endParaRPr lang="en-US"/>
          </a:p>
        </c:txPr>
        <c:crossAx val="-1675170000"/>
        <c:crosses val="autoZero"/>
        <c:auto val="1"/>
        <c:lblAlgn val="ctr"/>
        <c:lblOffset val="100"/>
        <c:tickLblSkip val="1"/>
        <c:tickMarkSkip val="1"/>
        <c:noMultiLvlLbl val="0"/>
      </c:catAx>
      <c:valAx>
        <c:axId val="-1675170000"/>
        <c:scaling>
          <c:orientation val="minMax"/>
        </c:scaling>
        <c:delete val="0"/>
        <c:axPos val="l"/>
        <c:majorGridlines/>
        <c:numFmt formatCode="0%" sourceLinked="0"/>
        <c:majorTickMark val="out"/>
        <c:minorTickMark val="none"/>
        <c:tickLblPos val="nextTo"/>
        <c:txPr>
          <a:bodyPr rot="0" vert="horz"/>
          <a:lstStyle/>
          <a:p>
            <a:pPr>
              <a:defRPr/>
            </a:pPr>
            <a:endParaRPr lang="en-US"/>
          </a:p>
        </c:txPr>
        <c:crossAx val="-1675172720"/>
        <c:crosses val="autoZero"/>
        <c:crossBetween val="between"/>
      </c:valAx>
    </c:plotArea>
    <c:legend>
      <c:legendPos val="r"/>
      <c:layout>
        <c:manualLayout>
          <c:xMode val="edge"/>
          <c:yMode val="edge"/>
          <c:x val="0.10888721102214827"/>
          <c:y val="4.2921659004923361E-2"/>
          <c:w val="0.22411173156275077"/>
          <c:h val="0.13567919268830339"/>
        </c:manualLayout>
      </c:layout>
      <c:overlay val="0"/>
      <c:spPr>
        <a:solidFill>
          <a:schemeClr val="bg1"/>
        </a:solidFill>
      </c:spPr>
    </c:legend>
    <c:plotVisOnly val="1"/>
    <c:dispBlanksAs val="gap"/>
    <c:showDLblsOverMax val="0"/>
  </c:chart>
  <c:txPr>
    <a:bodyPr/>
    <a:lstStyle/>
    <a:p>
      <a:pPr>
        <a:defRPr sz="1400" b="1"/>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scatterChart>
        <c:scatterStyle val="smoothMarker"/>
        <c:varyColors val="0"/>
        <c:ser>
          <c:idx val="0"/>
          <c:order val="0"/>
          <c:tx>
            <c:strRef>
              <c:f>Sheet1!$B$1</c:f>
              <c:strCache>
                <c:ptCount val="1"/>
                <c:pt idx="0">
                  <c:v>Median Home Price (nominal)</c:v>
                </c:pt>
              </c:strCache>
            </c:strRef>
          </c:tx>
          <c:spPr>
            <a:ln>
              <a:solidFill>
                <a:schemeClr val="accent6">
                  <a:lumMod val="50000"/>
                </a:schemeClr>
              </a:solidFill>
            </a:ln>
          </c:spPr>
          <c:marker>
            <c:symbol val="none"/>
          </c:marker>
          <c:xVal>
            <c:numRef>
              <c:f>Sheet1!$A$2:$A$82</c:f>
              <c:numCache>
                <c:formatCode>General</c:formatCode>
                <c:ptCount val="81"/>
                <c:pt idx="0">
                  <c:v>1970</c:v>
                </c:pt>
                <c:pt idx="1">
                  <c:v>1971</c:v>
                </c:pt>
                <c:pt idx="2">
                  <c:v>1972</c:v>
                </c:pt>
                <c:pt idx="3">
                  <c:v>1973</c:v>
                </c:pt>
                <c:pt idx="4">
                  <c:v>1974</c:v>
                </c:pt>
                <c:pt idx="5">
                  <c:v>1975</c:v>
                </c:pt>
                <c:pt idx="6">
                  <c:v>1976</c:v>
                </c:pt>
                <c:pt idx="7">
                  <c:v>1977</c:v>
                </c:pt>
                <c:pt idx="8">
                  <c:v>1978</c:v>
                </c:pt>
                <c:pt idx="9">
                  <c:v>1979</c:v>
                </c:pt>
                <c:pt idx="10">
                  <c:v>1980</c:v>
                </c:pt>
                <c:pt idx="11">
                  <c:v>1981</c:v>
                </c:pt>
                <c:pt idx="12">
                  <c:v>1982</c:v>
                </c:pt>
                <c:pt idx="13">
                  <c:v>1983</c:v>
                </c:pt>
                <c:pt idx="14">
                  <c:v>1984</c:v>
                </c:pt>
                <c:pt idx="15">
                  <c:v>1985</c:v>
                </c:pt>
                <c:pt idx="16">
                  <c:v>1986</c:v>
                </c:pt>
                <c:pt idx="17">
                  <c:v>1987</c:v>
                </c:pt>
                <c:pt idx="18">
                  <c:v>1988</c:v>
                </c:pt>
                <c:pt idx="19">
                  <c:v>1989</c:v>
                </c:pt>
                <c:pt idx="20">
                  <c:v>1990</c:v>
                </c:pt>
                <c:pt idx="21">
                  <c:v>1991</c:v>
                </c:pt>
                <c:pt idx="22">
                  <c:v>1992</c:v>
                </c:pt>
                <c:pt idx="23">
                  <c:v>1993</c:v>
                </c:pt>
                <c:pt idx="24">
                  <c:v>1994</c:v>
                </c:pt>
                <c:pt idx="25">
                  <c:v>1995</c:v>
                </c:pt>
                <c:pt idx="26">
                  <c:v>1996</c:v>
                </c:pt>
                <c:pt idx="27">
                  <c:v>1997</c:v>
                </c:pt>
                <c:pt idx="28">
                  <c:v>1998</c:v>
                </c:pt>
                <c:pt idx="29">
                  <c:v>1999</c:v>
                </c:pt>
                <c:pt idx="30">
                  <c:v>2000</c:v>
                </c:pt>
                <c:pt idx="31">
                  <c:v>2001</c:v>
                </c:pt>
                <c:pt idx="32">
                  <c:v>2002</c:v>
                </c:pt>
                <c:pt idx="33">
                  <c:v>2003</c:v>
                </c:pt>
                <c:pt idx="34">
                  <c:v>2004</c:v>
                </c:pt>
                <c:pt idx="35">
                  <c:v>2005</c:v>
                </c:pt>
                <c:pt idx="36">
                  <c:v>2006</c:v>
                </c:pt>
                <c:pt idx="37">
                  <c:v>2007</c:v>
                </c:pt>
                <c:pt idx="38">
                  <c:v>2008</c:v>
                </c:pt>
                <c:pt idx="39">
                  <c:v>2009</c:v>
                </c:pt>
                <c:pt idx="40">
                  <c:v>2010</c:v>
                </c:pt>
                <c:pt idx="41">
                  <c:v>2011</c:v>
                </c:pt>
                <c:pt idx="42">
                  <c:v>2012</c:v>
                </c:pt>
                <c:pt idx="43">
                  <c:v>2013</c:v>
                </c:pt>
                <c:pt idx="44">
                  <c:v>2014</c:v>
                </c:pt>
                <c:pt idx="45">
                  <c:v>2015</c:v>
                </c:pt>
                <c:pt idx="46">
                  <c:v>2016</c:v>
                </c:pt>
                <c:pt idx="47">
                  <c:v>2017</c:v>
                </c:pt>
                <c:pt idx="48">
                  <c:v>2018</c:v>
                </c:pt>
                <c:pt idx="49">
                  <c:v>2019</c:v>
                </c:pt>
                <c:pt idx="50">
                  <c:v>2020</c:v>
                </c:pt>
                <c:pt idx="51">
                  <c:v>2021</c:v>
                </c:pt>
                <c:pt idx="52">
                  <c:v>2022</c:v>
                </c:pt>
                <c:pt idx="53">
                  <c:v>2023</c:v>
                </c:pt>
                <c:pt idx="54">
                  <c:v>2024</c:v>
                </c:pt>
                <c:pt idx="55">
                  <c:v>2025</c:v>
                </c:pt>
                <c:pt idx="56">
                  <c:v>2026</c:v>
                </c:pt>
                <c:pt idx="57">
                  <c:v>2027</c:v>
                </c:pt>
                <c:pt idx="58">
                  <c:v>2028</c:v>
                </c:pt>
                <c:pt idx="59">
                  <c:v>2029</c:v>
                </c:pt>
                <c:pt idx="60">
                  <c:v>2030</c:v>
                </c:pt>
                <c:pt idx="61">
                  <c:v>2031</c:v>
                </c:pt>
                <c:pt idx="62">
                  <c:v>2032</c:v>
                </c:pt>
                <c:pt idx="63">
                  <c:v>2033</c:v>
                </c:pt>
                <c:pt idx="64">
                  <c:v>2034</c:v>
                </c:pt>
                <c:pt idx="65">
                  <c:v>2035</c:v>
                </c:pt>
                <c:pt idx="66">
                  <c:v>2036</c:v>
                </c:pt>
                <c:pt idx="67">
                  <c:v>2037</c:v>
                </c:pt>
                <c:pt idx="68">
                  <c:v>2038</c:v>
                </c:pt>
                <c:pt idx="69">
                  <c:v>2039</c:v>
                </c:pt>
                <c:pt idx="70">
                  <c:v>2040</c:v>
                </c:pt>
                <c:pt idx="71">
                  <c:v>2041</c:v>
                </c:pt>
                <c:pt idx="72">
                  <c:v>2042</c:v>
                </c:pt>
                <c:pt idx="73">
                  <c:v>2043</c:v>
                </c:pt>
                <c:pt idx="74">
                  <c:v>2044</c:v>
                </c:pt>
                <c:pt idx="75">
                  <c:v>2045</c:v>
                </c:pt>
                <c:pt idx="76">
                  <c:v>2046</c:v>
                </c:pt>
                <c:pt idx="77">
                  <c:v>2047</c:v>
                </c:pt>
                <c:pt idx="78">
                  <c:v>2048</c:v>
                </c:pt>
                <c:pt idx="79">
                  <c:v>2049</c:v>
                </c:pt>
                <c:pt idx="80">
                  <c:v>2050</c:v>
                </c:pt>
              </c:numCache>
            </c:numRef>
          </c:xVal>
          <c:yVal>
            <c:numRef>
              <c:f>Sheet1!$B$2:$B$82</c:f>
              <c:numCache>
                <c:formatCode>"$"#,##0.00</c:formatCode>
                <c:ptCount val="81"/>
                <c:pt idx="0">
                  <c:v>20.921672999999998</c:v>
                </c:pt>
                <c:pt idx="1">
                  <c:v>22.556301000000001</c:v>
                </c:pt>
                <c:pt idx="2">
                  <c:v>24.495954999999999</c:v>
                </c:pt>
                <c:pt idx="3">
                  <c:v>27.092589</c:v>
                </c:pt>
                <c:pt idx="4">
                  <c:v>31.495916999999999</c:v>
                </c:pt>
                <c:pt idx="5">
                  <c:v>35.734999999999999</c:v>
                </c:pt>
                <c:pt idx="6">
                  <c:v>40.889161000000001</c:v>
                </c:pt>
                <c:pt idx="7">
                  <c:v>50.994134000000003</c:v>
                </c:pt>
                <c:pt idx="8">
                  <c:v>65.932599999999994</c:v>
                </c:pt>
                <c:pt idx="9">
                  <c:v>81.183913000000004</c:v>
                </c:pt>
                <c:pt idx="10">
                  <c:v>91.351455000000001</c:v>
                </c:pt>
                <c:pt idx="11">
                  <c:v>99.329065</c:v>
                </c:pt>
                <c:pt idx="12">
                  <c:v>97.373767999999998</c:v>
                </c:pt>
                <c:pt idx="13">
                  <c:v>97.295556000000005</c:v>
                </c:pt>
                <c:pt idx="14">
                  <c:v>102.613963</c:v>
                </c:pt>
                <c:pt idx="15">
                  <c:v>105.58601299999999</c:v>
                </c:pt>
                <c:pt idx="16">
                  <c:v>114.345742</c:v>
                </c:pt>
                <c:pt idx="17">
                  <c:v>121.30659799999999</c:v>
                </c:pt>
                <c:pt idx="18">
                  <c:v>134.52440200000001</c:v>
                </c:pt>
                <c:pt idx="19">
                  <c:v>170.65828200000001</c:v>
                </c:pt>
                <c:pt idx="20">
                  <c:v>182.429168</c:v>
                </c:pt>
                <c:pt idx="21">
                  <c:v>165.60110399999999</c:v>
                </c:pt>
                <c:pt idx="22">
                  <c:v>164.21362500000001</c:v>
                </c:pt>
                <c:pt idx="23">
                  <c:v>160.69878399999999</c:v>
                </c:pt>
                <c:pt idx="24">
                  <c:v>164.101</c:v>
                </c:pt>
                <c:pt idx="25">
                  <c:v>159.71</c:v>
                </c:pt>
                <c:pt idx="26">
                  <c:v>160.25</c:v>
                </c:pt>
                <c:pt idx="27">
                  <c:v>168.72800000000001</c:v>
                </c:pt>
                <c:pt idx="28">
                  <c:v>188.77099999999999</c:v>
                </c:pt>
                <c:pt idx="29">
                  <c:v>203.196</c:v>
                </c:pt>
                <c:pt idx="30">
                  <c:v>231.53200000000001</c:v>
                </c:pt>
                <c:pt idx="31">
                  <c:v>267.09699999999998</c:v>
                </c:pt>
                <c:pt idx="32">
                  <c:v>316.11700000000002</c:v>
                </c:pt>
                <c:pt idx="33">
                  <c:v>374.34699999999998</c:v>
                </c:pt>
                <c:pt idx="34">
                  <c:v>453.637</c:v>
                </c:pt>
                <c:pt idx="35">
                  <c:v>496.29599999999999</c:v>
                </c:pt>
                <c:pt idx="36">
                  <c:v>491.07900000000001</c:v>
                </c:pt>
                <c:pt idx="37">
                  <c:v>476.27600000000001</c:v>
                </c:pt>
                <c:pt idx="38">
                  <c:v>357.90499999999997</c:v>
                </c:pt>
                <c:pt idx="39">
                  <c:v>310.154</c:v>
                </c:pt>
                <c:pt idx="40">
                  <c:v>332.85</c:v>
                </c:pt>
                <c:pt idx="41">
                  <c:v>318.83100000000002</c:v>
                </c:pt>
                <c:pt idx="42">
                  <c:v>332.64600000000002</c:v>
                </c:pt>
                <c:pt idx="43">
                  <c:v>363.93388599999997</c:v>
                </c:pt>
                <c:pt idx="44">
                  <c:v>416.90631500000001</c:v>
                </c:pt>
                <c:pt idx="45">
                  <c:v>457.27219400000001</c:v>
                </c:pt>
                <c:pt idx="46">
                  <c:v>479.89530500000001</c:v>
                </c:pt>
                <c:pt idx="47">
                  <c:v>506.02551399999999</c:v>
                </c:pt>
                <c:pt idx="48">
                  <c:v>525.79057999999998</c:v>
                </c:pt>
                <c:pt idx="49">
                  <c:v>539.95782899999995</c:v>
                </c:pt>
                <c:pt idx="50">
                  <c:v>547.766749</c:v>
                </c:pt>
                <c:pt idx="51">
                  <c:v>558.08303899999999</c:v>
                </c:pt>
                <c:pt idx="52">
                  <c:v>573.82177999999999</c:v>
                </c:pt>
                <c:pt idx="53">
                  <c:v>590.33938999999998</c:v>
                </c:pt>
                <c:pt idx="54">
                  <c:v>609.02858400000002</c:v>
                </c:pt>
                <c:pt idx="55">
                  <c:v>630.04951000000005</c:v>
                </c:pt>
                <c:pt idx="56">
                  <c:v>653.59060699999998</c:v>
                </c:pt>
                <c:pt idx="57">
                  <c:v>677.47723699999995</c:v>
                </c:pt>
                <c:pt idx="58">
                  <c:v>700.65182300000004</c:v>
                </c:pt>
                <c:pt idx="59">
                  <c:v>724.23900200000003</c:v>
                </c:pt>
                <c:pt idx="60">
                  <c:v>748.04944</c:v>
                </c:pt>
                <c:pt idx="61">
                  <c:v>771.84658999999999</c:v>
                </c:pt>
                <c:pt idx="62">
                  <c:v>795.94783600000005</c:v>
                </c:pt>
                <c:pt idx="63">
                  <c:v>820.51233500000001</c:v>
                </c:pt>
                <c:pt idx="64">
                  <c:v>845.89223800000002</c:v>
                </c:pt>
                <c:pt idx="65">
                  <c:v>871.97940100000005</c:v>
                </c:pt>
                <c:pt idx="66">
                  <c:v>898.879503</c:v>
                </c:pt>
                <c:pt idx="67">
                  <c:v>926.96913300000006</c:v>
                </c:pt>
                <c:pt idx="68">
                  <c:v>956.13096700000006</c:v>
                </c:pt>
                <c:pt idx="69">
                  <c:v>986.63250900000003</c:v>
                </c:pt>
                <c:pt idx="70">
                  <c:v>1018.457792</c:v>
                </c:pt>
                <c:pt idx="71">
                  <c:v>1052.0922949999999</c:v>
                </c:pt>
                <c:pt idx="72">
                  <c:v>1087.890905</c:v>
                </c:pt>
                <c:pt idx="73">
                  <c:v>1117.183174</c:v>
                </c:pt>
                <c:pt idx="74">
                  <c:v>1145.5227050000001</c:v>
                </c:pt>
                <c:pt idx="75">
                  <c:v>1174.328671</c:v>
                </c:pt>
                <c:pt idx="76">
                  <c:v>1203.9606249999999</c:v>
                </c:pt>
                <c:pt idx="77">
                  <c:v>1234.3301919999999</c:v>
                </c:pt>
                <c:pt idx="78">
                  <c:v>1265.3036979999999</c:v>
                </c:pt>
                <c:pt idx="79">
                  <c:v>1299.096278</c:v>
                </c:pt>
                <c:pt idx="80">
                  <c:v>1334.857818</c:v>
                </c:pt>
              </c:numCache>
            </c:numRef>
          </c:yVal>
          <c:smooth val="1"/>
        </c:ser>
        <c:ser>
          <c:idx val="1"/>
          <c:order val="1"/>
          <c:tx>
            <c:strRef>
              <c:f>Sheet1!$C$1</c:f>
              <c:strCache>
                <c:ptCount val="1"/>
                <c:pt idx="0">
                  <c:v>Median Home Price (adj 2010$)</c:v>
                </c:pt>
              </c:strCache>
            </c:strRef>
          </c:tx>
          <c:spPr>
            <a:ln>
              <a:solidFill>
                <a:schemeClr val="accent1"/>
              </a:solidFill>
            </a:ln>
          </c:spPr>
          <c:marker>
            <c:symbol val="none"/>
          </c:marker>
          <c:xVal>
            <c:numRef>
              <c:f>Sheet1!$A$2:$A$82</c:f>
              <c:numCache>
                <c:formatCode>General</c:formatCode>
                <c:ptCount val="81"/>
                <c:pt idx="0">
                  <c:v>1970</c:v>
                </c:pt>
                <c:pt idx="1">
                  <c:v>1971</c:v>
                </c:pt>
                <c:pt idx="2">
                  <c:v>1972</c:v>
                </c:pt>
                <c:pt idx="3">
                  <c:v>1973</c:v>
                </c:pt>
                <c:pt idx="4">
                  <c:v>1974</c:v>
                </c:pt>
                <c:pt idx="5">
                  <c:v>1975</c:v>
                </c:pt>
                <c:pt idx="6">
                  <c:v>1976</c:v>
                </c:pt>
                <c:pt idx="7">
                  <c:v>1977</c:v>
                </c:pt>
                <c:pt idx="8">
                  <c:v>1978</c:v>
                </c:pt>
                <c:pt idx="9">
                  <c:v>1979</c:v>
                </c:pt>
                <c:pt idx="10">
                  <c:v>1980</c:v>
                </c:pt>
                <c:pt idx="11">
                  <c:v>1981</c:v>
                </c:pt>
                <c:pt idx="12">
                  <c:v>1982</c:v>
                </c:pt>
                <c:pt idx="13">
                  <c:v>1983</c:v>
                </c:pt>
                <c:pt idx="14">
                  <c:v>1984</c:v>
                </c:pt>
                <c:pt idx="15">
                  <c:v>1985</c:v>
                </c:pt>
                <c:pt idx="16">
                  <c:v>1986</c:v>
                </c:pt>
                <c:pt idx="17">
                  <c:v>1987</c:v>
                </c:pt>
                <c:pt idx="18">
                  <c:v>1988</c:v>
                </c:pt>
                <c:pt idx="19">
                  <c:v>1989</c:v>
                </c:pt>
                <c:pt idx="20">
                  <c:v>1990</c:v>
                </c:pt>
                <c:pt idx="21">
                  <c:v>1991</c:v>
                </c:pt>
                <c:pt idx="22">
                  <c:v>1992</c:v>
                </c:pt>
                <c:pt idx="23">
                  <c:v>1993</c:v>
                </c:pt>
                <c:pt idx="24">
                  <c:v>1994</c:v>
                </c:pt>
                <c:pt idx="25">
                  <c:v>1995</c:v>
                </c:pt>
                <c:pt idx="26">
                  <c:v>1996</c:v>
                </c:pt>
                <c:pt idx="27">
                  <c:v>1997</c:v>
                </c:pt>
                <c:pt idx="28">
                  <c:v>1998</c:v>
                </c:pt>
                <c:pt idx="29">
                  <c:v>1999</c:v>
                </c:pt>
                <c:pt idx="30">
                  <c:v>2000</c:v>
                </c:pt>
                <c:pt idx="31">
                  <c:v>2001</c:v>
                </c:pt>
                <c:pt idx="32">
                  <c:v>2002</c:v>
                </c:pt>
                <c:pt idx="33">
                  <c:v>2003</c:v>
                </c:pt>
                <c:pt idx="34">
                  <c:v>2004</c:v>
                </c:pt>
                <c:pt idx="35">
                  <c:v>2005</c:v>
                </c:pt>
                <c:pt idx="36">
                  <c:v>2006</c:v>
                </c:pt>
                <c:pt idx="37">
                  <c:v>2007</c:v>
                </c:pt>
                <c:pt idx="38">
                  <c:v>2008</c:v>
                </c:pt>
                <c:pt idx="39">
                  <c:v>2009</c:v>
                </c:pt>
                <c:pt idx="40">
                  <c:v>2010</c:v>
                </c:pt>
                <c:pt idx="41">
                  <c:v>2011</c:v>
                </c:pt>
                <c:pt idx="42">
                  <c:v>2012</c:v>
                </c:pt>
                <c:pt idx="43">
                  <c:v>2013</c:v>
                </c:pt>
                <c:pt idx="44">
                  <c:v>2014</c:v>
                </c:pt>
                <c:pt idx="45">
                  <c:v>2015</c:v>
                </c:pt>
                <c:pt idx="46">
                  <c:v>2016</c:v>
                </c:pt>
                <c:pt idx="47">
                  <c:v>2017</c:v>
                </c:pt>
                <c:pt idx="48">
                  <c:v>2018</c:v>
                </c:pt>
                <c:pt idx="49">
                  <c:v>2019</c:v>
                </c:pt>
                <c:pt idx="50">
                  <c:v>2020</c:v>
                </c:pt>
                <c:pt idx="51">
                  <c:v>2021</c:v>
                </c:pt>
                <c:pt idx="52">
                  <c:v>2022</c:v>
                </c:pt>
                <c:pt idx="53">
                  <c:v>2023</c:v>
                </c:pt>
                <c:pt idx="54">
                  <c:v>2024</c:v>
                </c:pt>
                <c:pt idx="55">
                  <c:v>2025</c:v>
                </c:pt>
                <c:pt idx="56">
                  <c:v>2026</c:v>
                </c:pt>
                <c:pt idx="57">
                  <c:v>2027</c:v>
                </c:pt>
                <c:pt idx="58">
                  <c:v>2028</c:v>
                </c:pt>
                <c:pt idx="59">
                  <c:v>2029</c:v>
                </c:pt>
                <c:pt idx="60">
                  <c:v>2030</c:v>
                </c:pt>
                <c:pt idx="61">
                  <c:v>2031</c:v>
                </c:pt>
                <c:pt idx="62">
                  <c:v>2032</c:v>
                </c:pt>
                <c:pt idx="63">
                  <c:v>2033</c:v>
                </c:pt>
                <c:pt idx="64">
                  <c:v>2034</c:v>
                </c:pt>
                <c:pt idx="65">
                  <c:v>2035</c:v>
                </c:pt>
                <c:pt idx="66">
                  <c:v>2036</c:v>
                </c:pt>
                <c:pt idx="67">
                  <c:v>2037</c:v>
                </c:pt>
                <c:pt idx="68">
                  <c:v>2038</c:v>
                </c:pt>
                <c:pt idx="69">
                  <c:v>2039</c:v>
                </c:pt>
                <c:pt idx="70">
                  <c:v>2040</c:v>
                </c:pt>
                <c:pt idx="71">
                  <c:v>2041</c:v>
                </c:pt>
                <c:pt idx="72">
                  <c:v>2042</c:v>
                </c:pt>
                <c:pt idx="73">
                  <c:v>2043</c:v>
                </c:pt>
                <c:pt idx="74">
                  <c:v>2044</c:v>
                </c:pt>
                <c:pt idx="75">
                  <c:v>2045</c:v>
                </c:pt>
                <c:pt idx="76">
                  <c:v>2046</c:v>
                </c:pt>
                <c:pt idx="77">
                  <c:v>2047</c:v>
                </c:pt>
                <c:pt idx="78">
                  <c:v>2048</c:v>
                </c:pt>
                <c:pt idx="79">
                  <c:v>2049</c:v>
                </c:pt>
                <c:pt idx="80">
                  <c:v>2050</c:v>
                </c:pt>
              </c:numCache>
            </c:numRef>
          </c:xVal>
          <c:yVal>
            <c:numRef>
              <c:f>Sheet1!$C$2:$C$82</c:f>
              <c:numCache>
                <c:formatCode>"$"#,##0.00</c:formatCode>
                <c:ptCount val="81"/>
                <c:pt idx="0">
                  <c:v>150.61532093183976</c:v>
                </c:pt>
                <c:pt idx="1">
                  <c:v>156.2817482037816</c:v>
                </c:pt>
                <c:pt idx="2">
                  <c:v>163.44693102735016</c:v>
                </c:pt>
                <c:pt idx="3">
                  <c:v>169.72328789435437</c:v>
                </c:pt>
                <c:pt idx="4">
                  <c:v>177.59987481814798</c:v>
                </c:pt>
                <c:pt idx="5">
                  <c:v>184.46441568631499</c:v>
                </c:pt>
                <c:pt idx="6">
                  <c:v>198.82792206213441</c:v>
                </c:pt>
                <c:pt idx="7">
                  <c:v>232.56744775751829</c:v>
                </c:pt>
                <c:pt idx="8">
                  <c:v>274.32025928961633</c:v>
                </c:pt>
                <c:pt idx="9">
                  <c:v>289.08870229714381</c:v>
                </c:pt>
                <c:pt idx="10">
                  <c:v>282.41177670812351</c:v>
                </c:pt>
                <c:pt idx="11">
                  <c:v>270.60716231678742</c:v>
                </c:pt>
                <c:pt idx="12">
                  <c:v>248.45887969462453</c:v>
                </c:pt>
                <c:pt idx="13">
                  <c:v>241.23782226431749</c:v>
                </c:pt>
                <c:pt idx="14">
                  <c:v>240.34356254991835</c:v>
                </c:pt>
                <c:pt idx="15">
                  <c:v>234.76079019921735</c:v>
                </c:pt>
                <c:pt idx="16">
                  <c:v>247.2928523540734</c:v>
                </c:pt>
                <c:pt idx="17">
                  <c:v>253.41633433259867</c:v>
                </c:pt>
                <c:pt idx="18">
                  <c:v>267.59256525985592</c:v>
                </c:pt>
                <c:pt idx="19">
                  <c:v>320.75368665586575</c:v>
                </c:pt>
                <c:pt idx="20">
                  <c:v>323.55349662132198</c:v>
                </c:pt>
                <c:pt idx="21">
                  <c:v>283.46645669291337</c:v>
                </c:pt>
                <c:pt idx="22">
                  <c:v>273.55624429444339</c:v>
                </c:pt>
                <c:pt idx="23">
                  <c:v>261.92404634151114</c:v>
                </c:pt>
                <c:pt idx="24">
                  <c:v>260.71780369228816</c:v>
                </c:pt>
                <c:pt idx="25">
                  <c:v>250.01956824621553</c:v>
                </c:pt>
                <c:pt idx="26">
                  <c:v>244.47248101810393</c:v>
                </c:pt>
                <c:pt idx="27">
                  <c:v>253.00344879292248</c:v>
                </c:pt>
                <c:pt idx="28">
                  <c:v>277.63013338000428</c:v>
                </c:pt>
                <c:pt idx="29">
                  <c:v>288.64175188537064</c:v>
                </c:pt>
                <c:pt idx="30">
                  <c:v>310.90139543877365</c:v>
                </c:pt>
                <c:pt idx="31">
                  <c:v>342.90112243286649</c:v>
                </c:pt>
                <c:pt idx="32">
                  <c:v>392.09379976879995</c:v>
                </c:pt>
                <c:pt idx="33">
                  <c:v>447.58272306082796</c:v>
                </c:pt>
                <c:pt idx="34">
                  <c:v>523.26831462747862</c:v>
                </c:pt>
                <c:pt idx="35">
                  <c:v>552.23398975860846</c:v>
                </c:pt>
                <c:pt idx="36">
                  <c:v>528.46186378208063</c:v>
                </c:pt>
                <c:pt idx="37">
                  <c:v>501.06361713991146</c:v>
                </c:pt>
                <c:pt idx="38">
                  <c:v>362.55917209214687</c:v>
                </c:pt>
                <c:pt idx="39">
                  <c:v>314.24292899204448</c:v>
                </c:pt>
                <c:pt idx="40">
                  <c:v>332.85</c:v>
                </c:pt>
                <c:pt idx="41">
                  <c:v>309.44431611496856</c:v>
                </c:pt>
                <c:pt idx="42">
                  <c:v>315.44329965340177</c:v>
                </c:pt>
                <c:pt idx="43">
                  <c:v>338.09686190972099</c:v>
                </c:pt>
                <c:pt idx="44">
                  <c:v>376.33275200778473</c:v>
                </c:pt>
                <c:pt idx="45">
                  <c:v>401.34409208041063</c:v>
                </c:pt>
                <c:pt idx="46">
                  <c:v>410.99559282347917</c:v>
                </c:pt>
                <c:pt idx="47">
                  <c:v>422.67734555304878</c:v>
                </c:pt>
                <c:pt idx="48">
                  <c:v>427.86300651977899</c:v>
                </c:pt>
                <c:pt idx="49">
                  <c:v>428.54544206327404</c:v>
                </c:pt>
                <c:pt idx="50">
                  <c:v>424.11053635663995</c:v>
                </c:pt>
                <c:pt idx="51">
                  <c:v>421.48867512136763</c:v>
                </c:pt>
                <c:pt idx="52">
                  <c:v>422.88362077224548</c:v>
                </c:pt>
                <c:pt idx="53">
                  <c:v>424.59524093794545</c:v>
                </c:pt>
                <c:pt idx="54">
                  <c:v>427.53339131789932</c:v>
                </c:pt>
                <c:pt idx="55">
                  <c:v>431.83150710375548</c:v>
                </c:pt>
                <c:pt idx="56">
                  <c:v>437.53350131576565</c:v>
                </c:pt>
                <c:pt idx="57">
                  <c:v>443.08923495702379</c:v>
                </c:pt>
                <c:pt idx="58">
                  <c:v>447.82904179599018</c:v>
                </c:pt>
                <c:pt idx="59">
                  <c:v>452.54698749407947</c:v>
                </c:pt>
                <c:pt idx="60">
                  <c:v>457.1409434936582</c:v>
                </c:pt>
                <c:pt idx="61">
                  <c:v>461.46210326250394</c:v>
                </c:pt>
                <c:pt idx="62">
                  <c:v>465.69860304666423</c:v>
                </c:pt>
                <c:pt idx="63">
                  <c:v>469.99674930962209</c:v>
                </c:pt>
                <c:pt idx="64">
                  <c:v>474.4338111367054</c:v>
                </c:pt>
                <c:pt idx="65">
                  <c:v>478.89958194154434</c:v>
                </c:pt>
                <c:pt idx="66">
                  <c:v>483.45673423418577</c:v>
                </c:pt>
                <c:pt idx="67">
                  <c:v>488.20610304283139</c:v>
                </c:pt>
                <c:pt idx="68">
                  <c:v>493.08103367808184</c:v>
                </c:pt>
                <c:pt idx="69">
                  <c:v>498.15282023162888</c:v>
                </c:pt>
                <c:pt idx="70">
                  <c:v>503.26072703805568</c:v>
                </c:pt>
                <c:pt idx="71">
                  <c:v>508.55318917534112</c:v>
                </c:pt>
                <c:pt idx="72">
                  <c:v>514.12443578872842</c:v>
                </c:pt>
                <c:pt idx="73">
                  <c:v>516.73047604026419</c:v>
                </c:pt>
                <c:pt idx="74">
                  <c:v>518.56766121340161</c:v>
                </c:pt>
                <c:pt idx="75">
                  <c:v>520.30535724650304</c:v>
                </c:pt>
                <c:pt idx="76">
                  <c:v>522.09891712969761</c:v>
                </c:pt>
                <c:pt idx="77">
                  <c:v>523.90035483268525</c:v>
                </c:pt>
                <c:pt idx="78">
                  <c:v>525.64607708733183</c:v>
                </c:pt>
                <c:pt idx="79">
                  <c:v>528.23371898178402</c:v>
                </c:pt>
                <c:pt idx="80">
                  <c:v>531.26385731479002</c:v>
                </c:pt>
              </c:numCache>
            </c:numRef>
          </c:yVal>
          <c:smooth val="1"/>
        </c:ser>
        <c:dLbls>
          <c:showLegendKey val="0"/>
          <c:showVal val="0"/>
          <c:showCatName val="0"/>
          <c:showSerName val="0"/>
          <c:showPercent val="0"/>
          <c:showBubbleSize val="0"/>
        </c:dLbls>
        <c:axId val="-1675184688"/>
        <c:axId val="-1568279200"/>
      </c:scatterChart>
      <c:valAx>
        <c:axId val="-1675184688"/>
        <c:scaling>
          <c:orientation val="minMax"/>
          <c:max val="2050"/>
          <c:min val="1970"/>
        </c:scaling>
        <c:delete val="0"/>
        <c:axPos val="b"/>
        <c:numFmt formatCode="General" sourceLinked="1"/>
        <c:majorTickMark val="out"/>
        <c:minorTickMark val="none"/>
        <c:tickLblPos val="nextTo"/>
        <c:crossAx val="-1568279200"/>
        <c:crosses val="autoZero"/>
        <c:crossBetween val="midCat"/>
      </c:valAx>
      <c:valAx>
        <c:axId val="-1568279200"/>
        <c:scaling>
          <c:orientation val="minMax"/>
          <c:min val="0"/>
        </c:scaling>
        <c:delete val="0"/>
        <c:axPos val="l"/>
        <c:majorGridlines/>
        <c:numFmt formatCode="&quot;$&quot;#,##0" sourceLinked="0"/>
        <c:majorTickMark val="out"/>
        <c:minorTickMark val="none"/>
        <c:tickLblPos val="nextTo"/>
        <c:crossAx val="-1675184688"/>
        <c:crosses val="autoZero"/>
        <c:crossBetween val="midCat"/>
      </c:valAx>
    </c:plotArea>
    <c:legend>
      <c:legendPos val="r"/>
      <c:layout>
        <c:manualLayout>
          <c:xMode val="edge"/>
          <c:yMode val="edge"/>
          <c:x val="0.17558605521532031"/>
          <c:y val="0.17078617125984252"/>
          <c:w val="0.48320708423351844"/>
          <c:h val="0.23547391615034474"/>
        </c:manualLayout>
      </c:layout>
      <c:overlay val="1"/>
      <c:spPr>
        <a:solidFill>
          <a:schemeClr val="bg1"/>
        </a:solidFill>
      </c:spPr>
    </c:legend>
    <c:plotVisOnly val="1"/>
    <c:dispBlanksAs val="gap"/>
    <c:showDLblsOverMax val="0"/>
  </c:chart>
  <c:txPr>
    <a:bodyPr/>
    <a:lstStyle/>
    <a:p>
      <a:pPr>
        <a:defRPr sz="1400" b="1"/>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6070907803191267"/>
          <c:y val="4.0759799030969081E-2"/>
          <c:w val="0.77531231215145724"/>
          <c:h val="0.80382730545621373"/>
        </c:manualLayout>
      </c:layout>
      <c:lineChart>
        <c:grouping val="standard"/>
        <c:varyColors val="0"/>
        <c:ser>
          <c:idx val="0"/>
          <c:order val="0"/>
          <c:tx>
            <c:strRef>
              <c:f>Sheet1!$B$1</c:f>
              <c:strCache>
                <c:ptCount val="1"/>
                <c:pt idx="0">
                  <c:v>Population</c:v>
                </c:pt>
              </c:strCache>
            </c:strRef>
          </c:tx>
          <c:spPr>
            <a:ln w="44450">
              <a:solidFill>
                <a:srgbClr val="800000"/>
              </a:solidFill>
            </a:ln>
          </c:spPr>
          <c:marker>
            <c:symbol val="none"/>
          </c:marker>
          <c:dLbls>
            <c:dLbl>
              <c:idx val="80"/>
              <c:layout>
                <c:manualLayout>
                  <c:x val="-6.1091086810434354E-3"/>
                  <c:y val="-3.2808398950131233E-2"/>
                </c:manualLayout>
              </c:layout>
              <c:tx>
                <c:rich>
                  <a:bodyPr/>
                  <a:lstStyle/>
                  <a:p>
                    <a:pPr>
                      <a:defRPr>
                        <a:solidFill>
                          <a:schemeClr val="bg1"/>
                        </a:solidFill>
                      </a:defRPr>
                    </a:pPr>
                    <a:r>
                      <a:rPr lang="en-US" dirty="0">
                        <a:solidFill>
                          <a:schemeClr val="bg1"/>
                        </a:solidFill>
                      </a:rPr>
                      <a:t>4,068,759</a:t>
                    </a:r>
                  </a:p>
                </c:rich>
              </c:tx>
              <c:numFmt formatCode="#,##0" sourceLinked="0"/>
              <c:spPr>
                <a:solidFill>
                  <a:srgbClr val="800000"/>
                </a:solidFill>
              </c:spPr>
              <c:showLegendKey val="0"/>
              <c:showVal val="1"/>
              <c:showCatName val="0"/>
              <c:showSerName val="0"/>
              <c:showPercent val="0"/>
              <c:showBubbleSize val="0"/>
              <c:extLst>
                <c:ext xmlns:c15="http://schemas.microsoft.com/office/drawing/2012/chart" uri="{CE6537A1-D6FC-4f65-9D91-7224C49458BB}"/>
              </c:extLst>
            </c:dLbl>
            <c:spPr>
              <a:solidFill>
                <a:srgbClr val="800000"/>
              </a:solidFill>
            </c:spPr>
            <c:showLegendKey val="0"/>
            <c:showVal val="0"/>
            <c:showCatName val="0"/>
            <c:showSerName val="0"/>
            <c:showPercent val="0"/>
            <c:showBubbleSize val="0"/>
            <c:extLst>
              <c:ext xmlns:c15="http://schemas.microsoft.com/office/drawing/2012/chart" uri="{CE6537A1-D6FC-4f65-9D91-7224C49458BB}">
                <c15:showLeaderLines val="0"/>
              </c:ext>
            </c:extLst>
          </c:dLbls>
          <c:cat>
            <c:numRef>
              <c:f>Sheet1!$A$2:$A$82</c:f>
              <c:numCache>
                <c:formatCode>General</c:formatCode>
                <c:ptCount val="81"/>
                <c:pt idx="0">
                  <c:v>1970</c:v>
                </c:pt>
                <c:pt idx="1">
                  <c:v>1971</c:v>
                </c:pt>
                <c:pt idx="2">
                  <c:v>1972</c:v>
                </c:pt>
                <c:pt idx="3">
                  <c:v>1973</c:v>
                </c:pt>
                <c:pt idx="4">
                  <c:v>1974</c:v>
                </c:pt>
                <c:pt idx="5">
                  <c:v>1975</c:v>
                </c:pt>
                <c:pt idx="6">
                  <c:v>1976</c:v>
                </c:pt>
                <c:pt idx="7">
                  <c:v>1977</c:v>
                </c:pt>
                <c:pt idx="8">
                  <c:v>1978</c:v>
                </c:pt>
                <c:pt idx="9">
                  <c:v>1979</c:v>
                </c:pt>
                <c:pt idx="10">
                  <c:v>1980</c:v>
                </c:pt>
                <c:pt idx="11">
                  <c:v>1981</c:v>
                </c:pt>
                <c:pt idx="12">
                  <c:v>1982</c:v>
                </c:pt>
                <c:pt idx="13">
                  <c:v>1983</c:v>
                </c:pt>
                <c:pt idx="14">
                  <c:v>1984</c:v>
                </c:pt>
                <c:pt idx="15">
                  <c:v>1985</c:v>
                </c:pt>
                <c:pt idx="16">
                  <c:v>1986</c:v>
                </c:pt>
                <c:pt idx="17">
                  <c:v>1987</c:v>
                </c:pt>
                <c:pt idx="18">
                  <c:v>1988</c:v>
                </c:pt>
                <c:pt idx="19">
                  <c:v>1989</c:v>
                </c:pt>
                <c:pt idx="20">
                  <c:v>1990</c:v>
                </c:pt>
                <c:pt idx="21">
                  <c:v>1991</c:v>
                </c:pt>
                <c:pt idx="22">
                  <c:v>1992</c:v>
                </c:pt>
                <c:pt idx="23">
                  <c:v>1993</c:v>
                </c:pt>
                <c:pt idx="24">
                  <c:v>1994</c:v>
                </c:pt>
                <c:pt idx="25">
                  <c:v>1995</c:v>
                </c:pt>
                <c:pt idx="26">
                  <c:v>1996</c:v>
                </c:pt>
                <c:pt idx="27">
                  <c:v>1997</c:v>
                </c:pt>
                <c:pt idx="28">
                  <c:v>1998</c:v>
                </c:pt>
                <c:pt idx="29">
                  <c:v>1999</c:v>
                </c:pt>
                <c:pt idx="30">
                  <c:v>2000</c:v>
                </c:pt>
                <c:pt idx="31">
                  <c:v>2001</c:v>
                </c:pt>
                <c:pt idx="32">
                  <c:v>2002</c:v>
                </c:pt>
                <c:pt idx="33">
                  <c:v>2003</c:v>
                </c:pt>
                <c:pt idx="34">
                  <c:v>2004</c:v>
                </c:pt>
                <c:pt idx="35">
                  <c:v>2005</c:v>
                </c:pt>
                <c:pt idx="36">
                  <c:v>2006</c:v>
                </c:pt>
                <c:pt idx="37">
                  <c:v>2007</c:v>
                </c:pt>
                <c:pt idx="38">
                  <c:v>2008</c:v>
                </c:pt>
                <c:pt idx="39">
                  <c:v>2009</c:v>
                </c:pt>
                <c:pt idx="40">
                  <c:v>2010</c:v>
                </c:pt>
                <c:pt idx="41">
                  <c:v>2011</c:v>
                </c:pt>
                <c:pt idx="42">
                  <c:v>2012</c:v>
                </c:pt>
                <c:pt idx="43">
                  <c:v>2013</c:v>
                </c:pt>
                <c:pt idx="44">
                  <c:v>2014</c:v>
                </c:pt>
                <c:pt idx="45">
                  <c:v>2015</c:v>
                </c:pt>
                <c:pt idx="46">
                  <c:v>2016</c:v>
                </c:pt>
                <c:pt idx="47">
                  <c:v>2017</c:v>
                </c:pt>
                <c:pt idx="48">
                  <c:v>2018</c:v>
                </c:pt>
                <c:pt idx="49">
                  <c:v>2019</c:v>
                </c:pt>
                <c:pt idx="50">
                  <c:v>2020</c:v>
                </c:pt>
                <c:pt idx="51">
                  <c:v>2021</c:v>
                </c:pt>
                <c:pt idx="52">
                  <c:v>2022</c:v>
                </c:pt>
                <c:pt idx="53">
                  <c:v>2023</c:v>
                </c:pt>
                <c:pt idx="54">
                  <c:v>2024</c:v>
                </c:pt>
                <c:pt idx="55">
                  <c:v>2025</c:v>
                </c:pt>
                <c:pt idx="56">
                  <c:v>2026</c:v>
                </c:pt>
                <c:pt idx="57">
                  <c:v>2027</c:v>
                </c:pt>
                <c:pt idx="58">
                  <c:v>2028</c:v>
                </c:pt>
                <c:pt idx="59">
                  <c:v>2029</c:v>
                </c:pt>
                <c:pt idx="60">
                  <c:v>2030</c:v>
                </c:pt>
                <c:pt idx="61">
                  <c:v>2031</c:v>
                </c:pt>
                <c:pt idx="62">
                  <c:v>2032</c:v>
                </c:pt>
                <c:pt idx="63">
                  <c:v>2033</c:v>
                </c:pt>
                <c:pt idx="64">
                  <c:v>2034</c:v>
                </c:pt>
                <c:pt idx="65">
                  <c:v>2035</c:v>
                </c:pt>
                <c:pt idx="66">
                  <c:v>2036</c:v>
                </c:pt>
                <c:pt idx="67">
                  <c:v>2037</c:v>
                </c:pt>
                <c:pt idx="68">
                  <c:v>2038</c:v>
                </c:pt>
                <c:pt idx="69">
                  <c:v>2039</c:v>
                </c:pt>
                <c:pt idx="70">
                  <c:v>2040</c:v>
                </c:pt>
                <c:pt idx="71">
                  <c:v>2041</c:v>
                </c:pt>
                <c:pt idx="72">
                  <c:v>2042</c:v>
                </c:pt>
                <c:pt idx="73">
                  <c:v>2043</c:v>
                </c:pt>
                <c:pt idx="74">
                  <c:v>2044</c:v>
                </c:pt>
                <c:pt idx="75">
                  <c:v>2045</c:v>
                </c:pt>
                <c:pt idx="76">
                  <c:v>2046</c:v>
                </c:pt>
                <c:pt idx="77">
                  <c:v>2047</c:v>
                </c:pt>
                <c:pt idx="78">
                  <c:v>2048</c:v>
                </c:pt>
                <c:pt idx="79">
                  <c:v>2049</c:v>
                </c:pt>
                <c:pt idx="80">
                  <c:v>2050</c:v>
                </c:pt>
              </c:numCache>
            </c:numRef>
          </c:cat>
          <c:val>
            <c:numRef>
              <c:f>Sheet1!$B$2:$B$82</c:f>
              <c:numCache>
                <c:formatCode>General</c:formatCode>
                <c:ptCount val="81"/>
                <c:pt idx="0">
                  <c:v>1367200</c:v>
                </c:pt>
                <c:pt idx="1">
                  <c:v>1382500</c:v>
                </c:pt>
                <c:pt idx="2">
                  <c:v>1429100</c:v>
                </c:pt>
                <c:pt idx="3">
                  <c:v>1480800</c:v>
                </c:pt>
                <c:pt idx="4">
                  <c:v>1521400</c:v>
                </c:pt>
                <c:pt idx="5">
                  <c:v>1594100</c:v>
                </c:pt>
                <c:pt idx="6">
                  <c:v>1654300</c:v>
                </c:pt>
                <c:pt idx="7">
                  <c:v>1711300</c:v>
                </c:pt>
                <c:pt idx="8">
                  <c:v>1773200</c:v>
                </c:pt>
                <c:pt idx="9">
                  <c:v>1831300</c:v>
                </c:pt>
                <c:pt idx="10">
                  <c:v>1873300</c:v>
                </c:pt>
                <c:pt idx="11">
                  <c:v>1925980</c:v>
                </c:pt>
                <c:pt idx="12">
                  <c:v>1973013</c:v>
                </c:pt>
                <c:pt idx="13">
                  <c:v>2014722</c:v>
                </c:pt>
                <c:pt idx="14">
                  <c:v>2071422</c:v>
                </c:pt>
                <c:pt idx="15">
                  <c:v>2129642</c:v>
                </c:pt>
                <c:pt idx="16">
                  <c:v>2209585</c:v>
                </c:pt>
                <c:pt idx="17">
                  <c:v>2294091</c:v>
                </c:pt>
                <c:pt idx="18">
                  <c:v>2381313</c:v>
                </c:pt>
                <c:pt idx="19">
                  <c:v>2481025</c:v>
                </c:pt>
                <c:pt idx="20">
                  <c:v>2504900</c:v>
                </c:pt>
                <c:pt idx="21">
                  <c:v>2554600</c:v>
                </c:pt>
                <c:pt idx="22">
                  <c:v>2590200</c:v>
                </c:pt>
                <c:pt idx="23">
                  <c:v>2597900</c:v>
                </c:pt>
                <c:pt idx="24">
                  <c:v>2611000</c:v>
                </c:pt>
                <c:pt idx="25">
                  <c:v>2615200</c:v>
                </c:pt>
                <c:pt idx="26">
                  <c:v>2627000</c:v>
                </c:pt>
                <c:pt idx="27">
                  <c:v>2680000</c:v>
                </c:pt>
                <c:pt idx="28">
                  <c:v>2725700</c:v>
                </c:pt>
                <c:pt idx="29">
                  <c:v>2776300</c:v>
                </c:pt>
                <c:pt idx="30">
                  <c:v>2813833</c:v>
                </c:pt>
                <c:pt idx="31">
                  <c:v>2849238</c:v>
                </c:pt>
                <c:pt idx="32">
                  <c:v>2890256</c:v>
                </c:pt>
                <c:pt idx="33">
                  <c:v>2927216</c:v>
                </c:pt>
                <c:pt idx="34">
                  <c:v>2953703</c:v>
                </c:pt>
                <c:pt idx="35">
                  <c:v>2966783</c:v>
                </c:pt>
                <c:pt idx="36">
                  <c:v>2976492</c:v>
                </c:pt>
                <c:pt idx="37">
                  <c:v>2998477</c:v>
                </c:pt>
                <c:pt idx="38">
                  <c:v>3032689</c:v>
                </c:pt>
                <c:pt idx="39">
                  <c:v>3064436</c:v>
                </c:pt>
                <c:pt idx="40">
                  <c:v>3095313</c:v>
                </c:pt>
                <c:pt idx="41">
                  <c:v>3115810</c:v>
                </c:pt>
                <c:pt idx="42">
                  <c:v>3143429</c:v>
                </c:pt>
                <c:pt idx="43">
                  <c:v>3179682.5338920001</c:v>
                </c:pt>
                <c:pt idx="44">
                  <c:v>3218542.1567660002</c:v>
                </c:pt>
                <c:pt idx="45">
                  <c:v>3257110.529939</c:v>
                </c:pt>
                <c:pt idx="46">
                  <c:v>3294856.3704229998</c:v>
                </c:pt>
                <c:pt idx="47">
                  <c:v>3331593.0421159999</c:v>
                </c:pt>
                <c:pt idx="48">
                  <c:v>3367025.179033</c:v>
                </c:pt>
                <c:pt idx="49">
                  <c:v>3401366.858308</c:v>
                </c:pt>
                <c:pt idx="50">
                  <c:v>3435713.1482680002</c:v>
                </c:pt>
                <c:pt idx="51">
                  <c:v>3469824.0229310002</c:v>
                </c:pt>
                <c:pt idx="52">
                  <c:v>3503551.1995549998</c:v>
                </c:pt>
                <c:pt idx="53">
                  <c:v>3536905.4348559999</c:v>
                </c:pt>
                <c:pt idx="54">
                  <c:v>3569505.2196200001</c:v>
                </c:pt>
                <c:pt idx="55">
                  <c:v>3601157.8228719998</c:v>
                </c:pt>
                <c:pt idx="56">
                  <c:v>3631626.5865440001</c:v>
                </c:pt>
                <c:pt idx="57">
                  <c:v>3660632.1099080001</c:v>
                </c:pt>
                <c:pt idx="58">
                  <c:v>3688665.3237609998</c:v>
                </c:pt>
                <c:pt idx="59">
                  <c:v>3715643.6906880001</c:v>
                </c:pt>
                <c:pt idx="60">
                  <c:v>3741666.6743859998</c:v>
                </c:pt>
                <c:pt idx="61">
                  <c:v>3766628.5849759998</c:v>
                </c:pt>
                <c:pt idx="62">
                  <c:v>3790115.3348300001</c:v>
                </c:pt>
                <c:pt idx="63">
                  <c:v>3812526.7855019998</c:v>
                </c:pt>
                <c:pt idx="64">
                  <c:v>3833713.6940250001</c:v>
                </c:pt>
                <c:pt idx="65">
                  <c:v>3853698.1403859998</c:v>
                </c:pt>
                <c:pt idx="66">
                  <c:v>3872541.3281640001</c:v>
                </c:pt>
                <c:pt idx="67">
                  <c:v>3890012.8507889998</c:v>
                </c:pt>
                <c:pt idx="68">
                  <c:v>3906527.257731</c:v>
                </c:pt>
                <c:pt idx="69">
                  <c:v>3922223.6880299998</c:v>
                </c:pt>
                <c:pt idx="70">
                  <c:v>3937280.4703159998</c:v>
                </c:pt>
                <c:pt idx="71">
                  <c:v>3951707.8986510001</c:v>
                </c:pt>
                <c:pt idx="72">
                  <c:v>3965533.720096</c:v>
                </c:pt>
                <c:pt idx="73">
                  <c:v>3979001.0732240002</c:v>
                </c:pt>
                <c:pt idx="74">
                  <c:v>3992261.7722880002</c:v>
                </c:pt>
                <c:pt idx="75">
                  <c:v>4005366.4465669999</c:v>
                </c:pt>
                <c:pt idx="76">
                  <c:v>4018366.4067139998</c:v>
                </c:pt>
                <c:pt idx="77">
                  <c:v>4031256.6225109999</c:v>
                </c:pt>
                <c:pt idx="78">
                  <c:v>4043930.049784</c:v>
                </c:pt>
                <c:pt idx="79">
                  <c:v>4056432.1308599999</c:v>
                </c:pt>
                <c:pt idx="80">
                  <c:v>4068758.7455409998</c:v>
                </c:pt>
              </c:numCache>
            </c:numRef>
          </c:val>
          <c:smooth val="0"/>
        </c:ser>
        <c:ser>
          <c:idx val="1"/>
          <c:order val="1"/>
          <c:tx>
            <c:strRef>
              <c:f>Sheet1!$C$1</c:f>
              <c:strCache>
                <c:ptCount val="1"/>
                <c:pt idx="0">
                  <c:v>Jobs</c:v>
                </c:pt>
              </c:strCache>
            </c:strRef>
          </c:tx>
          <c:spPr>
            <a:ln w="44450"/>
          </c:spPr>
          <c:marker>
            <c:symbol val="none"/>
          </c:marker>
          <c:dLbls>
            <c:dLbl>
              <c:idx val="80"/>
              <c:layout>
                <c:manualLayout>
                  <c:x val="-4.5818315107825766E-3"/>
                  <c:y val="-4.2903290934786995E-2"/>
                </c:manualLayout>
              </c:layout>
              <c:tx>
                <c:rich>
                  <a:bodyPr/>
                  <a:lstStyle/>
                  <a:p>
                    <a:pPr>
                      <a:defRPr/>
                    </a:pPr>
                    <a:r>
                      <a:rPr lang="en-US" dirty="0" smtClean="0">
                        <a:solidFill>
                          <a:schemeClr val="bg1"/>
                        </a:solidFill>
                      </a:rPr>
                      <a:t>1,911,404</a:t>
                    </a:r>
                  </a:p>
                </c:rich>
              </c:tx>
              <c:spPr>
                <a:solidFill>
                  <a:schemeClr val="accent2"/>
                </a:solidFill>
              </c:spPr>
              <c:showLegendKey val="0"/>
              <c:showVal val="1"/>
              <c:showCatName val="0"/>
              <c:showSerName val="0"/>
              <c:showPercent val="0"/>
              <c:showBubbleSize val="0"/>
              <c:extLst>
                <c:ext xmlns:c15="http://schemas.microsoft.com/office/drawing/2012/chart" uri="{CE6537A1-D6FC-4f65-9D91-7224C49458BB}"/>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cat>
            <c:numRef>
              <c:f>Sheet1!$A$2:$A$82</c:f>
              <c:numCache>
                <c:formatCode>General</c:formatCode>
                <c:ptCount val="81"/>
                <c:pt idx="0">
                  <c:v>1970</c:v>
                </c:pt>
                <c:pt idx="1">
                  <c:v>1971</c:v>
                </c:pt>
                <c:pt idx="2">
                  <c:v>1972</c:v>
                </c:pt>
                <c:pt idx="3">
                  <c:v>1973</c:v>
                </c:pt>
                <c:pt idx="4">
                  <c:v>1974</c:v>
                </c:pt>
                <c:pt idx="5">
                  <c:v>1975</c:v>
                </c:pt>
                <c:pt idx="6">
                  <c:v>1976</c:v>
                </c:pt>
                <c:pt idx="7">
                  <c:v>1977</c:v>
                </c:pt>
                <c:pt idx="8">
                  <c:v>1978</c:v>
                </c:pt>
                <c:pt idx="9">
                  <c:v>1979</c:v>
                </c:pt>
                <c:pt idx="10">
                  <c:v>1980</c:v>
                </c:pt>
                <c:pt idx="11">
                  <c:v>1981</c:v>
                </c:pt>
                <c:pt idx="12">
                  <c:v>1982</c:v>
                </c:pt>
                <c:pt idx="13">
                  <c:v>1983</c:v>
                </c:pt>
                <c:pt idx="14">
                  <c:v>1984</c:v>
                </c:pt>
                <c:pt idx="15">
                  <c:v>1985</c:v>
                </c:pt>
                <c:pt idx="16">
                  <c:v>1986</c:v>
                </c:pt>
                <c:pt idx="17">
                  <c:v>1987</c:v>
                </c:pt>
                <c:pt idx="18">
                  <c:v>1988</c:v>
                </c:pt>
                <c:pt idx="19">
                  <c:v>1989</c:v>
                </c:pt>
                <c:pt idx="20">
                  <c:v>1990</c:v>
                </c:pt>
                <c:pt idx="21">
                  <c:v>1991</c:v>
                </c:pt>
                <c:pt idx="22">
                  <c:v>1992</c:v>
                </c:pt>
                <c:pt idx="23">
                  <c:v>1993</c:v>
                </c:pt>
                <c:pt idx="24">
                  <c:v>1994</c:v>
                </c:pt>
                <c:pt idx="25">
                  <c:v>1995</c:v>
                </c:pt>
                <c:pt idx="26">
                  <c:v>1996</c:v>
                </c:pt>
                <c:pt idx="27">
                  <c:v>1997</c:v>
                </c:pt>
                <c:pt idx="28">
                  <c:v>1998</c:v>
                </c:pt>
                <c:pt idx="29">
                  <c:v>1999</c:v>
                </c:pt>
                <c:pt idx="30">
                  <c:v>2000</c:v>
                </c:pt>
                <c:pt idx="31">
                  <c:v>2001</c:v>
                </c:pt>
                <c:pt idx="32">
                  <c:v>2002</c:v>
                </c:pt>
                <c:pt idx="33">
                  <c:v>2003</c:v>
                </c:pt>
                <c:pt idx="34">
                  <c:v>2004</c:v>
                </c:pt>
                <c:pt idx="35">
                  <c:v>2005</c:v>
                </c:pt>
                <c:pt idx="36">
                  <c:v>2006</c:v>
                </c:pt>
                <c:pt idx="37">
                  <c:v>2007</c:v>
                </c:pt>
                <c:pt idx="38">
                  <c:v>2008</c:v>
                </c:pt>
                <c:pt idx="39">
                  <c:v>2009</c:v>
                </c:pt>
                <c:pt idx="40">
                  <c:v>2010</c:v>
                </c:pt>
                <c:pt idx="41">
                  <c:v>2011</c:v>
                </c:pt>
                <c:pt idx="42">
                  <c:v>2012</c:v>
                </c:pt>
                <c:pt idx="43">
                  <c:v>2013</c:v>
                </c:pt>
                <c:pt idx="44">
                  <c:v>2014</c:v>
                </c:pt>
                <c:pt idx="45">
                  <c:v>2015</c:v>
                </c:pt>
                <c:pt idx="46">
                  <c:v>2016</c:v>
                </c:pt>
                <c:pt idx="47">
                  <c:v>2017</c:v>
                </c:pt>
                <c:pt idx="48">
                  <c:v>2018</c:v>
                </c:pt>
                <c:pt idx="49">
                  <c:v>2019</c:v>
                </c:pt>
                <c:pt idx="50">
                  <c:v>2020</c:v>
                </c:pt>
                <c:pt idx="51">
                  <c:v>2021</c:v>
                </c:pt>
                <c:pt idx="52">
                  <c:v>2022</c:v>
                </c:pt>
                <c:pt idx="53">
                  <c:v>2023</c:v>
                </c:pt>
                <c:pt idx="54">
                  <c:v>2024</c:v>
                </c:pt>
                <c:pt idx="55">
                  <c:v>2025</c:v>
                </c:pt>
                <c:pt idx="56">
                  <c:v>2026</c:v>
                </c:pt>
                <c:pt idx="57">
                  <c:v>2027</c:v>
                </c:pt>
                <c:pt idx="58">
                  <c:v>2028</c:v>
                </c:pt>
                <c:pt idx="59">
                  <c:v>2029</c:v>
                </c:pt>
                <c:pt idx="60">
                  <c:v>2030</c:v>
                </c:pt>
                <c:pt idx="61">
                  <c:v>2031</c:v>
                </c:pt>
                <c:pt idx="62">
                  <c:v>2032</c:v>
                </c:pt>
                <c:pt idx="63">
                  <c:v>2033</c:v>
                </c:pt>
                <c:pt idx="64">
                  <c:v>2034</c:v>
                </c:pt>
                <c:pt idx="65">
                  <c:v>2035</c:v>
                </c:pt>
                <c:pt idx="66">
                  <c:v>2036</c:v>
                </c:pt>
                <c:pt idx="67">
                  <c:v>2037</c:v>
                </c:pt>
                <c:pt idx="68">
                  <c:v>2038</c:v>
                </c:pt>
                <c:pt idx="69">
                  <c:v>2039</c:v>
                </c:pt>
                <c:pt idx="70">
                  <c:v>2040</c:v>
                </c:pt>
                <c:pt idx="71">
                  <c:v>2041</c:v>
                </c:pt>
                <c:pt idx="72">
                  <c:v>2042</c:v>
                </c:pt>
                <c:pt idx="73">
                  <c:v>2043</c:v>
                </c:pt>
                <c:pt idx="74">
                  <c:v>2044</c:v>
                </c:pt>
                <c:pt idx="75">
                  <c:v>2045</c:v>
                </c:pt>
                <c:pt idx="76">
                  <c:v>2046</c:v>
                </c:pt>
                <c:pt idx="77">
                  <c:v>2047</c:v>
                </c:pt>
                <c:pt idx="78">
                  <c:v>2048</c:v>
                </c:pt>
                <c:pt idx="79">
                  <c:v>2049</c:v>
                </c:pt>
                <c:pt idx="80">
                  <c:v>2050</c:v>
                </c:pt>
              </c:numCache>
            </c:numRef>
          </c:cat>
          <c:val>
            <c:numRef>
              <c:f>Sheet1!$C$2:$C$82</c:f>
              <c:numCache>
                <c:formatCode>#,##0</c:formatCode>
                <c:ptCount val="81"/>
                <c:pt idx="0">
                  <c:v>572548</c:v>
                </c:pt>
                <c:pt idx="1">
                  <c:v>571156.55599999998</c:v>
                </c:pt>
                <c:pt idx="2">
                  <c:v>589474.33700000006</c:v>
                </c:pt>
                <c:pt idx="3">
                  <c:v>617914.67099999997</c:v>
                </c:pt>
                <c:pt idx="4">
                  <c:v>636650.26699999999</c:v>
                </c:pt>
                <c:pt idx="5">
                  <c:v>647053.88400000008</c:v>
                </c:pt>
                <c:pt idx="6">
                  <c:v>673617.59400000004</c:v>
                </c:pt>
                <c:pt idx="7">
                  <c:v>723111.46299999999</c:v>
                </c:pt>
                <c:pt idx="8">
                  <c:v>783855.68200000003</c:v>
                </c:pt>
                <c:pt idx="9">
                  <c:v>831704.51199999999</c:v>
                </c:pt>
                <c:pt idx="10">
                  <c:v>853895</c:v>
                </c:pt>
                <c:pt idx="11">
                  <c:v>865671.95400000003</c:v>
                </c:pt>
                <c:pt idx="12">
                  <c:v>866316.22699999996</c:v>
                </c:pt>
                <c:pt idx="13">
                  <c:v>879698.48200000008</c:v>
                </c:pt>
                <c:pt idx="14">
                  <c:v>932606.15700000001</c:v>
                </c:pt>
                <c:pt idx="15">
                  <c:v>979053.52300000004</c:v>
                </c:pt>
                <c:pt idx="16">
                  <c:v>1020808.879</c:v>
                </c:pt>
                <c:pt idx="17">
                  <c:v>1070695.9029999999</c:v>
                </c:pt>
                <c:pt idx="18">
                  <c:v>1133123.048</c:v>
                </c:pt>
                <c:pt idx="19">
                  <c:v>1167741.75</c:v>
                </c:pt>
                <c:pt idx="20">
                  <c:v>1192453</c:v>
                </c:pt>
                <c:pt idx="21">
                  <c:v>1188307.5458229999</c:v>
                </c:pt>
                <c:pt idx="22">
                  <c:v>1168378.3332239999</c:v>
                </c:pt>
                <c:pt idx="23">
                  <c:v>1168232.191018</c:v>
                </c:pt>
                <c:pt idx="24">
                  <c:v>1156574.8557269999</c:v>
                </c:pt>
                <c:pt idx="25">
                  <c:v>1171242.8043289999</c:v>
                </c:pt>
                <c:pt idx="26">
                  <c:v>1199298.746944</c:v>
                </c:pt>
                <c:pt idx="27">
                  <c:v>1244953.6510429999</c:v>
                </c:pt>
                <c:pt idx="28">
                  <c:v>1295532.6522659999</c:v>
                </c:pt>
                <c:pt idx="29">
                  <c:v>1338588.2805260001</c:v>
                </c:pt>
                <c:pt idx="30">
                  <c:v>1389978</c:v>
                </c:pt>
                <c:pt idx="31">
                  <c:v>1415744.1199420001</c:v>
                </c:pt>
                <c:pt idx="32">
                  <c:v>1430931.6846159999</c:v>
                </c:pt>
                <c:pt idx="33">
                  <c:v>1443130.47367</c:v>
                </c:pt>
                <c:pt idx="34">
                  <c:v>1460038.6847260001</c:v>
                </c:pt>
                <c:pt idx="35">
                  <c:v>1478675.5637640001</c:v>
                </c:pt>
                <c:pt idx="36">
                  <c:v>1499788.6320100001</c:v>
                </c:pt>
                <c:pt idx="37">
                  <c:v>1509454.7734409999</c:v>
                </c:pt>
                <c:pt idx="38">
                  <c:v>1504445.096384</c:v>
                </c:pt>
                <c:pt idx="39">
                  <c:v>1431279.327081</c:v>
                </c:pt>
                <c:pt idx="40">
                  <c:v>1421940.569502</c:v>
                </c:pt>
                <c:pt idx="41">
                  <c:v>1434228.7847509999</c:v>
                </c:pt>
                <c:pt idx="42">
                  <c:v>1450913</c:v>
                </c:pt>
                <c:pt idx="43">
                  <c:v>1480210.690369</c:v>
                </c:pt>
                <c:pt idx="44">
                  <c:v>1507863.5747710001</c:v>
                </c:pt>
                <c:pt idx="45">
                  <c:v>1542084.5715619999</c:v>
                </c:pt>
                <c:pt idx="46">
                  <c:v>1569978.9361899998</c:v>
                </c:pt>
                <c:pt idx="47">
                  <c:v>1588874.9740800001</c:v>
                </c:pt>
                <c:pt idx="48">
                  <c:v>1602078.5188120001</c:v>
                </c:pt>
                <c:pt idx="49">
                  <c:v>1613178.8749640002</c:v>
                </c:pt>
                <c:pt idx="50">
                  <c:v>1624123.4890939998</c:v>
                </c:pt>
                <c:pt idx="51">
                  <c:v>1635130.587451</c:v>
                </c:pt>
                <c:pt idx="52">
                  <c:v>1646047.0344969998</c:v>
                </c:pt>
                <c:pt idx="53">
                  <c:v>1656371.7144459998</c:v>
                </c:pt>
                <c:pt idx="54">
                  <c:v>1666204.8856590001</c:v>
                </c:pt>
                <c:pt idx="55">
                  <c:v>1675305.2946740002</c:v>
                </c:pt>
                <c:pt idx="56">
                  <c:v>1683746.791123</c:v>
                </c:pt>
                <c:pt idx="57">
                  <c:v>1691513.2750510001</c:v>
                </c:pt>
                <c:pt idx="58">
                  <c:v>1699676.1449740003</c:v>
                </c:pt>
                <c:pt idx="59">
                  <c:v>1708296.488161</c:v>
                </c:pt>
                <c:pt idx="60">
                  <c:v>1717562.8315120002</c:v>
                </c:pt>
                <c:pt idx="61">
                  <c:v>1727452.4208670002</c:v>
                </c:pt>
                <c:pt idx="62">
                  <c:v>1738036.2377469996</c:v>
                </c:pt>
                <c:pt idx="63">
                  <c:v>1748633.6909030001</c:v>
                </c:pt>
                <c:pt idx="64">
                  <c:v>1759367.0418450001</c:v>
                </c:pt>
                <c:pt idx="65">
                  <c:v>1769938.6003420001</c:v>
                </c:pt>
                <c:pt idx="66">
                  <c:v>1779825.5291669997</c:v>
                </c:pt>
                <c:pt idx="67">
                  <c:v>1789783.3623019999</c:v>
                </c:pt>
                <c:pt idx="68">
                  <c:v>1799709.6377129999</c:v>
                </c:pt>
                <c:pt idx="69">
                  <c:v>1809559.3347749999</c:v>
                </c:pt>
                <c:pt idx="70">
                  <c:v>1819099.9302390001</c:v>
                </c:pt>
                <c:pt idx="71">
                  <c:v>1828579.6643879998</c:v>
                </c:pt>
                <c:pt idx="72">
                  <c:v>1838219.0717740001</c:v>
                </c:pt>
                <c:pt idx="73">
                  <c:v>1847761.0510779996</c:v>
                </c:pt>
                <c:pt idx="74">
                  <c:v>1857114.3743560002</c:v>
                </c:pt>
                <c:pt idx="75">
                  <c:v>1866295.2154560001</c:v>
                </c:pt>
                <c:pt idx="76">
                  <c:v>1875322.8582959999</c:v>
                </c:pt>
                <c:pt idx="77">
                  <c:v>1884360.6784669999</c:v>
                </c:pt>
                <c:pt idx="78">
                  <c:v>1893459.7345130001</c:v>
                </c:pt>
                <c:pt idx="79">
                  <c:v>1902461.013697</c:v>
                </c:pt>
                <c:pt idx="80">
                  <c:v>1911404.4803870001</c:v>
                </c:pt>
              </c:numCache>
            </c:numRef>
          </c:val>
          <c:smooth val="0"/>
        </c:ser>
        <c:ser>
          <c:idx val="2"/>
          <c:order val="2"/>
          <c:tx>
            <c:strRef>
              <c:f>Sheet1!$D$1</c:f>
              <c:strCache>
                <c:ptCount val="1"/>
                <c:pt idx="0">
                  <c:v>Housing</c:v>
                </c:pt>
              </c:strCache>
            </c:strRef>
          </c:tx>
          <c:spPr>
            <a:ln w="44450">
              <a:solidFill>
                <a:schemeClr val="accent5"/>
              </a:solidFill>
            </a:ln>
          </c:spPr>
          <c:marker>
            <c:symbol val="none"/>
          </c:marker>
          <c:dLbls>
            <c:dLbl>
              <c:idx val="80"/>
              <c:layout>
                <c:manualLayout>
                  <c:x val="-6.1091086810434354E-3"/>
                  <c:y val="5.0474459923278821E-2"/>
                </c:manualLayout>
              </c:layout>
              <c:tx>
                <c:rich>
                  <a:bodyPr/>
                  <a:lstStyle/>
                  <a:p>
                    <a:pPr>
                      <a:defRPr/>
                    </a:pPr>
                    <a:r>
                      <a:rPr lang="en-US" dirty="0">
                        <a:solidFill>
                          <a:schemeClr val="bg1"/>
                        </a:solidFill>
                      </a:rPr>
                      <a:t>1,491,189</a:t>
                    </a:r>
                  </a:p>
                </c:rich>
              </c:tx>
              <c:spPr>
                <a:solidFill>
                  <a:schemeClr val="accent5"/>
                </a:solidFill>
              </c:spPr>
              <c:showLegendKey val="0"/>
              <c:showVal val="1"/>
              <c:showCatName val="0"/>
              <c:showSerName val="0"/>
              <c:showPercent val="0"/>
              <c:showBubbleSize val="0"/>
              <c:extLst>
                <c:ext xmlns:c15="http://schemas.microsoft.com/office/drawing/2012/chart" uri="{CE6537A1-D6FC-4f65-9D91-7224C49458BB}"/>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cat>
            <c:numRef>
              <c:f>Sheet1!$A$2:$A$82</c:f>
              <c:numCache>
                <c:formatCode>General</c:formatCode>
                <c:ptCount val="81"/>
                <c:pt idx="0">
                  <c:v>1970</c:v>
                </c:pt>
                <c:pt idx="1">
                  <c:v>1971</c:v>
                </c:pt>
                <c:pt idx="2">
                  <c:v>1972</c:v>
                </c:pt>
                <c:pt idx="3">
                  <c:v>1973</c:v>
                </c:pt>
                <c:pt idx="4">
                  <c:v>1974</c:v>
                </c:pt>
                <c:pt idx="5">
                  <c:v>1975</c:v>
                </c:pt>
                <c:pt idx="6">
                  <c:v>1976</c:v>
                </c:pt>
                <c:pt idx="7">
                  <c:v>1977</c:v>
                </c:pt>
                <c:pt idx="8">
                  <c:v>1978</c:v>
                </c:pt>
                <c:pt idx="9">
                  <c:v>1979</c:v>
                </c:pt>
                <c:pt idx="10">
                  <c:v>1980</c:v>
                </c:pt>
                <c:pt idx="11">
                  <c:v>1981</c:v>
                </c:pt>
                <c:pt idx="12">
                  <c:v>1982</c:v>
                </c:pt>
                <c:pt idx="13">
                  <c:v>1983</c:v>
                </c:pt>
                <c:pt idx="14">
                  <c:v>1984</c:v>
                </c:pt>
                <c:pt idx="15">
                  <c:v>1985</c:v>
                </c:pt>
                <c:pt idx="16">
                  <c:v>1986</c:v>
                </c:pt>
                <c:pt idx="17">
                  <c:v>1987</c:v>
                </c:pt>
                <c:pt idx="18">
                  <c:v>1988</c:v>
                </c:pt>
                <c:pt idx="19">
                  <c:v>1989</c:v>
                </c:pt>
                <c:pt idx="20">
                  <c:v>1990</c:v>
                </c:pt>
                <c:pt idx="21">
                  <c:v>1991</c:v>
                </c:pt>
                <c:pt idx="22">
                  <c:v>1992</c:v>
                </c:pt>
                <c:pt idx="23">
                  <c:v>1993</c:v>
                </c:pt>
                <c:pt idx="24">
                  <c:v>1994</c:v>
                </c:pt>
                <c:pt idx="25">
                  <c:v>1995</c:v>
                </c:pt>
                <c:pt idx="26">
                  <c:v>1996</c:v>
                </c:pt>
                <c:pt idx="27">
                  <c:v>1997</c:v>
                </c:pt>
                <c:pt idx="28">
                  <c:v>1998</c:v>
                </c:pt>
                <c:pt idx="29">
                  <c:v>1999</c:v>
                </c:pt>
                <c:pt idx="30">
                  <c:v>2000</c:v>
                </c:pt>
                <c:pt idx="31">
                  <c:v>2001</c:v>
                </c:pt>
                <c:pt idx="32">
                  <c:v>2002</c:v>
                </c:pt>
                <c:pt idx="33">
                  <c:v>2003</c:v>
                </c:pt>
                <c:pt idx="34">
                  <c:v>2004</c:v>
                </c:pt>
                <c:pt idx="35">
                  <c:v>2005</c:v>
                </c:pt>
                <c:pt idx="36">
                  <c:v>2006</c:v>
                </c:pt>
                <c:pt idx="37">
                  <c:v>2007</c:v>
                </c:pt>
                <c:pt idx="38">
                  <c:v>2008</c:v>
                </c:pt>
                <c:pt idx="39">
                  <c:v>2009</c:v>
                </c:pt>
                <c:pt idx="40">
                  <c:v>2010</c:v>
                </c:pt>
                <c:pt idx="41">
                  <c:v>2011</c:v>
                </c:pt>
                <c:pt idx="42">
                  <c:v>2012</c:v>
                </c:pt>
                <c:pt idx="43">
                  <c:v>2013</c:v>
                </c:pt>
                <c:pt idx="44">
                  <c:v>2014</c:v>
                </c:pt>
                <c:pt idx="45">
                  <c:v>2015</c:v>
                </c:pt>
                <c:pt idx="46">
                  <c:v>2016</c:v>
                </c:pt>
                <c:pt idx="47">
                  <c:v>2017</c:v>
                </c:pt>
                <c:pt idx="48">
                  <c:v>2018</c:v>
                </c:pt>
                <c:pt idx="49">
                  <c:v>2019</c:v>
                </c:pt>
                <c:pt idx="50">
                  <c:v>2020</c:v>
                </c:pt>
                <c:pt idx="51">
                  <c:v>2021</c:v>
                </c:pt>
                <c:pt idx="52">
                  <c:v>2022</c:v>
                </c:pt>
                <c:pt idx="53">
                  <c:v>2023</c:v>
                </c:pt>
                <c:pt idx="54">
                  <c:v>2024</c:v>
                </c:pt>
                <c:pt idx="55">
                  <c:v>2025</c:v>
                </c:pt>
                <c:pt idx="56">
                  <c:v>2026</c:v>
                </c:pt>
                <c:pt idx="57">
                  <c:v>2027</c:v>
                </c:pt>
                <c:pt idx="58">
                  <c:v>2028</c:v>
                </c:pt>
                <c:pt idx="59">
                  <c:v>2029</c:v>
                </c:pt>
                <c:pt idx="60">
                  <c:v>2030</c:v>
                </c:pt>
                <c:pt idx="61">
                  <c:v>2031</c:v>
                </c:pt>
                <c:pt idx="62">
                  <c:v>2032</c:v>
                </c:pt>
                <c:pt idx="63">
                  <c:v>2033</c:v>
                </c:pt>
                <c:pt idx="64">
                  <c:v>2034</c:v>
                </c:pt>
                <c:pt idx="65">
                  <c:v>2035</c:v>
                </c:pt>
                <c:pt idx="66">
                  <c:v>2036</c:v>
                </c:pt>
                <c:pt idx="67">
                  <c:v>2037</c:v>
                </c:pt>
                <c:pt idx="68">
                  <c:v>2038</c:v>
                </c:pt>
                <c:pt idx="69">
                  <c:v>2039</c:v>
                </c:pt>
                <c:pt idx="70">
                  <c:v>2040</c:v>
                </c:pt>
                <c:pt idx="71">
                  <c:v>2041</c:v>
                </c:pt>
                <c:pt idx="72">
                  <c:v>2042</c:v>
                </c:pt>
                <c:pt idx="73">
                  <c:v>2043</c:v>
                </c:pt>
                <c:pt idx="74">
                  <c:v>2044</c:v>
                </c:pt>
                <c:pt idx="75">
                  <c:v>2045</c:v>
                </c:pt>
                <c:pt idx="76">
                  <c:v>2046</c:v>
                </c:pt>
                <c:pt idx="77">
                  <c:v>2047</c:v>
                </c:pt>
                <c:pt idx="78">
                  <c:v>2048</c:v>
                </c:pt>
                <c:pt idx="79">
                  <c:v>2049</c:v>
                </c:pt>
                <c:pt idx="80">
                  <c:v>2050</c:v>
                </c:pt>
              </c:numCache>
            </c:numRef>
          </c:cat>
          <c:val>
            <c:numRef>
              <c:f>Sheet1!$D$2:$D$82</c:f>
              <c:numCache>
                <c:formatCode>#,##0</c:formatCode>
                <c:ptCount val="81"/>
                <c:pt idx="0">
                  <c:v>459300</c:v>
                </c:pt>
                <c:pt idx="1">
                  <c:v>480400</c:v>
                </c:pt>
                <c:pt idx="2">
                  <c:v>506000</c:v>
                </c:pt>
                <c:pt idx="3">
                  <c:v>538900</c:v>
                </c:pt>
                <c:pt idx="4">
                  <c:v>564600</c:v>
                </c:pt>
                <c:pt idx="5">
                  <c:v>581250</c:v>
                </c:pt>
                <c:pt idx="6">
                  <c:v>595100</c:v>
                </c:pt>
                <c:pt idx="7">
                  <c:v>620100</c:v>
                </c:pt>
                <c:pt idx="8">
                  <c:v>661600</c:v>
                </c:pt>
                <c:pt idx="9">
                  <c:v>702100</c:v>
                </c:pt>
                <c:pt idx="10">
                  <c:v>723991</c:v>
                </c:pt>
                <c:pt idx="11">
                  <c:v>737492</c:v>
                </c:pt>
                <c:pt idx="12">
                  <c:v>747339</c:v>
                </c:pt>
                <c:pt idx="13">
                  <c:v>756681</c:v>
                </c:pt>
                <c:pt idx="14">
                  <c:v>773532</c:v>
                </c:pt>
                <c:pt idx="15">
                  <c:v>801584</c:v>
                </c:pt>
                <c:pt idx="16">
                  <c:v>836137</c:v>
                </c:pt>
                <c:pt idx="17">
                  <c:v>872216</c:v>
                </c:pt>
                <c:pt idx="18">
                  <c:v>904067</c:v>
                </c:pt>
                <c:pt idx="19">
                  <c:v>930235</c:v>
                </c:pt>
                <c:pt idx="20">
                  <c:v>946240</c:v>
                </c:pt>
                <c:pt idx="21">
                  <c:v>958859</c:v>
                </c:pt>
                <c:pt idx="22">
                  <c:v>971345</c:v>
                </c:pt>
                <c:pt idx="23">
                  <c:v>980395</c:v>
                </c:pt>
                <c:pt idx="24">
                  <c:v>986983</c:v>
                </c:pt>
                <c:pt idx="25">
                  <c:v>993705</c:v>
                </c:pt>
                <c:pt idx="26">
                  <c:v>999944</c:v>
                </c:pt>
                <c:pt idx="27">
                  <c:v>1006882</c:v>
                </c:pt>
                <c:pt idx="28">
                  <c:v>1014858</c:v>
                </c:pt>
                <c:pt idx="29">
                  <c:v>1026142</c:v>
                </c:pt>
                <c:pt idx="30">
                  <c:v>1040149</c:v>
                </c:pt>
                <c:pt idx="31">
                  <c:v>1056726</c:v>
                </c:pt>
                <c:pt idx="32">
                  <c:v>1073547</c:v>
                </c:pt>
                <c:pt idx="33">
                  <c:v>1086692</c:v>
                </c:pt>
                <c:pt idx="34">
                  <c:v>1093198</c:v>
                </c:pt>
                <c:pt idx="35">
                  <c:v>1107985</c:v>
                </c:pt>
                <c:pt idx="36">
                  <c:v>1118283</c:v>
                </c:pt>
                <c:pt idx="37">
                  <c:v>1131728</c:v>
                </c:pt>
                <c:pt idx="38">
                  <c:v>1140654</c:v>
                </c:pt>
                <c:pt idx="39">
                  <c:v>1145548</c:v>
                </c:pt>
                <c:pt idx="40">
                  <c:v>1158076</c:v>
                </c:pt>
                <c:pt idx="41">
                  <c:v>1161720</c:v>
                </c:pt>
                <c:pt idx="42">
                  <c:v>1165818</c:v>
                </c:pt>
                <c:pt idx="43">
                  <c:v>1171406.7714249999</c:v>
                </c:pt>
                <c:pt idx="44">
                  <c:v>1183252.497713</c:v>
                </c:pt>
                <c:pt idx="45">
                  <c:v>1195953.3024879999</c:v>
                </c:pt>
                <c:pt idx="46">
                  <c:v>1208377.1886199999</c:v>
                </c:pt>
                <c:pt idx="47">
                  <c:v>1219642.217406</c:v>
                </c:pt>
                <c:pt idx="48">
                  <c:v>1229847.206611</c:v>
                </c:pt>
                <c:pt idx="49">
                  <c:v>1239796.856253</c:v>
                </c:pt>
                <c:pt idx="50">
                  <c:v>1249981.449979</c:v>
                </c:pt>
                <c:pt idx="51">
                  <c:v>1260297.1354779999</c:v>
                </c:pt>
                <c:pt idx="52">
                  <c:v>1270627.941601</c:v>
                </c:pt>
                <c:pt idx="53">
                  <c:v>1281048.4949310001</c:v>
                </c:pt>
                <c:pt idx="54">
                  <c:v>1291489.1138800001</c:v>
                </c:pt>
                <c:pt idx="55">
                  <c:v>1301778.6519879999</c:v>
                </c:pt>
                <c:pt idx="56">
                  <c:v>1311782.5216280001</c:v>
                </c:pt>
                <c:pt idx="57">
                  <c:v>1321506.0708019999</c:v>
                </c:pt>
                <c:pt idx="58">
                  <c:v>1330877.3530329999</c:v>
                </c:pt>
                <c:pt idx="59">
                  <c:v>1339855.1236350001</c:v>
                </c:pt>
                <c:pt idx="60">
                  <c:v>1348551.969787</c:v>
                </c:pt>
                <c:pt idx="61">
                  <c:v>1357473.903554</c:v>
                </c:pt>
                <c:pt idx="62">
                  <c:v>1366853.051583</c:v>
                </c:pt>
                <c:pt idx="63">
                  <c:v>1376163.536817</c:v>
                </c:pt>
                <c:pt idx="64">
                  <c:v>1385464.9221049999</c:v>
                </c:pt>
                <c:pt idx="65">
                  <c:v>1394525.8639</c:v>
                </c:pt>
                <c:pt idx="66">
                  <c:v>1402969.4137870001</c:v>
                </c:pt>
                <c:pt idx="67">
                  <c:v>1411434.0805790001</c:v>
                </c:pt>
                <c:pt idx="68">
                  <c:v>1419461.38304</c:v>
                </c:pt>
                <c:pt idx="69">
                  <c:v>1427198.2915699999</c:v>
                </c:pt>
                <c:pt idx="70">
                  <c:v>1434655.681657</c:v>
                </c:pt>
                <c:pt idx="71">
                  <c:v>1441627.625245</c:v>
                </c:pt>
                <c:pt idx="72">
                  <c:v>1448332.4339040001</c:v>
                </c:pt>
                <c:pt idx="73">
                  <c:v>1454686.4050350001</c:v>
                </c:pt>
                <c:pt idx="74">
                  <c:v>1460661.0202810001</c:v>
                </c:pt>
                <c:pt idx="75">
                  <c:v>1466294.7643780001</c:v>
                </c:pt>
                <c:pt idx="76">
                  <c:v>1471607.250397</c:v>
                </c:pt>
                <c:pt idx="77">
                  <c:v>1476775.105926</c:v>
                </c:pt>
                <c:pt idx="78">
                  <c:v>1481818.035134</c:v>
                </c:pt>
                <c:pt idx="79">
                  <c:v>1486599.1816750001</c:v>
                </c:pt>
                <c:pt idx="80">
                  <c:v>1491189.2807750001</c:v>
                </c:pt>
              </c:numCache>
            </c:numRef>
          </c:val>
          <c:smooth val="0"/>
        </c:ser>
        <c:dLbls>
          <c:showLegendKey val="0"/>
          <c:showVal val="0"/>
          <c:showCatName val="0"/>
          <c:showSerName val="0"/>
          <c:showPercent val="0"/>
          <c:showBubbleSize val="0"/>
        </c:dLbls>
        <c:smooth val="0"/>
        <c:axId val="-1568284640"/>
        <c:axId val="-1568281920"/>
      </c:lineChart>
      <c:catAx>
        <c:axId val="-1568284640"/>
        <c:scaling>
          <c:orientation val="minMax"/>
        </c:scaling>
        <c:delete val="0"/>
        <c:axPos val="b"/>
        <c:numFmt formatCode="General" sourceLinked="1"/>
        <c:majorTickMark val="out"/>
        <c:minorTickMark val="none"/>
        <c:tickLblPos val="nextTo"/>
        <c:txPr>
          <a:bodyPr rot="0" vert="horz"/>
          <a:lstStyle/>
          <a:p>
            <a:pPr>
              <a:defRPr/>
            </a:pPr>
            <a:endParaRPr lang="en-US"/>
          </a:p>
        </c:txPr>
        <c:crossAx val="-1568281920"/>
        <c:crosses val="autoZero"/>
        <c:auto val="1"/>
        <c:lblAlgn val="ctr"/>
        <c:lblOffset val="100"/>
        <c:tickLblSkip val="10"/>
        <c:tickMarkSkip val="5"/>
        <c:noMultiLvlLbl val="0"/>
      </c:catAx>
      <c:valAx>
        <c:axId val="-1568281920"/>
        <c:scaling>
          <c:orientation val="minMax"/>
        </c:scaling>
        <c:delete val="0"/>
        <c:axPos val="l"/>
        <c:majorGridlines/>
        <c:numFmt formatCode="#,##0" sourceLinked="0"/>
        <c:majorTickMark val="out"/>
        <c:minorTickMark val="none"/>
        <c:tickLblPos val="nextTo"/>
        <c:crossAx val="-1568284640"/>
        <c:crosses val="autoZero"/>
        <c:crossBetween val="between"/>
      </c:valAx>
    </c:plotArea>
    <c:legend>
      <c:legendPos val="r"/>
      <c:layout>
        <c:manualLayout>
          <c:xMode val="edge"/>
          <c:yMode val="edge"/>
          <c:x val="0.77156551441821808"/>
          <c:y val="0.21288358602358232"/>
          <c:w val="0.1811933726538151"/>
          <c:h val="0.21043614065785637"/>
        </c:manualLayout>
      </c:layout>
      <c:overlay val="0"/>
      <c:spPr>
        <a:solidFill>
          <a:schemeClr val="bg1"/>
        </a:solidFill>
      </c:spPr>
    </c:legend>
    <c:plotVisOnly val="1"/>
    <c:dispBlanksAs val="gap"/>
    <c:showDLblsOverMax val="0"/>
  </c:chart>
  <c:txPr>
    <a:bodyPr/>
    <a:lstStyle/>
    <a:p>
      <a:pPr>
        <a:defRPr sz="1400" b="1"/>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6070907803191267"/>
          <c:y val="4.0759799030969081E-2"/>
          <c:w val="0.77531231215145724"/>
          <c:h val="0.80382730545621373"/>
        </c:manualLayout>
      </c:layout>
      <c:lineChart>
        <c:grouping val="standard"/>
        <c:varyColors val="0"/>
        <c:ser>
          <c:idx val="0"/>
          <c:order val="0"/>
          <c:tx>
            <c:strRef>
              <c:f>Sheet1!$B$1</c:f>
              <c:strCache>
                <c:ptCount val="1"/>
                <c:pt idx="0">
                  <c:v>Population</c:v>
                </c:pt>
              </c:strCache>
            </c:strRef>
          </c:tx>
          <c:spPr>
            <a:ln w="44450">
              <a:solidFill>
                <a:srgbClr val="800000"/>
              </a:solidFill>
            </a:ln>
          </c:spPr>
          <c:marker>
            <c:symbol val="none"/>
          </c:marker>
          <c:dLbls>
            <c:dLbl>
              <c:idx val="80"/>
              <c:layout>
                <c:manualLayout>
                  <c:x val="-6.1091086810434354E-3"/>
                  <c:y val="-3.2808398950131233E-2"/>
                </c:manualLayout>
              </c:layout>
              <c:tx>
                <c:rich>
                  <a:bodyPr/>
                  <a:lstStyle/>
                  <a:p>
                    <a:pPr>
                      <a:defRPr>
                        <a:solidFill>
                          <a:schemeClr val="bg1"/>
                        </a:solidFill>
                      </a:defRPr>
                    </a:pPr>
                    <a:r>
                      <a:rPr lang="en-US" dirty="0">
                        <a:solidFill>
                          <a:schemeClr val="bg1"/>
                        </a:solidFill>
                      </a:rPr>
                      <a:t>4,068,759</a:t>
                    </a:r>
                  </a:p>
                </c:rich>
              </c:tx>
              <c:numFmt formatCode="#,##0" sourceLinked="0"/>
              <c:spPr>
                <a:solidFill>
                  <a:srgbClr val="800000"/>
                </a:solidFill>
              </c:spPr>
              <c:showLegendKey val="0"/>
              <c:showVal val="1"/>
              <c:showCatName val="0"/>
              <c:showSerName val="0"/>
              <c:showPercent val="0"/>
              <c:showBubbleSize val="0"/>
              <c:extLst>
                <c:ext xmlns:c15="http://schemas.microsoft.com/office/drawing/2012/chart" uri="{CE6537A1-D6FC-4f65-9D91-7224C49458BB}"/>
              </c:extLst>
            </c:dLbl>
            <c:spPr>
              <a:solidFill>
                <a:srgbClr val="800000"/>
              </a:solidFill>
            </c:spPr>
            <c:showLegendKey val="0"/>
            <c:showVal val="0"/>
            <c:showCatName val="0"/>
            <c:showSerName val="0"/>
            <c:showPercent val="0"/>
            <c:showBubbleSize val="0"/>
            <c:extLst>
              <c:ext xmlns:c15="http://schemas.microsoft.com/office/drawing/2012/chart" uri="{CE6537A1-D6FC-4f65-9D91-7224C49458BB}">
                <c15:showLeaderLines val="0"/>
              </c:ext>
            </c:extLst>
          </c:dLbls>
          <c:cat>
            <c:numRef>
              <c:f>Sheet1!$A$2:$A$82</c:f>
              <c:numCache>
                <c:formatCode>General</c:formatCode>
                <c:ptCount val="81"/>
                <c:pt idx="0">
                  <c:v>1970</c:v>
                </c:pt>
                <c:pt idx="1">
                  <c:v>1971</c:v>
                </c:pt>
                <c:pt idx="2">
                  <c:v>1972</c:v>
                </c:pt>
                <c:pt idx="3">
                  <c:v>1973</c:v>
                </c:pt>
                <c:pt idx="4">
                  <c:v>1974</c:v>
                </c:pt>
                <c:pt idx="5">
                  <c:v>1975</c:v>
                </c:pt>
                <c:pt idx="6">
                  <c:v>1976</c:v>
                </c:pt>
                <c:pt idx="7">
                  <c:v>1977</c:v>
                </c:pt>
                <c:pt idx="8">
                  <c:v>1978</c:v>
                </c:pt>
                <c:pt idx="9">
                  <c:v>1979</c:v>
                </c:pt>
                <c:pt idx="10">
                  <c:v>1980</c:v>
                </c:pt>
                <c:pt idx="11">
                  <c:v>1981</c:v>
                </c:pt>
                <c:pt idx="12">
                  <c:v>1982</c:v>
                </c:pt>
                <c:pt idx="13">
                  <c:v>1983</c:v>
                </c:pt>
                <c:pt idx="14">
                  <c:v>1984</c:v>
                </c:pt>
                <c:pt idx="15">
                  <c:v>1985</c:v>
                </c:pt>
                <c:pt idx="16">
                  <c:v>1986</c:v>
                </c:pt>
                <c:pt idx="17">
                  <c:v>1987</c:v>
                </c:pt>
                <c:pt idx="18">
                  <c:v>1988</c:v>
                </c:pt>
                <c:pt idx="19">
                  <c:v>1989</c:v>
                </c:pt>
                <c:pt idx="20">
                  <c:v>1990</c:v>
                </c:pt>
                <c:pt idx="21">
                  <c:v>1991</c:v>
                </c:pt>
                <c:pt idx="22">
                  <c:v>1992</c:v>
                </c:pt>
                <c:pt idx="23">
                  <c:v>1993</c:v>
                </c:pt>
                <c:pt idx="24">
                  <c:v>1994</c:v>
                </c:pt>
                <c:pt idx="25">
                  <c:v>1995</c:v>
                </c:pt>
                <c:pt idx="26">
                  <c:v>1996</c:v>
                </c:pt>
                <c:pt idx="27">
                  <c:v>1997</c:v>
                </c:pt>
                <c:pt idx="28">
                  <c:v>1998</c:v>
                </c:pt>
                <c:pt idx="29">
                  <c:v>1999</c:v>
                </c:pt>
                <c:pt idx="30">
                  <c:v>2000</c:v>
                </c:pt>
                <c:pt idx="31">
                  <c:v>2001</c:v>
                </c:pt>
                <c:pt idx="32">
                  <c:v>2002</c:v>
                </c:pt>
                <c:pt idx="33">
                  <c:v>2003</c:v>
                </c:pt>
                <c:pt idx="34">
                  <c:v>2004</c:v>
                </c:pt>
                <c:pt idx="35">
                  <c:v>2005</c:v>
                </c:pt>
                <c:pt idx="36">
                  <c:v>2006</c:v>
                </c:pt>
                <c:pt idx="37">
                  <c:v>2007</c:v>
                </c:pt>
                <c:pt idx="38">
                  <c:v>2008</c:v>
                </c:pt>
                <c:pt idx="39">
                  <c:v>2009</c:v>
                </c:pt>
                <c:pt idx="40">
                  <c:v>2010</c:v>
                </c:pt>
                <c:pt idx="41">
                  <c:v>2011</c:v>
                </c:pt>
                <c:pt idx="42">
                  <c:v>2012</c:v>
                </c:pt>
                <c:pt idx="43">
                  <c:v>2013</c:v>
                </c:pt>
                <c:pt idx="44">
                  <c:v>2014</c:v>
                </c:pt>
                <c:pt idx="45">
                  <c:v>2015</c:v>
                </c:pt>
                <c:pt idx="46">
                  <c:v>2016</c:v>
                </c:pt>
                <c:pt idx="47">
                  <c:v>2017</c:v>
                </c:pt>
                <c:pt idx="48">
                  <c:v>2018</c:v>
                </c:pt>
                <c:pt idx="49">
                  <c:v>2019</c:v>
                </c:pt>
                <c:pt idx="50">
                  <c:v>2020</c:v>
                </c:pt>
                <c:pt idx="51">
                  <c:v>2021</c:v>
                </c:pt>
                <c:pt idx="52">
                  <c:v>2022</c:v>
                </c:pt>
                <c:pt idx="53">
                  <c:v>2023</c:v>
                </c:pt>
                <c:pt idx="54">
                  <c:v>2024</c:v>
                </c:pt>
                <c:pt idx="55">
                  <c:v>2025</c:v>
                </c:pt>
                <c:pt idx="56">
                  <c:v>2026</c:v>
                </c:pt>
                <c:pt idx="57">
                  <c:v>2027</c:v>
                </c:pt>
                <c:pt idx="58">
                  <c:v>2028</c:v>
                </c:pt>
                <c:pt idx="59">
                  <c:v>2029</c:v>
                </c:pt>
                <c:pt idx="60">
                  <c:v>2030</c:v>
                </c:pt>
                <c:pt idx="61">
                  <c:v>2031</c:v>
                </c:pt>
                <c:pt idx="62">
                  <c:v>2032</c:v>
                </c:pt>
                <c:pt idx="63">
                  <c:v>2033</c:v>
                </c:pt>
                <c:pt idx="64">
                  <c:v>2034</c:v>
                </c:pt>
                <c:pt idx="65">
                  <c:v>2035</c:v>
                </c:pt>
                <c:pt idx="66">
                  <c:v>2036</c:v>
                </c:pt>
                <c:pt idx="67">
                  <c:v>2037</c:v>
                </c:pt>
                <c:pt idx="68">
                  <c:v>2038</c:v>
                </c:pt>
                <c:pt idx="69">
                  <c:v>2039</c:v>
                </c:pt>
                <c:pt idx="70">
                  <c:v>2040</c:v>
                </c:pt>
                <c:pt idx="71">
                  <c:v>2041</c:v>
                </c:pt>
                <c:pt idx="72">
                  <c:v>2042</c:v>
                </c:pt>
                <c:pt idx="73">
                  <c:v>2043</c:v>
                </c:pt>
                <c:pt idx="74">
                  <c:v>2044</c:v>
                </c:pt>
                <c:pt idx="75">
                  <c:v>2045</c:v>
                </c:pt>
                <c:pt idx="76">
                  <c:v>2046</c:v>
                </c:pt>
                <c:pt idx="77">
                  <c:v>2047</c:v>
                </c:pt>
                <c:pt idx="78">
                  <c:v>2048</c:v>
                </c:pt>
                <c:pt idx="79">
                  <c:v>2049</c:v>
                </c:pt>
                <c:pt idx="80">
                  <c:v>2050</c:v>
                </c:pt>
              </c:numCache>
            </c:numRef>
          </c:cat>
          <c:val>
            <c:numRef>
              <c:f>Sheet1!$B$2:$B$82</c:f>
              <c:numCache>
                <c:formatCode>General</c:formatCode>
                <c:ptCount val="81"/>
                <c:pt idx="0">
                  <c:v>1367200</c:v>
                </c:pt>
                <c:pt idx="1">
                  <c:v>1382500</c:v>
                </c:pt>
                <c:pt idx="2">
                  <c:v>1429100</c:v>
                </c:pt>
                <c:pt idx="3">
                  <c:v>1480800</c:v>
                </c:pt>
                <c:pt idx="4">
                  <c:v>1521400</c:v>
                </c:pt>
                <c:pt idx="5">
                  <c:v>1594100</c:v>
                </c:pt>
                <c:pt idx="6">
                  <c:v>1654300</c:v>
                </c:pt>
                <c:pt idx="7">
                  <c:v>1711300</c:v>
                </c:pt>
                <c:pt idx="8">
                  <c:v>1773200</c:v>
                </c:pt>
                <c:pt idx="9">
                  <c:v>1831300</c:v>
                </c:pt>
                <c:pt idx="10">
                  <c:v>1873300</c:v>
                </c:pt>
                <c:pt idx="11">
                  <c:v>1925980</c:v>
                </c:pt>
                <c:pt idx="12">
                  <c:v>1973013</c:v>
                </c:pt>
                <c:pt idx="13">
                  <c:v>2014722</c:v>
                </c:pt>
                <c:pt idx="14">
                  <c:v>2071422</c:v>
                </c:pt>
                <c:pt idx="15">
                  <c:v>2129642</c:v>
                </c:pt>
                <c:pt idx="16">
                  <c:v>2209585</c:v>
                </c:pt>
                <c:pt idx="17">
                  <c:v>2294091</c:v>
                </c:pt>
                <c:pt idx="18">
                  <c:v>2381313</c:v>
                </c:pt>
                <c:pt idx="19">
                  <c:v>2481025</c:v>
                </c:pt>
                <c:pt idx="20">
                  <c:v>2504900</c:v>
                </c:pt>
                <c:pt idx="21">
                  <c:v>2554600</c:v>
                </c:pt>
                <c:pt idx="22">
                  <c:v>2590200</c:v>
                </c:pt>
                <c:pt idx="23">
                  <c:v>2597900</c:v>
                </c:pt>
                <c:pt idx="24">
                  <c:v>2611000</c:v>
                </c:pt>
                <c:pt idx="25">
                  <c:v>2615200</c:v>
                </c:pt>
                <c:pt idx="26">
                  <c:v>2627000</c:v>
                </c:pt>
                <c:pt idx="27">
                  <c:v>2680000</c:v>
                </c:pt>
                <c:pt idx="28">
                  <c:v>2725700</c:v>
                </c:pt>
                <c:pt idx="29">
                  <c:v>2776300</c:v>
                </c:pt>
                <c:pt idx="30">
                  <c:v>2813833</c:v>
                </c:pt>
                <c:pt idx="31">
                  <c:v>2849238</c:v>
                </c:pt>
                <c:pt idx="32">
                  <c:v>2890256</c:v>
                </c:pt>
                <c:pt idx="33">
                  <c:v>2927216</c:v>
                </c:pt>
                <c:pt idx="34">
                  <c:v>2953703</c:v>
                </c:pt>
                <c:pt idx="35">
                  <c:v>2966783</c:v>
                </c:pt>
                <c:pt idx="36">
                  <c:v>2976492</c:v>
                </c:pt>
                <c:pt idx="37">
                  <c:v>2998477</c:v>
                </c:pt>
                <c:pt idx="38">
                  <c:v>3032689</c:v>
                </c:pt>
                <c:pt idx="39">
                  <c:v>3064436</c:v>
                </c:pt>
                <c:pt idx="40">
                  <c:v>3095313</c:v>
                </c:pt>
                <c:pt idx="41">
                  <c:v>3115810</c:v>
                </c:pt>
                <c:pt idx="42">
                  <c:v>3143429</c:v>
                </c:pt>
                <c:pt idx="43">
                  <c:v>3179682.5338920001</c:v>
                </c:pt>
                <c:pt idx="44">
                  <c:v>3218542.1567660002</c:v>
                </c:pt>
                <c:pt idx="45">
                  <c:v>3257110.529939</c:v>
                </c:pt>
                <c:pt idx="46">
                  <c:v>3294856.3704229998</c:v>
                </c:pt>
                <c:pt idx="47">
                  <c:v>3331593.0421159999</c:v>
                </c:pt>
                <c:pt idx="48">
                  <c:v>3367025.179033</c:v>
                </c:pt>
                <c:pt idx="49">
                  <c:v>3401366.858308</c:v>
                </c:pt>
                <c:pt idx="50">
                  <c:v>3435713.1482680002</c:v>
                </c:pt>
                <c:pt idx="51">
                  <c:v>3469824.0229310002</c:v>
                </c:pt>
                <c:pt idx="52">
                  <c:v>3503551.1995549998</c:v>
                </c:pt>
                <c:pt idx="53">
                  <c:v>3536905.4348559999</c:v>
                </c:pt>
                <c:pt idx="54">
                  <c:v>3569505.2196200001</c:v>
                </c:pt>
                <c:pt idx="55">
                  <c:v>3601157.8228719998</c:v>
                </c:pt>
                <c:pt idx="56">
                  <c:v>3631626.5865440001</c:v>
                </c:pt>
                <c:pt idx="57">
                  <c:v>3660632.1099080001</c:v>
                </c:pt>
                <c:pt idx="58">
                  <c:v>3688665.3237609998</c:v>
                </c:pt>
                <c:pt idx="59">
                  <c:v>3715643.6906880001</c:v>
                </c:pt>
                <c:pt idx="60">
                  <c:v>3741666.6743859998</c:v>
                </c:pt>
                <c:pt idx="61">
                  <c:v>3766628.5849759998</c:v>
                </c:pt>
                <c:pt idx="62">
                  <c:v>3790115.3348300001</c:v>
                </c:pt>
                <c:pt idx="63">
                  <c:v>3812526.7855019998</c:v>
                </c:pt>
                <c:pt idx="64">
                  <c:v>3833713.6940250001</c:v>
                </c:pt>
                <c:pt idx="65">
                  <c:v>3853698.1403859998</c:v>
                </c:pt>
                <c:pt idx="66">
                  <c:v>3872541.3281640001</c:v>
                </c:pt>
                <c:pt idx="67">
                  <c:v>3890012.8507889998</c:v>
                </c:pt>
                <c:pt idx="68">
                  <c:v>3906527.257731</c:v>
                </c:pt>
                <c:pt idx="69">
                  <c:v>3922223.6880299998</c:v>
                </c:pt>
                <c:pt idx="70">
                  <c:v>3937280.4703159998</c:v>
                </c:pt>
                <c:pt idx="71">
                  <c:v>3951707.8986510001</c:v>
                </c:pt>
                <c:pt idx="72">
                  <c:v>3965533.720096</c:v>
                </c:pt>
                <c:pt idx="73">
                  <c:v>3979001.0732240002</c:v>
                </c:pt>
                <c:pt idx="74">
                  <c:v>3992261.7722880002</c:v>
                </c:pt>
                <c:pt idx="75">
                  <c:v>4005366.4465669999</c:v>
                </c:pt>
                <c:pt idx="76">
                  <c:v>4018366.4067139998</c:v>
                </c:pt>
                <c:pt idx="77">
                  <c:v>4031256.6225109999</c:v>
                </c:pt>
                <c:pt idx="78">
                  <c:v>4043930.049784</c:v>
                </c:pt>
                <c:pt idx="79">
                  <c:v>4056432.1308599999</c:v>
                </c:pt>
                <c:pt idx="80">
                  <c:v>4068758.7455409998</c:v>
                </c:pt>
              </c:numCache>
            </c:numRef>
          </c:val>
          <c:smooth val="0"/>
        </c:ser>
        <c:ser>
          <c:idx val="1"/>
          <c:order val="1"/>
          <c:tx>
            <c:strRef>
              <c:f>Sheet1!$C$1</c:f>
              <c:strCache>
                <c:ptCount val="1"/>
                <c:pt idx="0">
                  <c:v>Jobs</c:v>
                </c:pt>
              </c:strCache>
            </c:strRef>
          </c:tx>
          <c:spPr>
            <a:ln w="44450"/>
          </c:spPr>
          <c:marker>
            <c:symbol val="none"/>
          </c:marker>
          <c:dLbls>
            <c:dLbl>
              <c:idx val="80"/>
              <c:layout>
                <c:manualLayout>
                  <c:x val="-4.5818315107825766E-3"/>
                  <c:y val="-4.2903290934786995E-2"/>
                </c:manualLayout>
              </c:layout>
              <c:tx>
                <c:rich>
                  <a:bodyPr/>
                  <a:lstStyle/>
                  <a:p>
                    <a:pPr>
                      <a:defRPr/>
                    </a:pPr>
                    <a:r>
                      <a:rPr lang="en-US" dirty="0" smtClean="0">
                        <a:solidFill>
                          <a:schemeClr val="bg1"/>
                        </a:solidFill>
                      </a:rPr>
                      <a:t>1,911,404</a:t>
                    </a:r>
                  </a:p>
                </c:rich>
              </c:tx>
              <c:spPr>
                <a:solidFill>
                  <a:schemeClr val="accent2"/>
                </a:solidFill>
              </c:spPr>
              <c:showLegendKey val="0"/>
              <c:showVal val="1"/>
              <c:showCatName val="0"/>
              <c:showSerName val="0"/>
              <c:showPercent val="0"/>
              <c:showBubbleSize val="0"/>
              <c:extLst>
                <c:ext xmlns:c15="http://schemas.microsoft.com/office/drawing/2012/chart" uri="{CE6537A1-D6FC-4f65-9D91-7224C49458BB}"/>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cat>
            <c:numRef>
              <c:f>Sheet1!$A$2:$A$82</c:f>
              <c:numCache>
                <c:formatCode>General</c:formatCode>
                <c:ptCount val="81"/>
                <c:pt idx="0">
                  <c:v>1970</c:v>
                </c:pt>
                <c:pt idx="1">
                  <c:v>1971</c:v>
                </c:pt>
                <c:pt idx="2">
                  <c:v>1972</c:v>
                </c:pt>
                <c:pt idx="3">
                  <c:v>1973</c:v>
                </c:pt>
                <c:pt idx="4">
                  <c:v>1974</c:v>
                </c:pt>
                <c:pt idx="5">
                  <c:v>1975</c:v>
                </c:pt>
                <c:pt idx="6">
                  <c:v>1976</c:v>
                </c:pt>
                <c:pt idx="7">
                  <c:v>1977</c:v>
                </c:pt>
                <c:pt idx="8">
                  <c:v>1978</c:v>
                </c:pt>
                <c:pt idx="9">
                  <c:v>1979</c:v>
                </c:pt>
                <c:pt idx="10">
                  <c:v>1980</c:v>
                </c:pt>
                <c:pt idx="11">
                  <c:v>1981</c:v>
                </c:pt>
                <c:pt idx="12">
                  <c:v>1982</c:v>
                </c:pt>
                <c:pt idx="13">
                  <c:v>1983</c:v>
                </c:pt>
                <c:pt idx="14">
                  <c:v>1984</c:v>
                </c:pt>
                <c:pt idx="15">
                  <c:v>1985</c:v>
                </c:pt>
                <c:pt idx="16">
                  <c:v>1986</c:v>
                </c:pt>
                <c:pt idx="17">
                  <c:v>1987</c:v>
                </c:pt>
                <c:pt idx="18">
                  <c:v>1988</c:v>
                </c:pt>
                <c:pt idx="19">
                  <c:v>1989</c:v>
                </c:pt>
                <c:pt idx="20">
                  <c:v>1990</c:v>
                </c:pt>
                <c:pt idx="21">
                  <c:v>1991</c:v>
                </c:pt>
                <c:pt idx="22">
                  <c:v>1992</c:v>
                </c:pt>
                <c:pt idx="23">
                  <c:v>1993</c:v>
                </c:pt>
                <c:pt idx="24">
                  <c:v>1994</c:v>
                </c:pt>
                <c:pt idx="25">
                  <c:v>1995</c:v>
                </c:pt>
                <c:pt idx="26">
                  <c:v>1996</c:v>
                </c:pt>
                <c:pt idx="27">
                  <c:v>1997</c:v>
                </c:pt>
                <c:pt idx="28">
                  <c:v>1998</c:v>
                </c:pt>
                <c:pt idx="29">
                  <c:v>1999</c:v>
                </c:pt>
                <c:pt idx="30">
                  <c:v>2000</c:v>
                </c:pt>
                <c:pt idx="31">
                  <c:v>2001</c:v>
                </c:pt>
                <c:pt idx="32">
                  <c:v>2002</c:v>
                </c:pt>
                <c:pt idx="33">
                  <c:v>2003</c:v>
                </c:pt>
                <c:pt idx="34">
                  <c:v>2004</c:v>
                </c:pt>
                <c:pt idx="35">
                  <c:v>2005</c:v>
                </c:pt>
                <c:pt idx="36">
                  <c:v>2006</c:v>
                </c:pt>
                <c:pt idx="37">
                  <c:v>2007</c:v>
                </c:pt>
                <c:pt idx="38">
                  <c:v>2008</c:v>
                </c:pt>
                <c:pt idx="39">
                  <c:v>2009</c:v>
                </c:pt>
                <c:pt idx="40">
                  <c:v>2010</c:v>
                </c:pt>
                <c:pt idx="41">
                  <c:v>2011</c:v>
                </c:pt>
                <c:pt idx="42">
                  <c:v>2012</c:v>
                </c:pt>
                <c:pt idx="43">
                  <c:v>2013</c:v>
                </c:pt>
                <c:pt idx="44">
                  <c:v>2014</c:v>
                </c:pt>
                <c:pt idx="45">
                  <c:v>2015</c:v>
                </c:pt>
                <c:pt idx="46">
                  <c:v>2016</c:v>
                </c:pt>
                <c:pt idx="47">
                  <c:v>2017</c:v>
                </c:pt>
                <c:pt idx="48">
                  <c:v>2018</c:v>
                </c:pt>
                <c:pt idx="49">
                  <c:v>2019</c:v>
                </c:pt>
                <c:pt idx="50">
                  <c:v>2020</c:v>
                </c:pt>
                <c:pt idx="51">
                  <c:v>2021</c:v>
                </c:pt>
                <c:pt idx="52">
                  <c:v>2022</c:v>
                </c:pt>
                <c:pt idx="53">
                  <c:v>2023</c:v>
                </c:pt>
                <c:pt idx="54">
                  <c:v>2024</c:v>
                </c:pt>
                <c:pt idx="55">
                  <c:v>2025</c:v>
                </c:pt>
                <c:pt idx="56">
                  <c:v>2026</c:v>
                </c:pt>
                <c:pt idx="57">
                  <c:v>2027</c:v>
                </c:pt>
                <c:pt idx="58">
                  <c:v>2028</c:v>
                </c:pt>
                <c:pt idx="59">
                  <c:v>2029</c:v>
                </c:pt>
                <c:pt idx="60">
                  <c:v>2030</c:v>
                </c:pt>
                <c:pt idx="61">
                  <c:v>2031</c:v>
                </c:pt>
                <c:pt idx="62">
                  <c:v>2032</c:v>
                </c:pt>
                <c:pt idx="63">
                  <c:v>2033</c:v>
                </c:pt>
                <c:pt idx="64">
                  <c:v>2034</c:v>
                </c:pt>
                <c:pt idx="65">
                  <c:v>2035</c:v>
                </c:pt>
                <c:pt idx="66">
                  <c:v>2036</c:v>
                </c:pt>
                <c:pt idx="67">
                  <c:v>2037</c:v>
                </c:pt>
                <c:pt idx="68">
                  <c:v>2038</c:v>
                </c:pt>
                <c:pt idx="69">
                  <c:v>2039</c:v>
                </c:pt>
                <c:pt idx="70">
                  <c:v>2040</c:v>
                </c:pt>
                <c:pt idx="71">
                  <c:v>2041</c:v>
                </c:pt>
                <c:pt idx="72">
                  <c:v>2042</c:v>
                </c:pt>
                <c:pt idx="73">
                  <c:v>2043</c:v>
                </c:pt>
                <c:pt idx="74">
                  <c:v>2044</c:v>
                </c:pt>
                <c:pt idx="75">
                  <c:v>2045</c:v>
                </c:pt>
                <c:pt idx="76">
                  <c:v>2046</c:v>
                </c:pt>
                <c:pt idx="77">
                  <c:v>2047</c:v>
                </c:pt>
                <c:pt idx="78">
                  <c:v>2048</c:v>
                </c:pt>
                <c:pt idx="79">
                  <c:v>2049</c:v>
                </c:pt>
                <c:pt idx="80">
                  <c:v>2050</c:v>
                </c:pt>
              </c:numCache>
            </c:numRef>
          </c:cat>
          <c:val>
            <c:numRef>
              <c:f>Sheet1!$C$2:$C$82</c:f>
              <c:numCache>
                <c:formatCode>#,##0</c:formatCode>
                <c:ptCount val="81"/>
                <c:pt idx="0">
                  <c:v>572548</c:v>
                </c:pt>
                <c:pt idx="1">
                  <c:v>571156.55599999998</c:v>
                </c:pt>
                <c:pt idx="2">
                  <c:v>589474.33700000006</c:v>
                </c:pt>
                <c:pt idx="3">
                  <c:v>617914.67099999997</c:v>
                </c:pt>
                <c:pt idx="4">
                  <c:v>636650.26699999999</c:v>
                </c:pt>
                <c:pt idx="5">
                  <c:v>647053.88400000008</c:v>
                </c:pt>
                <c:pt idx="6">
                  <c:v>673617.59400000004</c:v>
                </c:pt>
                <c:pt idx="7">
                  <c:v>723111.46299999999</c:v>
                </c:pt>
                <c:pt idx="8">
                  <c:v>783855.68200000003</c:v>
                </c:pt>
                <c:pt idx="9">
                  <c:v>831704.51199999999</c:v>
                </c:pt>
                <c:pt idx="10">
                  <c:v>853895</c:v>
                </c:pt>
                <c:pt idx="11">
                  <c:v>865671.95400000003</c:v>
                </c:pt>
                <c:pt idx="12">
                  <c:v>866316.22699999996</c:v>
                </c:pt>
                <c:pt idx="13">
                  <c:v>879698.48200000008</c:v>
                </c:pt>
                <c:pt idx="14">
                  <c:v>932606.15700000001</c:v>
                </c:pt>
                <c:pt idx="15">
                  <c:v>979053.52300000004</c:v>
                </c:pt>
                <c:pt idx="16">
                  <c:v>1020808.879</c:v>
                </c:pt>
                <c:pt idx="17">
                  <c:v>1070695.9029999999</c:v>
                </c:pt>
                <c:pt idx="18">
                  <c:v>1133123.048</c:v>
                </c:pt>
                <c:pt idx="19">
                  <c:v>1167741.75</c:v>
                </c:pt>
                <c:pt idx="20">
                  <c:v>1192453</c:v>
                </c:pt>
                <c:pt idx="21">
                  <c:v>1188307.5458229999</c:v>
                </c:pt>
                <c:pt idx="22">
                  <c:v>1168378.3332239999</c:v>
                </c:pt>
                <c:pt idx="23">
                  <c:v>1168232.191018</c:v>
                </c:pt>
                <c:pt idx="24">
                  <c:v>1156574.8557269999</c:v>
                </c:pt>
                <c:pt idx="25">
                  <c:v>1171242.8043289999</c:v>
                </c:pt>
                <c:pt idx="26">
                  <c:v>1199298.746944</c:v>
                </c:pt>
                <c:pt idx="27">
                  <c:v>1244953.6510429999</c:v>
                </c:pt>
                <c:pt idx="28">
                  <c:v>1295532.6522659999</c:v>
                </c:pt>
                <c:pt idx="29">
                  <c:v>1338588.2805260001</c:v>
                </c:pt>
                <c:pt idx="30">
                  <c:v>1389978</c:v>
                </c:pt>
                <c:pt idx="31">
                  <c:v>1415744.1199420001</c:v>
                </c:pt>
                <c:pt idx="32">
                  <c:v>1430931.6846159999</c:v>
                </c:pt>
                <c:pt idx="33">
                  <c:v>1443130.47367</c:v>
                </c:pt>
                <c:pt idx="34">
                  <c:v>1460038.6847260001</c:v>
                </c:pt>
                <c:pt idx="35">
                  <c:v>1478675.5637640001</c:v>
                </c:pt>
                <c:pt idx="36">
                  <c:v>1499788.6320100001</c:v>
                </c:pt>
                <c:pt idx="37">
                  <c:v>1509454.7734409999</c:v>
                </c:pt>
                <c:pt idx="38">
                  <c:v>1504445.096384</c:v>
                </c:pt>
                <c:pt idx="39">
                  <c:v>1431279.327081</c:v>
                </c:pt>
                <c:pt idx="40">
                  <c:v>1421940.569502</c:v>
                </c:pt>
                <c:pt idx="41">
                  <c:v>1434228.7847509999</c:v>
                </c:pt>
                <c:pt idx="42">
                  <c:v>1450913</c:v>
                </c:pt>
                <c:pt idx="43">
                  <c:v>1480210.690369</c:v>
                </c:pt>
                <c:pt idx="44">
                  <c:v>1507863.5747710001</c:v>
                </c:pt>
                <c:pt idx="45">
                  <c:v>1542084.5715619999</c:v>
                </c:pt>
                <c:pt idx="46">
                  <c:v>1569978.9361899998</c:v>
                </c:pt>
                <c:pt idx="47">
                  <c:v>1588874.9740800001</c:v>
                </c:pt>
                <c:pt idx="48">
                  <c:v>1602078.5188120001</c:v>
                </c:pt>
                <c:pt idx="49">
                  <c:v>1613178.8749640002</c:v>
                </c:pt>
                <c:pt idx="50">
                  <c:v>1624123.4890939998</c:v>
                </c:pt>
                <c:pt idx="51">
                  <c:v>1635130.587451</c:v>
                </c:pt>
                <c:pt idx="52">
                  <c:v>1646047.0344969998</c:v>
                </c:pt>
                <c:pt idx="53">
                  <c:v>1656371.7144459998</c:v>
                </c:pt>
                <c:pt idx="54">
                  <c:v>1666204.8856590001</c:v>
                </c:pt>
                <c:pt idx="55">
                  <c:v>1675305.2946740002</c:v>
                </c:pt>
                <c:pt idx="56">
                  <c:v>1683746.791123</c:v>
                </c:pt>
                <c:pt idx="57">
                  <c:v>1691513.2750510001</c:v>
                </c:pt>
                <c:pt idx="58">
                  <c:v>1699676.1449740003</c:v>
                </c:pt>
                <c:pt idx="59">
                  <c:v>1708296.488161</c:v>
                </c:pt>
                <c:pt idx="60">
                  <c:v>1717562.8315120002</c:v>
                </c:pt>
                <c:pt idx="61">
                  <c:v>1727452.4208670002</c:v>
                </c:pt>
                <c:pt idx="62">
                  <c:v>1738036.2377469996</c:v>
                </c:pt>
                <c:pt idx="63">
                  <c:v>1748633.6909030001</c:v>
                </c:pt>
                <c:pt idx="64">
                  <c:v>1759367.0418450001</c:v>
                </c:pt>
                <c:pt idx="65">
                  <c:v>1769938.6003420001</c:v>
                </c:pt>
                <c:pt idx="66">
                  <c:v>1779825.5291669997</c:v>
                </c:pt>
                <c:pt idx="67">
                  <c:v>1789783.3623019999</c:v>
                </c:pt>
                <c:pt idx="68">
                  <c:v>1799709.6377129999</c:v>
                </c:pt>
                <c:pt idx="69">
                  <c:v>1809559.3347749999</c:v>
                </c:pt>
                <c:pt idx="70">
                  <c:v>1819099.9302390001</c:v>
                </c:pt>
                <c:pt idx="71">
                  <c:v>1828579.6643879998</c:v>
                </c:pt>
                <c:pt idx="72">
                  <c:v>1838219.0717740001</c:v>
                </c:pt>
                <c:pt idx="73">
                  <c:v>1847761.0510779996</c:v>
                </c:pt>
                <c:pt idx="74">
                  <c:v>1857114.3743560002</c:v>
                </c:pt>
                <c:pt idx="75">
                  <c:v>1866295.2154560001</c:v>
                </c:pt>
                <c:pt idx="76">
                  <c:v>1875322.8582959999</c:v>
                </c:pt>
                <c:pt idx="77">
                  <c:v>1884360.6784669999</c:v>
                </c:pt>
                <c:pt idx="78">
                  <c:v>1893459.7345130001</c:v>
                </c:pt>
                <c:pt idx="79">
                  <c:v>1902461.013697</c:v>
                </c:pt>
                <c:pt idx="80">
                  <c:v>1911404.4803870001</c:v>
                </c:pt>
              </c:numCache>
            </c:numRef>
          </c:val>
          <c:smooth val="0"/>
        </c:ser>
        <c:ser>
          <c:idx val="2"/>
          <c:order val="2"/>
          <c:tx>
            <c:strRef>
              <c:f>Sheet1!$D$1</c:f>
              <c:strCache>
                <c:ptCount val="1"/>
                <c:pt idx="0">
                  <c:v>Housing</c:v>
                </c:pt>
              </c:strCache>
            </c:strRef>
          </c:tx>
          <c:spPr>
            <a:ln w="44450">
              <a:solidFill>
                <a:schemeClr val="accent5"/>
              </a:solidFill>
            </a:ln>
          </c:spPr>
          <c:marker>
            <c:symbol val="none"/>
          </c:marker>
          <c:dLbls>
            <c:dLbl>
              <c:idx val="80"/>
              <c:layout>
                <c:manualLayout>
                  <c:x val="-6.1091086810434354E-3"/>
                  <c:y val="5.0474459923278821E-2"/>
                </c:manualLayout>
              </c:layout>
              <c:tx>
                <c:rich>
                  <a:bodyPr/>
                  <a:lstStyle/>
                  <a:p>
                    <a:pPr>
                      <a:defRPr/>
                    </a:pPr>
                    <a:r>
                      <a:rPr lang="en-US" dirty="0">
                        <a:solidFill>
                          <a:schemeClr val="bg1"/>
                        </a:solidFill>
                      </a:rPr>
                      <a:t>1,491,189</a:t>
                    </a:r>
                  </a:p>
                </c:rich>
              </c:tx>
              <c:spPr>
                <a:solidFill>
                  <a:schemeClr val="accent5"/>
                </a:solidFill>
              </c:spPr>
              <c:showLegendKey val="0"/>
              <c:showVal val="1"/>
              <c:showCatName val="0"/>
              <c:showSerName val="0"/>
              <c:showPercent val="0"/>
              <c:showBubbleSize val="0"/>
              <c:extLst>
                <c:ext xmlns:c15="http://schemas.microsoft.com/office/drawing/2012/chart" uri="{CE6537A1-D6FC-4f65-9D91-7224C49458BB}"/>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cat>
            <c:numRef>
              <c:f>Sheet1!$A$2:$A$82</c:f>
              <c:numCache>
                <c:formatCode>General</c:formatCode>
                <c:ptCount val="81"/>
                <c:pt idx="0">
                  <c:v>1970</c:v>
                </c:pt>
                <c:pt idx="1">
                  <c:v>1971</c:v>
                </c:pt>
                <c:pt idx="2">
                  <c:v>1972</c:v>
                </c:pt>
                <c:pt idx="3">
                  <c:v>1973</c:v>
                </c:pt>
                <c:pt idx="4">
                  <c:v>1974</c:v>
                </c:pt>
                <c:pt idx="5">
                  <c:v>1975</c:v>
                </c:pt>
                <c:pt idx="6">
                  <c:v>1976</c:v>
                </c:pt>
                <c:pt idx="7">
                  <c:v>1977</c:v>
                </c:pt>
                <c:pt idx="8">
                  <c:v>1978</c:v>
                </c:pt>
                <c:pt idx="9">
                  <c:v>1979</c:v>
                </c:pt>
                <c:pt idx="10">
                  <c:v>1980</c:v>
                </c:pt>
                <c:pt idx="11">
                  <c:v>1981</c:v>
                </c:pt>
                <c:pt idx="12">
                  <c:v>1982</c:v>
                </c:pt>
                <c:pt idx="13">
                  <c:v>1983</c:v>
                </c:pt>
                <c:pt idx="14">
                  <c:v>1984</c:v>
                </c:pt>
                <c:pt idx="15">
                  <c:v>1985</c:v>
                </c:pt>
                <c:pt idx="16">
                  <c:v>1986</c:v>
                </c:pt>
                <c:pt idx="17">
                  <c:v>1987</c:v>
                </c:pt>
                <c:pt idx="18">
                  <c:v>1988</c:v>
                </c:pt>
                <c:pt idx="19">
                  <c:v>1989</c:v>
                </c:pt>
                <c:pt idx="20">
                  <c:v>1990</c:v>
                </c:pt>
                <c:pt idx="21">
                  <c:v>1991</c:v>
                </c:pt>
                <c:pt idx="22">
                  <c:v>1992</c:v>
                </c:pt>
                <c:pt idx="23">
                  <c:v>1993</c:v>
                </c:pt>
                <c:pt idx="24">
                  <c:v>1994</c:v>
                </c:pt>
                <c:pt idx="25">
                  <c:v>1995</c:v>
                </c:pt>
                <c:pt idx="26">
                  <c:v>1996</c:v>
                </c:pt>
                <c:pt idx="27">
                  <c:v>1997</c:v>
                </c:pt>
                <c:pt idx="28">
                  <c:v>1998</c:v>
                </c:pt>
                <c:pt idx="29">
                  <c:v>1999</c:v>
                </c:pt>
                <c:pt idx="30">
                  <c:v>2000</c:v>
                </c:pt>
                <c:pt idx="31">
                  <c:v>2001</c:v>
                </c:pt>
                <c:pt idx="32">
                  <c:v>2002</c:v>
                </c:pt>
                <c:pt idx="33">
                  <c:v>2003</c:v>
                </c:pt>
                <c:pt idx="34">
                  <c:v>2004</c:v>
                </c:pt>
                <c:pt idx="35">
                  <c:v>2005</c:v>
                </c:pt>
                <c:pt idx="36">
                  <c:v>2006</c:v>
                </c:pt>
                <c:pt idx="37">
                  <c:v>2007</c:v>
                </c:pt>
                <c:pt idx="38">
                  <c:v>2008</c:v>
                </c:pt>
                <c:pt idx="39">
                  <c:v>2009</c:v>
                </c:pt>
                <c:pt idx="40">
                  <c:v>2010</c:v>
                </c:pt>
                <c:pt idx="41">
                  <c:v>2011</c:v>
                </c:pt>
                <c:pt idx="42">
                  <c:v>2012</c:v>
                </c:pt>
                <c:pt idx="43">
                  <c:v>2013</c:v>
                </c:pt>
                <c:pt idx="44">
                  <c:v>2014</c:v>
                </c:pt>
                <c:pt idx="45">
                  <c:v>2015</c:v>
                </c:pt>
                <c:pt idx="46">
                  <c:v>2016</c:v>
                </c:pt>
                <c:pt idx="47">
                  <c:v>2017</c:v>
                </c:pt>
                <c:pt idx="48">
                  <c:v>2018</c:v>
                </c:pt>
                <c:pt idx="49">
                  <c:v>2019</c:v>
                </c:pt>
                <c:pt idx="50">
                  <c:v>2020</c:v>
                </c:pt>
                <c:pt idx="51">
                  <c:v>2021</c:v>
                </c:pt>
                <c:pt idx="52">
                  <c:v>2022</c:v>
                </c:pt>
                <c:pt idx="53">
                  <c:v>2023</c:v>
                </c:pt>
                <c:pt idx="54">
                  <c:v>2024</c:v>
                </c:pt>
                <c:pt idx="55">
                  <c:v>2025</c:v>
                </c:pt>
                <c:pt idx="56">
                  <c:v>2026</c:v>
                </c:pt>
                <c:pt idx="57">
                  <c:v>2027</c:v>
                </c:pt>
                <c:pt idx="58">
                  <c:v>2028</c:v>
                </c:pt>
                <c:pt idx="59">
                  <c:v>2029</c:v>
                </c:pt>
                <c:pt idx="60">
                  <c:v>2030</c:v>
                </c:pt>
                <c:pt idx="61">
                  <c:v>2031</c:v>
                </c:pt>
                <c:pt idx="62">
                  <c:v>2032</c:v>
                </c:pt>
                <c:pt idx="63">
                  <c:v>2033</c:v>
                </c:pt>
                <c:pt idx="64">
                  <c:v>2034</c:v>
                </c:pt>
                <c:pt idx="65">
                  <c:v>2035</c:v>
                </c:pt>
                <c:pt idx="66">
                  <c:v>2036</c:v>
                </c:pt>
                <c:pt idx="67">
                  <c:v>2037</c:v>
                </c:pt>
                <c:pt idx="68">
                  <c:v>2038</c:v>
                </c:pt>
                <c:pt idx="69">
                  <c:v>2039</c:v>
                </c:pt>
                <c:pt idx="70">
                  <c:v>2040</c:v>
                </c:pt>
                <c:pt idx="71">
                  <c:v>2041</c:v>
                </c:pt>
                <c:pt idx="72">
                  <c:v>2042</c:v>
                </c:pt>
                <c:pt idx="73">
                  <c:v>2043</c:v>
                </c:pt>
                <c:pt idx="74">
                  <c:v>2044</c:v>
                </c:pt>
                <c:pt idx="75">
                  <c:v>2045</c:v>
                </c:pt>
                <c:pt idx="76">
                  <c:v>2046</c:v>
                </c:pt>
                <c:pt idx="77">
                  <c:v>2047</c:v>
                </c:pt>
                <c:pt idx="78">
                  <c:v>2048</c:v>
                </c:pt>
                <c:pt idx="79">
                  <c:v>2049</c:v>
                </c:pt>
                <c:pt idx="80">
                  <c:v>2050</c:v>
                </c:pt>
              </c:numCache>
            </c:numRef>
          </c:cat>
          <c:val>
            <c:numRef>
              <c:f>Sheet1!$D$2:$D$82</c:f>
              <c:numCache>
                <c:formatCode>#,##0</c:formatCode>
                <c:ptCount val="81"/>
                <c:pt idx="0">
                  <c:v>459300</c:v>
                </c:pt>
                <c:pt idx="1">
                  <c:v>480400</c:v>
                </c:pt>
                <c:pt idx="2">
                  <c:v>506000</c:v>
                </c:pt>
                <c:pt idx="3">
                  <c:v>538900</c:v>
                </c:pt>
                <c:pt idx="4">
                  <c:v>564600</c:v>
                </c:pt>
                <c:pt idx="5">
                  <c:v>581250</c:v>
                </c:pt>
                <c:pt idx="6">
                  <c:v>595100</c:v>
                </c:pt>
                <c:pt idx="7">
                  <c:v>620100</c:v>
                </c:pt>
                <c:pt idx="8">
                  <c:v>661600</c:v>
                </c:pt>
                <c:pt idx="9">
                  <c:v>702100</c:v>
                </c:pt>
                <c:pt idx="10">
                  <c:v>723991</c:v>
                </c:pt>
                <c:pt idx="11">
                  <c:v>737492</c:v>
                </c:pt>
                <c:pt idx="12">
                  <c:v>747339</c:v>
                </c:pt>
                <c:pt idx="13">
                  <c:v>756681</c:v>
                </c:pt>
                <c:pt idx="14">
                  <c:v>773532</c:v>
                </c:pt>
                <c:pt idx="15">
                  <c:v>801584</c:v>
                </c:pt>
                <c:pt idx="16">
                  <c:v>836137</c:v>
                </c:pt>
                <c:pt idx="17">
                  <c:v>872216</c:v>
                </c:pt>
                <c:pt idx="18">
                  <c:v>904067</c:v>
                </c:pt>
                <c:pt idx="19">
                  <c:v>930235</c:v>
                </c:pt>
                <c:pt idx="20">
                  <c:v>946240</c:v>
                </c:pt>
                <c:pt idx="21">
                  <c:v>958859</c:v>
                </c:pt>
                <c:pt idx="22">
                  <c:v>971345</c:v>
                </c:pt>
                <c:pt idx="23">
                  <c:v>980395</c:v>
                </c:pt>
                <c:pt idx="24">
                  <c:v>986983</c:v>
                </c:pt>
                <c:pt idx="25">
                  <c:v>993705</c:v>
                </c:pt>
                <c:pt idx="26">
                  <c:v>999944</c:v>
                </c:pt>
                <c:pt idx="27">
                  <c:v>1006882</c:v>
                </c:pt>
                <c:pt idx="28">
                  <c:v>1014858</c:v>
                </c:pt>
                <c:pt idx="29">
                  <c:v>1026142</c:v>
                </c:pt>
                <c:pt idx="30">
                  <c:v>1040149</c:v>
                </c:pt>
                <c:pt idx="31">
                  <c:v>1056726</c:v>
                </c:pt>
                <c:pt idx="32">
                  <c:v>1073547</c:v>
                </c:pt>
                <c:pt idx="33">
                  <c:v>1086692</c:v>
                </c:pt>
                <c:pt idx="34">
                  <c:v>1093198</c:v>
                </c:pt>
                <c:pt idx="35">
                  <c:v>1107985</c:v>
                </c:pt>
                <c:pt idx="36">
                  <c:v>1118283</c:v>
                </c:pt>
                <c:pt idx="37">
                  <c:v>1131728</c:v>
                </c:pt>
                <c:pt idx="38">
                  <c:v>1140654</c:v>
                </c:pt>
                <c:pt idx="39">
                  <c:v>1145548</c:v>
                </c:pt>
                <c:pt idx="40">
                  <c:v>1158076</c:v>
                </c:pt>
                <c:pt idx="41">
                  <c:v>1161720</c:v>
                </c:pt>
                <c:pt idx="42">
                  <c:v>1165818</c:v>
                </c:pt>
                <c:pt idx="43">
                  <c:v>1171406.7714249999</c:v>
                </c:pt>
                <c:pt idx="44">
                  <c:v>1183252.497713</c:v>
                </c:pt>
                <c:pt idx="45">
                  <c:v>1195953.3024879999</c:v>
                </c:pt>
                <c:pt idx="46">
                  <c:v>1208377.1886199999</c:v>
                </c:pt>
                <c:pt idx="47">
                  <c:v>1219642.217406</c:v>
                </c:pt>
                <c:pt idx="48">
                  <c:v>1229847.206611</c:v>
                </c:pt>
                <c:pt idx="49">
                  <c:v>1239796.856253</c:v>
                </c:pt>
                <c:pt idx="50">
                  <c:v>1249981.449979</c:v>
                </c:pt>
                <c:pt idx="51">
                  <c:v>1260297.1354779999</c:v>
                </c:pt>
                <c:pt idx="52">
                  <c:v>1270627.941601</c:v>
                </c:pt>
                <c:pt idx="53">
                  <c:v>1281048.4949310001</c:v>
                </c:pt>
                <c:pt idx="54">
                  <c:v>1291489.1138800001</c:v>
                </c:pt>
                <c:pt idx="55">
                  <c:v>1301778.6519879999</c:v>
                </c:pt>
                <c:pt idx="56">
                  <c:v>1311782.5216280001</c:v>
                </c:pt>
                <c:pt idx="57">
                  <c:v>1321506.0708019999</c:v>
                </c:pt>
                <c:pt idx="58">
                  <c:v>1330877.3530329999</c:v>
                </c:pt>
                <c:pt idx="59">
                  <c:v>1339855.1236350001</c:v>
                </c:pt>
                <c:pt idx="60">
                  <c:v>1348551.969787</c:v>
                </c:pt>
                <c:pt idx="61">
                  <c:v>1357473.903554</c:v>
                </c:pt>
                <c:pt idx="62">
                  <c:v>1366853.051583</c:v>
                </c:pt>
                <c:pt idx="63">
                  <c:v>1376163.536817</c:v>
                </c:pt>
                <c:pt idx="64">
                  <c:v>1385464.9221049999</c:v>
                </c:pt>
                <c:pt idx="65">
                  <c:v>1394525.8639</c:v>
                </c:pt>
                <c:pt idx="66">
                  <c:v>1402969.4137870001</c:v>
                </c:pt>
                <c:pt idx="67">
                  <c:v>1411434.0805790001</c:v>
                </c:pt>
                <c:pt idx="68">
                  <c:v>1419461.38304</c:v>
                </c:pt>
                <c:pt idx="69">
                  <c:v>1427198.2915699999</c:v>
                </c:pt>
                <c:pt idx="70">
                  <c:v>1434655.681657</c:v>
                </c:pt>
                <c:pt idx="71">
                  <c:v>1441627.625245</c:v>
                </c:pt>
                <c:pt idx="72">
                  <c:v>1448332.4339040001</c:v>
                </c:pt>
                <c:pt idx="73">
                  <c:v>1454686.4050350001</c:v>
                </c:pt>
                <c:pt idx="74">
                  <c:v>1460661.0202810001</c:v>
                </c:pt>
                <c:pt idx="75">
                  <c:v>1466294.7643780001</c:v>
                </c:pt>
                <c:pt idx="76">
                  <c:v>1471607.250397</c:v>
                </c:pt>
                <c:pt idx="77">
                  <c:v>1476775.105926</c:v>
                </c:pt>
                <c:pt idx="78">
                  <c:v>1481818.035134</c:v>
                </c:pt>
                <c:pt idx="79">
                  <c:v>1486599.1816750001</c:v>
                </c:pt>
                <c:pt idx="80">
                  <c:v>1491189.2807750001</c:v>
                </c:pt>
              </c:numCache>
            </c:numRef>
          </c:val>
          <c:smooth val="0"/>
        </c:ser>
        <c:dLbls>
          <c:showLegendKey val="0"/>
          <c:showVal val="0"/>
          <c:showCatName val="0"/>
          <c:showSerName val="0"/>
          <c:showPercent val="0"/>
          <c:showBubbleSize val="0"/>
        </c:dLbls>
        <c:smooth val="0"/>
        <c:axId val="-1934422528"/>
        <c:axId val="-1934433952"/>
      </c:lineChart>
      <c:catAx>
        <c:axId val="-1934422528"/>
        <c:scaling>
          <c:orientation val="minMax"/>
        </c:scaling>
        <c:delete val="0"/>
        <c:axPos val="b"/>
        <c:numFmt formatCode="General" sourceLinked="1"/>
        <c:majorTickMark val="out"/>
        <c:minorTickMark val="none"/>
        <c:tickLblPos val="nextTo"/>
        <c:txPr>
          <a:bodyPr rot="0" vert="horz"/>
          <a:lstStyle/>
          <a:p>
            <a:pPr>
              <a:defRPr/>
            </a:pPr>
            <a:endParaRPr lang="en-US"/>
          </a:p>
        </c:txPr>
        <c:crossAx val="-1934433952"/>
        <c:crosses val="autoZero"/>
        <c:auto val="1"/>
        <c:lblAlgn val="ctr"/>
        <c:lblOffset val="100"/>
        <c:tickLblSkip val="10"/>
        <c:tickMarkSkip val="5"/>
        <c:noMultiLvlLbl val="0"/>
      </c:catAx>
      <c:valAx>
        <c:axId val="-1934433952"/>
        <c:scaling>
          <c:orientation val="minMax"/>
        </c:scaling>
        <c:delete val="0"/>
        <c:axPos val="l"/>
        <c:majorGridlines/>
        <c:numFmt formatCode="#,##0" sourceLinked="0"/>
        <c:majorTickMark val="out"/>
        <c:minorTickMark val="none"/>
        <c:tickLblPos val="nextTo"/>
        <c:crossAx val="-1934422528"/>
        <c:crosses val="autoZero"/>
        <c:crossBetween val="between"/>
      </c:valAx>
    </c:plotArea>
    <c:legend>
      <c:legendPos val="r"/>
      <c:layout>
        <c:manualLayout>
          <c:xMode val="edge"/>
          <c:yMode val="edge"/>
          <c:x val="0.77156551441821808"/>
          <c:y val="0.21288358602358232"/>
          <c:w val="0.1811933726538151"/>
          <c:h val="0.21043614065785637"/>
        </c:manualLayout>
      </c:layout>
      <c:overlay val="0"/>
      <c:spPr>
        <a:solidFill>
          <a:schemeClr val="bg1"/>
        </a:solidFill>
      </c:spPr>
    </c:legend>
    <c:plotVisOnly val="1"/>
    <c:dispBlanksAs val="gap"/>
    <c:showDLblsOverMax val="0"/>
  </c:chart>
  <c:txPr>
    <a:bodyPr/>
    <a:lstStyle/>
    <a:p>
      <a:pPr>
        <a:defRPr sz="1400" b="1"/>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scatterChart>
        <c:scatterStyle val="smoothMarker"/>
        <c:varyColors val="0"/>
        <c:ser>
          <c:idx val="0"/>
          <c:order val="0"/>
          <c:tx>
            <c:strRef>
              <c:f>Sheet1!$B$1</c:f>
              <c:strCache>
                <c:ptCount val="1"/>
                <c:pt idx="0">
                  <c:v>Births</c:v>
                </c:pt>
              </c:strCache>
            </c:strRef>
          </c:tx>
          <c:spPr>
            <a:ln>
              <a:solidFill>
                <a:schemeClr val="accent2"/>
              </a:solidFill>
            </a:ln>
          </c:spPr>
          <c:marker>
            <c:symbol val="none"/>
          </c:marker>
          <c:xVal>
            <c:numRef>
              <c:f>Sheet1!$A$2:$A$82</c:f>
              <c:numCache>
                <c:formatCode>General</c:formatCode>
                <c:ptCount val="81"/>
                <c:pt idx="0">
                  <c:v>1970</c:v>
                </c:pt>
                <c:pt idx="1">
                  <c:v>1971</c:v>
                </c:pt>
                <c:pt idx="2">
                  <c:v>1972</c:v>
                </c:pt>
                <c:pt idx="3">
                  <c:v>1973</c:v>
                </c:pt>
                <c:pt idx="4">
                  <c:v>1974</c:v>
                </c:pt>
                <c:pt idx="5">
                  <c:v>1975</c:v>
                </c:pt>
                <c:pt idx="6">
                  <c:v>1976</c:v>
                </c:pt>
                <c:pt idx="7">
                  <c:v>1977</c:v>
                </c:pt>
                <c:pt idx="8">
                  <c:v>1978</c:v>
                </c:pt>
                <c:pt idx="9">
                  <c:v>1979</c:v>
                </c:pt>
                <c:pt idx="10">
                  <c:v>1980</c:v>
                </c:pt>
                <c:pt idx="11">
                  <c:v>1981</c:v>
                </c:pt>
                <c:pt idx="12">
                  <c:v>1982</c:v>
                </c:pt>
                <c:pt idx="13">
                  <c:v>1983</c:v>
                </c:pt>
                <c:pt idx="14">
                  <c:v>1984</c:v>
                </c:pt>
                <c:pt idx="15">
                  <c:v>1985</c:v>
                </c:pt>
                <c:pt idx="16">
                  <c:v>1986</c:v>
                </c:pt>
                <c:pt idx="17">
                  <c:v>1987</c:v>
                </c:pt>
                <c:pt idx="18">
                  <c:v>1988</c:v>
                </c:pt>
                <c:pt idx="19">
                  <c:v>1989</c:v>
                </c:pt>
                <c:pt idx="20">
                  <c:v>1990</c:v>
                </c:pt>
                <c:pt idx="21">
                  <c:v>1991</c:v>
                </c:pt>
                <c:pt idx="22">
                  <c:v>1992</c:v>
                </c:pt>
                <c:pt idx="23">
                  <c:v>1993</c:v>
                </c:pt>
                <c:pt idx="24">
                  <c:v>1994</c:v>
                </c:pt>
                <c:pt idx="25">
                  <c:v>1995</c:v>
                </c:pt>
                <c:pt idx="26">
                  <c:v>1996</c:v>
                </c:pt>
                <c:pt idx="27">
                  <c:v>1997</c:v>
                </c:pt>
                <c:pt idx="28">
                  <c:v>1998</c:v>
                </c:pt>
                <c:pt idx="29">
                  <c:v>1999</c:v>
                </c:pt>
                <c:pt idx="30">
                  <c:v>2000</c:v>
                </c:pt>
                <c:pt idx="31">
                  <c:v>2001</c:v>
                </c:pt>
                <c:pt idx="32">
                  <c:v>2002</c:v>
                </c:pt>
                <c:pt idx="33">
                  <c:v>2003</c:v>
                </c:pt>
                <c:pt idx="34">
                  <c:v>2004</c:v>
                </c:pt>
                <c:pt idx="35">
                  <c:v>2005</c:v>
                </c:pt>
                <c:pt idx="36">
                  <c:v>2006</c:v>
                </c:pt>
                <c:pt idx="37">
                  <c:v>2007</c:v>
                </c:pt>
                <c:pt idx="38">
                  <c:v>2008</c:v>
                </c:pt>
                <c:pt idx="39">
                  <c:v>2009</c:v>
                </c:pt>
                <c:pt idx="40">
                  <c:v>2010</c:v>
                </c:pt>
                <c:pt idx="41">
                  <c:v>2011</c:v>
                </c:pt>
                <c:pt idx="42">
                  <c:v>2012</c:v>
                </c:pt>
                <c:pt idx="43">
                  <c:v>2013</c:v>
                </c:pt>
                <c:pt idx="44">
                  <c:v>2014</c:v>
                </c:pt>
                <c:pt idx="45">
                  <c:v>2015</c:v>
                </c:pt>
                <c:pt idx="46">
                  <c:v>2016</c:v>
                </c:pt>
                <c:pt idx="47">
                  <c:v>2017</c:v>
                </c:pt>
                <c:pt idx="48">
                  <c:v>2018</c:v>
                </c:pt>
                <c:pt idx="49">
                  <c:v>2019</c:v>
                </c:pt>
                <c:pt idx="50">
                  <c:v>2020</c:v>
                </c:pt>
                <c:pt idx="51">
                  <c:v>2021</c:v>
                </c:pt>
                <c:pt idx="52">
                  <c:v>2022</c:v>
                </c:pt>
                <c:pt idx="53">
                  <c:v>2023</c:v>
                </c:pt>
                <c:pt idx="54">
                  <c:v>2024</c:v>
                </c:pt>
                <c:pt idx="55">
                  <c:v>2025</c:v>
                </c:pt>
                <c:pt idx="56">
                  <c:v>2026</c:v>
                </c:pt>
                <c:pt idx="57">
                  <c:v>2027</c:v>
                </c:pt>
                <c:pt idx="58">
                  <c:v>2028</c:v>
                </c:pt>
                <c:pt idx="59">
                  <c:v>2029</c:v>
                </c:pt>
                <c:pt idx="60">
                  <c:v>2030</c:v>
                </c:pt>
                <c:pt idx="61">
                  <c:v>2031</c:v>
                </c:pt>
                <c:pt idx="62">
                  <c:v>2032</c:v>
                </c:pt>
                <c:pt idx="63">
                  <c:v>2033</c:v>
                </c:pt>
                <c:pt idx="64">
                  <c:v>2034</c:v>
                </c:pt>
                <c:pt idx="65">
                  <c:v>2035</c:v>
                </c:pt>
                <c:pt idx="66">
                  <c:v>2036</c:v>
                </c:pt>
                <c:pt idx="67">
                  <c:v>2037</c:v>
                </c:pt>
                <c:pt idx="68">
                  <c:v>2038</c:v>
                </c:pt>
                <c:pt idx="69">
                  <c:v>2039</c:v>
                </c:pt>
                <c:pt idx="70">
                  <c:v>2040</c:v>
                </c:pt>
                <c:pt idx="71">
                  <c:v>2041</c:v>
                </c:pt>
                <c:pt idx="72">
                  <c:v>2042</c:v>
                </c:pt>
                <c:pt idx="73">
                  <c:v>2043</c:v>
                </c:pt>
                <c:pt idx="74">
                  <c:v>2044</c:v>
                </c:pt>
                <c:pt idx="75">
                  <c:v>2045</c:v>
                </c:pt>
                <c:pt idx="76">
                  <c:v>2046</c:v>
                </c:pt>
                <c:pt idx="77">
                  <c:v>2047</c:v>
                </c:pt>
                <c:pt idx="78">
                  <c:v>2048</c:v>
                </c:pt>
                <c:pt idx="79">
                  <c:v>2049</c:v>
                </c:pt>
                <c:pt idx="80">
                  <c:v>2050</c:v>
                </c:pt>
              </c:numCache>
            </c:numRef>
          </c:xVal>
          <c:yVal>
            <c:numRef>
              <c:f>Sheet1!$B$2:$B$82</c:f>
              <c:numCache>
                <c:formatCode>#,##0</c:formatCode>
                <c:ptCount val="81"/>
                <c:pt idx="0">
                  <c:v>24570</c:v>
                </c:pt>
                <c:pt idx="1">
                  <c:v>23895</c:v>
                </c:pt>
                <c:pt idx="2">
                  <c:v>22050</c:v>
                </c:pt>
                <c:pt idx="3">
                  <c:v>21641</c:v>
                </c:pt>
                <c:pt idx="4">
                  <c:v>22240</c:v>
                </c:pt>
                <c:pt idx="5">
                  <c:v>23467</c:v>
                </c:pt>
                <c:pt idx="6">
                  <c:v>24063</c:v>
                </c:pt>
                <c:pt idx="7">
                  <c:v>25980</c:v>
                </c:pt>
                <c:pt idx="8">
                  <c:v>26976</c:v>
                </c:pt>
                <c:pt idx="9">
                  <c:v>28397</c:v>
                </c:pt>
                <c:pt idx="10">
                  <c:v>29934</c:v>
                </c:pt>
                <c:pt idx="11">
                  <c:v>31716</c:v>
                </c:pt>
                <c:pt idx="12">
                  <c:v>33013</c:v>
                </c:pt>
                <c:pt idx="13">
                  <c:v>34553</c:v>
                </c:pt>
                <c:pt idx="14">
                  <c:v>34778</c:v>
                </c:pt>
                <c:pt idx="15">
                  <c:v>36366</c:v>
                </c:pt>
                <c:pt idx="16">
                  <c:v>38113</c:v>
                </c:pt>
                <c:pt idx="17">
                  <c:v>40275</c:v>
                </c:pt>
                <c:pt idx="18">
                  <c:v>42821</c:v>
                </c:pt>
                <c:pt idx="19">
                  <c:v>45684</c:v>
                </c:pt>
                <c:pt idx="20">
                  <c:v>49354</c:v>
                </c:pt>
                <c:pt idx="21">
                  <c:v>50028</c:v>
                </c:pt>
                <c:pt idx="22">
                  <c:v>50696</c:v>
                </c:pt>
                <c:pt idx="23">
                  <c:v>49141</c:v>
                </c:pt>
                <c:pt idx="24">
                  <c:v>49033</c:v>
                </c:pt>
                <c:pt idx="25">
                  <c:v>46300</c:v>
                </c:pt>
                <c:pt idx="26">
                  <c:v>45417</c:v>
                </c:pt>
                <c:pt idx="27">
                  <c:v>43931</c:v>
                </c:pt>
                <c:pt idx="28">
                  <c:v>43119</c:v>
                </c:pt>
                <c:pt idx="29">
                  <c:v>43250</c:v>
                </c:pt>
                <c:pt idx="30">
                  <c:v>44271</c:v>
                </c:pt>
                <c:pt idx="31">
                  <c:v>43758</c:v>
                </c:pt>
                <c:pt idx="32">
                  <c:v>43951</c:v>
                </c:pt>
                <c:pt idx="33">
                  <c:v>45368</c:v>
                </c:pt>
                <c:pt idx="34">
                  <c:v>45705</c:v>
                </c:pt>
                <c:pt idx="35">
                  <c:v>45434</c:v>
                </c:pt>
                <c:pt idx="36">
                  <c:v>46876</c:v>
                </c:pt>
                <c:pt idx="37">
                  <c:v>47545</c:v>
                </c:pt>
                <c:pt idx="38">
                  <c:v>46742</c:v>
                </c:pt>
                <c:pt idx="39">
                  <c:v>44960</c:v>
                </c:pt>
                <c:pt idx="40">
                  <c:v>44838</c:v>
                </c:pt>
                <c:pt idx="41">
                  <c:v>43621</c:v>
                </c:pt>
                <c:pt idx="42">
                  <c:v>43491.316952000001</c:v>
                </c:pt>
                <c:pt idx="43">
                  <c:v>44973.735201000003</c:v>
                </c:pt>
                <c:pt idx="44">
                  <c:v>46304.780315999997</c:v>
                </c:pt>
                <c:pt idx="45">
                  <c:v>47684.229116000002</c:v>
                </c:pt>
                <c:pt idx="46">
                  <c:v>48014.869455</c:v>
                </c:pt>
                <c:pt idx="47">
                  <c:v>48359.014847999999</c:v>
                </c:pt>
                <c:pt idx="48">
                  <c:v>48687.073120000001</c:v>
                </c:pt>
                <c:pt idx="49">
                  <c:v>49084.895258999997</c:v>
                </c:pt>
                <c:pt idx="50">
                  <c:v>49475.910230000001</c:v>
                </c:pt>
                <c:pt idx="51">
                  <c:v>49615.379333999997</c:v>
                </c:pt>
                <c:pt idx="52">
                  <c:v>49764.113123000003</c:v>
                </c:pt>
                <c:pt idx="53">
                  <c:v>49855.825546</c:v>
                </c:pt>
                <c:pt idx="54">
                  <c:v>49943.503866999999</c:v>
                </c:pt>
                <c:pt idx="55">
                  <c:v>49977.975990999999</c:v>
                </c:pt>
                <c:pt idx="56">
                  <c:v>49932.909271999997</c:v>
                </c:pt>
                <c:pt idx="57">
                  <c:v>49780.338968999997</c:v>
                </c:pt>
                <c:pt idx="58">
                  <c:v>49789.226213000002</c:v>
                </c:pt>
                <c:pt idx="59">
                  <c:v>49653.087703999998</c:v>
                </c:pt>
                <c:pt idx="60">
                  <c:v>49531.965455999998</c:v>
                </c:pt>
                <c:pt idx="61">
                  <c:v>49483.774644999998</c:v>
                </c:pt>
                <c:pt idx="62">
                  <c:v>49244.012123</c:v>
                </c:pt>
                <c:pt idx="63">
                  <c:v>49339.107787000001</c:v>
                </c:pt>
                <c:pt idx="64">
                  <c:v>49307.522624999998</c:v>
                </c:pt>
                <c:pt idx="65">
                  <c:v>49325.383094999997</c:v>
                </c:pt>
                <c:pt idx="66">
                  <c:v>49408.059480000004</c:v>
                </c:pt>
                <c:pt idx="67">
                  <c:v>49422.519549999997</c:v>
                </c:pt>
                <c:pt idx="68">
                  <c:v>49654.381656999998</c:v>
                </c:pt>
                <c:pt idx="69">
                  <c:v>49850.802366999997</c:v>
                </c:pt>
                <c:pt idx="70">
                  <c:v>50053.651748999997</c:v>
                </c:pt>
                <c:pt idx="71">
                  <c:v>50277.360837</c:v>
                </c:pt>
                <c:pt idx="72">
                  <c:v>50536.047100999996</c:v>
                </c:pt>
                <c:pt idx="73">
                  <c:v>50748.010376999999</c:v>
                </c:pt>
                <c:pt idx="74">
                  <c:v>50948.372210000001</c:v>
                </c:pt>
                <c:pt idx="75">
                  <c:v>51139.316967999999</c:v>
                </c:pt>
                <c:pt idx="76">
                  <c:v>51347.358003000001</c:v>
                </c:pt>
                <c:pt idx="77">
                  <c:v>51663.031791000001</c:v>
                </c:pt>
                <c:pt idx="78">
                  <c:v>51648.400781999997</c:v>
                </c:pt>
                <c:pt idx="79">
                  <c:v>51635.755778999999</c:v>
                </c:pt>
                <c:pt idx="80">
                  <c:v>51606.487066000002</c:v>
                </c:pt>
              </c:numCache>
            </c:numRef>
          </c:yVal>
          <c:smooth val="1"/>
        </c:ser>
        <c:ser>
          <c:idx val="1"/>
          <c:order val="1"/>
          <c:tx>
            <c:strRef>
              <c:f>Sheet1!$C$1</c:f>
              <c:strCache>
                <c:ptCount val="1"/>
                <c:pt idx="0">
                  <c:v>Deaths</c:v>
                </c:pt>
              </c:strCache>
            </c:strRef>
          </c:tx>
          <c:spPr>
            <a:ln>
              <a:solidFill>
                <a:schemeClr val="accent3">
                  <a:lumMod val="50000"/>
                </a:schemeClr>
              </a:solidFill>
            </a:ln>
          </c:spPr>
          <c:marker>
            <c:symbol val="none"/>
          </c:marker>
          <c:xVal>
            <c:numRef>
              <c:f>Sheet1!$A$2:$A$82</c:f>
              <c:numCache>
                <c:formatCode>General</c:formatCode>
                <c:ptCount val="81"/>
                <c:pt idx="0">
                  <c:v>1970</c:v>
                </c:pt>
                <c:pt idx="1">
                  <c:v>1971</c:v>
                </c:pt>
                <c:pt idx="2">
                  <c:v>1972</c:v>
                </c:pt>
                <c:pt idx="3">
                  <c:v>1973</c:v>
                </c:pt>
                <c:pt idx="4">
                  <c:v>1974</c:v>
                </c:pt>
                <c:pt idx="5">
                  <c:v>1975</c:v>
                </c:pt>
                <c:pt idx="6">
                  <c:v>1976</c:v>
                </c:pt>
                <c:pt idx="7">
                  <c:v>1977</c:v>
                </c:pt>
                <c:pt idx="8">
                  <c:v>1978</c:v>
                </c:pt>
                <c:pt idx="9">
                  <c:v>1979</c:v>
                </c:pt>
                <c:pt idx="10">
                  <c:v>1980</c:v>
                </c:pt>
                <c:pt idx="11">
                  <c:v>1981</c:v>
                </c:pt>
                <c:pt idx="12">
                  <c:v>1982</c:v>
                </c:pt>
                <c:pt idx="13">
                  <c:v>1983</c:v>
                </c:pt>
                <c:pt idx="14">
                  <c:v>1984</c:v>
                </c:pt>
                <c:pt idx="15">
                  <c:v>1985</c:v>
                </c:pt>
                <c:pt idx="16">
                  <c:v>1986</c:v>
                </c:pt>
                <c:pt idx="17">
                  <c:v>1987</c:v>
                </c:pt>
                <c:pt idx="18">
                  <c:v>1988</c:v>
                </c:pt>
                <c:pt idx="19">
                  <c:v>1989</c:v>
                </c:pt>
                <c:pt idx="20">
                  <c:v>1990</c:v>
                </c:pt>
                <c:pt idx="21">
                  <c:v>1991</c:v>
                </c:pt>
                <c:pt idx="22">
                  <c:v>1992</c:v>
                </c:pt>
                <c:pt idx="23">
                  <c:v>1993</c:v>
                </c:pt>
                <c:pt idx="24">
                  <c:v>1994</c:v>
                </c:pt>
                <c:pt idx="25">
                  <c:v>1995</c:v>
                </c:pt>
                <c:pt idx="26">
                  <c:v>1996</c:v>
                </c:pt>
                <c:pt idx="27">
                  <c:v>1997</c:v>
                </c:pt>
                <c:pt idx="28">
                  <c:v>1998</c:v>
                </c:pt>
                <c:pt idx="29">
                  <c:v>1999</c:v>
                </c:pt>
                <c:pt idx="30">
                  <c:v>2000</c:v>
                </c:pt>
                <c:pt idx="31">
                  <c:v>2001</c:v>
                </c:pt>
                <c:pt idx="32">
                  <c:v>2002</c:v>
                </c:pt>
                <c:pt idx="33">
                  <c:v>2003</c:v>
                </c:pt>
                <c:pt idx="34">
                  <c:v>2004</c:v>
                </c:pt>
                <c:pt idx="35">
                  <c:v>2005</c:v>
                </c:pt>
                <c:pt idx="36">
                  <c:v>2006</c:v>
                </c:pt>
                <c:pt idx="37">
                  <c:v>2007</c:v>
                </c:pt>
                <c:pt idx="38">
                  <c:v>2008</c:v>
                </c:pt>
                <c:pt idx="39">
                  <c:v>2009</c:v>
                </c:pt>
                <c:pt idx="40">
                  <c:v>2010</c:v>
                </c:pt>
                <c:pt idx="41">
                  <c:v>2011</c:v>
                </c:pt>
                <c:pt idx="42">
                  <c:v>2012</c:v>
                </c:pt>
                <c:pt idx="43">
                  <c:v>2013</c:v>
                </c:pt>
                <c:pt idx="44">
                  <c:v>2014</c:v>
                </c:pt>
                <c:pt idx="45">
                  <c:v>2015</c:v>
                </c:pt>
                <c:pt idx="46">
                  <c:v>2016</c:v>
                </c:pt>
                <c:pt idx="47">
                  <c:v>2017</c:v>
                </c:pt>
                <c:pt idx="48">
                  <c:v>2018</c:v>
                </c:pt>
                <c:pt idx="49">
                  <c:v>2019</c:v>
                </c:pt>
                <c:pt idx="50">
                  <c:v>2020</c:v>
                </c:pt>
                <c:pt idx="51">
                  <c:v>2021</c:v>
                </c:pt>
                <c:pt idx="52">
                  <c:v>2022</c:v>
                </c:pt>
                <c:pt idx="53">
                  <c:v>2023</c:v>
                </c:pt>
                <c:pt idx="54">
                  <c:v>2024</c:v>
                </c:pt>
                <c:pt idx="55">
                  <c:v>2025</c:v>
                </c:pt>
                <c:pt idx="56">
                  <c:v>2026</c:v>
                </c:pt>
                <c:pt idx="57">
                  <c:v>2027</c:v>
                </c:pt>
                <c:pt idx="58">
                  <c:v>2028</c:v>
                </c:pt>
                <c:pt idx="59">
                  <c:v>2029</c:v>
                </c:pt>
                <c:pt idx="60">
                  <c:v>2030</c:v>
                </c:pt>
                <c:pt idx="61">
                  <c:v>2031</c:v>
                </c:pt>
                <c:pt idx="62">
                  <c:v>2032</c:v>
                </c:pt>
                <c:pt idx="63">
                  <c:v>2033</c:v>
                </c:pt>
                <c:pt idx="64">
                  <c:v>2034</c:v>
                </c:pt>
                <c:pt idx="65">
                  <c:v>2035</c:v>
                </c:pt>
                <c:pt idx="66">
                  <c:v>2036</c:v>
                </c:pt>
                <c:pt idx="67">
                  <c:v>2037</c:v>
                </c:pt>
                <c:pt idx="68">
                  <c:v>2038</c:v>
                </c:pt>
                <c:pt idx="69">
                  <c:v>2039</c:v>
                </c:pt>
                <c:pt idx="70">
                  <c:v>2040</c:v>
                </c:pt>
                <c:pt idx="71">
                  <c:v>2041</c:v>
                </c:pt>
                <c:pt idx="72">
                  <c:v>2042</c:v>
                </c:pt>
                <c:pt idx="73">
                  <c:v>2043</c:v>
                </c:pt>
                <c:pt idx="74">
                  <c:v>2044</c:v>
                </c:pt>
                <c:pt idx="75">
                  <c:v>2045</c:v>
                </c:pt>
                <c:pt idx="76">
                  <c:v>2046</c:v>
                </c:pt>
                <c:pt idx="77">
                  <c:v>2047</c:v>
                </c:pt>
                <c:pt idx="78">
                  <c:v>2048</c:v>
                </c:pt>
                <c:pt idx="79">
                  <c:v>2049</c:v>
                </c:pt>
                <c:pt idx="80">
                  <c:v>2050</c:v>
                </c:pt>
              </c:numCache>
            </c:numRef>
          </c:xVal>
          <c:yVal>
            <c:numRef>
              <c:f>Sheet1!$C$2:$C$82</c:f>
              <c:numCache>
                <c:formatCode>#,##0</c:formatCode>
                <c:ptCount val="81"/>
                <c:pt idx="0">
                  <c:v>-10010</c:v>
                </c:pt>
                <c:pt idx="1">
                  <c:v>-10323</c:v>
                </c:pt>
                <c:pt idx="2">
                  <c:v>-10631</c:v>
                </c:pt>
                <c:pt idx="3">
                  <c:v>-11056</c:v>
                </c:pt>
                <c:pt idx="4">
                  <c:v>-11463</c:v>
                </c:pt>
                <c:pt idx="5">
                  <c:v>-11593</c:v>
                </c:pt>
                <c:pt idx="6">
                  <c:v>-11357</c:v>
                </c:pt>
                <c:pt idx="7">
                  <c:v>-11558</c:v>
                </c:pt>
                <c:pt idx="8">
                  <c:v>-12389</c:v>
                </c:pt>
                <c:pt idx="9">
                  <c:v>-12718</c:v>
                </c:pt>
                <c:pt idx="10">
                  <c:v>-12874</c:v>
                </c:pt>
                <c:pt idx="11">
                  <c:v>-13953</c:v>
                </c:pt>
                <c:pt idx="12">
                  <c:v>-13676</c:v>
                </c:pt>
                <c:pt idx="13">
                  <c:v>-13900</c:v>
                </c:pt>
                <c:pt idx="14">
                  <c:v>-14432</c:v>
                </c:pt>
                <c:pt idx="15">
                  <c:v>-15227</c:v>
                </c:pt>
                <c:pt idx="16">
                  <c:v>-15338</c:v>
                </c:pt>
                <c:pt idx="17">
                  <c:v>-15914</c:v>
                </c:pt>
                <c:pt idx="18">
                  <c:v>-16431</c:v>
                </c:pt>
                <c:pt idx="19">
                  <c:v>-16883</c:v>
                </c:pt>
                <c:pt idx="20">
                  <c:v>-16820</c:v>
                </c:pt>
                <c:pt idx="21">
                  <c:v>-16906</c:v>
                </c:pt>
                <c:pt idx="22">
                  <c:v>-17507</c:v>
                </c:pt>
                <c:pt idx="23">
                  <c:v>-17656</c:v>
                </c:pt>
                <c:pt idx="24">
                  <c:v>-18259</c:v>
                </c:pt>
                <c:pt idx="25">
                  <c:v>-18078</c:v>
                </c:pt>
                <c:pt idx="26">
                  <c:v>-18605</c:v>
                </c:pt>
                <c:pt idx="27">
                  <c:v>-18438</c:v>
                </c:pt>
                <c:pt idx="28">
                  <c:v>-18095.886158000001</c:v>
                </c:pt>
                <c:pt idx="29">
                  <c:v>-18895.587413000001</c:v>
                </c:pt>
                <c:pt idx="30">
                  <c:v>-18578</c:v>
                </c:pt>
                <c:pt idx="31">
                  <c:v>-19871</c:v>
                </c:pt>
                <c:pt idx="32">
                  <c:v>-19356</c:v>
                </c:pt>
                <c:pt idx="33">
                  <c:v>-19864</c:v>
                </c:pt>
                <c:pt idx="34">
                  <c:v>-19701</c:v>
                </c:pt>
                <c:pt idx="35">
                  <c:v>-19250</c:v>
                </c:pt>
                <c:pt idx="36">
                  <c:v>-19268</c:v>
                </c:pt>
                <c:pt idx="37">
                  <c:v>-19157</c:v>
                </c:pt>
                <c:pt idx="38">
                  <c:v>-19408</c:v>
                </c:pt>
                <c:pt idx="39">
                  <c:v>-19075</c:v>
                </c:pt>
                <c:pt idx="40">
                  <c:v>-19312</c:v>
                </c:pt>
                <c:pt idx="41">
                  <c:v>-19317</c:v>
                </c:pt>
                <c:pt idx="42">
                  <c:v>-19317</c:v>
                </c:pt>
                <c:pt idx="43">
                  <c:v>-19742.242000999999</c:v>
                </c:pt>
                <c:pt idx="44">
                  <c:v>-20294.261677999999</c:v>
                </c:pt>
                <c:pt idx="45">
                  <c:v>-20853.685326999999</c:v>
                </c:pt>
                <c:pt idx="46">
                  <c:v>-21372.762994000001</c:v>
                </c:pt>
                <c:pt idx="47">
                  <c:v>-21856.144988</c:v>
                </c:pt>
                <c:pt idx="48">
                  <c:v>-22308.514751999999</c:v>
                </c:pt>
                <c:pt idx="49">
                  <c:v>-22753.040578</c:v>
                </c:pt>
                <c:pt idx="50">
                  <c:v>-23209.06234</c:v>
                </c:pt>
                <c:pt idx="51">
                  <c:v>-23659.372039000002</c:v>
                </c:pt>
                <c:pt idx="52">
                  <c:v>-24154.476339000001</c:v>
                </c:pt>
                <c:pt idx="53">
                  <c:v>-24649.829421999999</c:v>
                </c:pt>
                <c:pt idx="54">
                  <c:v>-25156.137271</c:v>
                </c:pt>
                <c:pt idx="55">
                  <c:v>-25696.596393</c:v>
                </c:pt>
                <c:pt idx="56">
                  <c:v>-26268.624388</c:v>
                </c:pt>
                <c:pt idx="57">
                  <c:v>-26852.141765</c:v>
                </c:pt>
                <c:pt idx="58">
                  <c:v>-27478.237102999999</c:v>
                </c:pt>
                <c:pt idx="59">
                  <c:v>-28118.819028000002</c:v>
                </c:pt>
                <c:pt idx="60">
                  <c:v>-28817.028546000001</c:v>
                </c:pt>
                <c:pt idx="61">
                  <c:v>-29522.126602</c:v>
                </c:pt>
                <c:pt idx="62">
                  <c:v>-30250.513772999999</c:v>
                </c:pt>
                <c:pt idx="63">
                  <c:v>-30989.501463000001</c:v>
                </c:pt>
                <c:pt idx="64">
                  <c:v>-31721.117962</c:v>
                </c:pt>
                <c:pt idx="65">
                  <c:v>-32498.321569</c:v>
                </c:pt>
                <c:pt idx="66">
                  <c:v>-33233.303423999998</c:v>
                </c:pt>
                <c:pt idx="67">
                  <c:v>-33970.562547000001</c:v>
                </c:pt>
                <c:pt idx="68">
                  <c:v>-34697.680970000001</c:v>
                </c:pt>
                <c:pt idx="69">
                  <c:v>-35398.796727000001</c:v>
                </c:pt>
                <c:pt idx="70">
                  <c:v>-36081.197268999997</c:v>
                </c:pt>
                <c:pt idx="71">
                  <c:v>-36716.647291000001</c:v>
                </c:pt>
                <c:pt idx="72">
                  <c:v>-37352.320296999998</c:v>
                </c:pt>
                <c:pt idx="73">
                  <c:v>-37981.775712000002</c:v>
                </c:pt>
                <c:pt idx="74">
                  <c:v>-38499.308084999997</c:v>
                </c:pt>
                <c:pt idx="75">
                  <c:v>-39010.972992000003</c:v>
                </c:pt>
                <c:pt idx="76">
                  <c:v>-39437.769786999997</c:v>
                </c:pt>
                <c:pt idx="77">
                  <c:v>-39995.716950000002</c:v>
                </c:pt>
                <c:pt idx="78">
                  <c:v>-40349.230466000001</c:v>
                </c:pt>
                <c:pt idx="79">
                  <c:v>-40617.109838999997</c:v>
                </c:pt>
                <c:pt idx="80">
                  <c:v>-40865.980796999997</c:v>
                </c:pt>
              </c:numCache>
            </c:numRef>
          </c:yVal>
          <c:smooth val="1"/>
        </c:ser>
        <c:ser>
          <c:idx val="2"/>
          <c:order val="2"/>
          <c:tx>
            <c:strRef>
              <c:f>Sheet1!$D$1</c:f>
              <c:strCache>
                <c:ptCount val="1"/>
                <c:pt idx="0">
                  <c:v>Domestic Migrants</c:v>
                </c:pt>
              </c:strCache>
            </c:strRef>
          </c:tx>
          <c:spPr>
            <a:ln>
              <a:solidFill>
                <a:schemeClr val="accent5"/>
              </a:solidFill>
            </a:ln>
          </c:spPr>
          <c:marker>
            <c:symbol val="none"/>
          </c:marker>
          <c:xVal>
            <c:numRef>
              <c:f>Sheet1!$A$2:$A$82</c:f>
              <c:numCache>
                <c:formatCode>General</c:formatCode>
                <c:ptCount val="81"/>
                <c:pt idx="0">
                  <c:v>1970</c:v>
                </c:pt>
                <c:pt idx="1">
                  <c:v>1971</c:v>
                </c:pt>
                <c:pt idx="2">
                  <c:v>1972</c:v>
                </c:pt>
                <c:pt idx="3">
                  <c:v>1973</c:v>
                </c:pt>
                <c:pt idx="4">
                  <c:v>1974</c:v>
                </c:pt>
                <c:pt idx="5">
                  <c:v>1975</c:v>
                </c:pt>
                <c:pt idx="6">
                  <c:v>1976</c:v>
                </c:pt>
                <c:pt idx="7">
                  <c:v>1977</c:v>
                </c:pt>
                <c:pt idx="8">
                  <c:v>1978</c:v>
                </c:pt>
                <c:pt idx="9">
                  <c:v>1979</c:v>
                </c:pt>
                <c:pt idx="10">
                  <c:v>1980</c:v>
                </c:pt>
                <c:pt idx="11">
                  <c:v>1981</c:v>
                </c:pt>
                <c:pt idx="12">
                  <c:v>1982</c:v>
                </c:pt>
                <c:pt idx="13">
                  <c:v>1983</c:v>
                </c:pt>
                <c:pt idx="14">
                  <c:v>1984</c:v>
                </c:pt>
                <c:pt idx="15">
                  <c:v>1985</c:v>
                </c:pt>
                <c:pt idx="16">
                  <c:v>1986</c:v>
                </c:pt>
                <c:pt idx="17">
                  <c:v>1987</c:v>
                </c:pt>
                <c:pt idx="18">
                  <c:v>1988</c:v>
                </c:pt>
                <c:pt idx="19">
                  <c:v>1989</c:v>
                </c:pt>
                <c:pt idx="20">
                  <c:v>1990</c:v>
                </c:pt>
                <c:pt idx="21">
                  <c:v>1991</c:v>
                </c:pt>
                <c:pt idx="22">
                  <c:v>1992</c:v>
                </c:pt>
                <c:pt idx="23">
                  <c:v>1993</c:v>
                </c:pt>
                <c:pt idx="24">
                  <c:v>1994</c:v>
                </c:pt>
                <c:pt idx="25">
                  <c:v>1995</c:v>
                </c:pt>
                <c:pt idx="26">
                  <c:v>1996</c:v>
                </c:pt>
                <c:pt idx="27">
                  <c:v>1997</c:v>
                </c:pt>
                <c:pt idx="28">
                  <c:v>1998</c:v>
                </c:pt>
                <c:pt idx="29">
                  <c:v>1999</c:v>
                </c:pt>
                <c:pt idx="30">
                  <c:v>2000</c:v>
                </c:pt>
                <c:pt idx="31">
                  <c:v>2001</c:v>
                </c:pt>
                <c:pt idx="32">
                  <c:v>2002</c:v>
                </c:pt>
                <c:pt idx="33">
                  <c:v>2003</c:v>
                </c:pt>
                <c:pt idx="34">
                  <c:v>2004</c:v>
                </c:pt>
                <c:pt idx="35">
                  <c:v>2005</c:v>
                </c:pt>
                <c:pt idx="36">
                  <c:v>2006</c:v>
                </c:pt>
                <c:pt idx="37">
                  <c:v>2007</c:v>
                </c:pt>
                <c:pt idx="38">
                  <c:v>2008</c:v>
                </c:pt>
                <c:pt idx="39">
                  <c:v>2009</c:v>
                </c:pt>
                <c:pt idx="40">
                  <c:v>2010</c:v>
                </c:pt>
                <c:pt idx="41">
                  <c:v>2011</c:v>
                </c:pt>
                <c:pt idx="42">
                  <c:v>2012</c:v>
                </c:pt>
                <c:pt idx="43">
                  <c:v>2013</c:v>
                </c:pt>
                <c:pt idx="44">
                  <c:v>2014</c:v>
                </c:pt>
                <c:pt idx="45">
                  <c:v>2015</c:v>
                </c:pt>
                <c:pt idx="46">
                  <c:v>2016</c:v>
                </c:pt>
                <c:pt idx="47">
                  <c:v>2017</c:v>
                </c:pt>
                <c:pt idx="48">
                  <c:v>2018</c:v>
                </c:pt>
                <c:pt idx="49">
                  <c:v>2019</c:v>
                </c:pt>
                <c:pt idx="50">
                  <c:v>2020</c:v>
                </c:pt>
                <c:pt idx="51">
                  <c:v>2021</c:v>
                </c:pt>
                <c:pt idx="52">
                  <c:v>2022</c:v>
                </c:pt>
                <c:pt idx="53">
                  <c:v>2023</c:v>
                </c:pt>
                <c:pt idx="54">
                  <c:v>2024</c:v>
                </c:pt>
                <c:pt idx="55">
                  <c:v>2025</c:v>
                </c:pt>
                <c:pt idx="56">
                  <c:v>2026</c:v>
                </c:pt>
                <c:pt idx="57">
                  <c:v>2027</c:v>
                </c:pt>
                <c:pt idx="58">
                  <c:v>2028</c:v>
                </c:pt>
                <c:pt idx="59">
                  <c:v>2029</c:v>
                </c:pt>
                <c:pt idx="60">
                  <c:v>2030</c:v>
                </c:pt>
                <c:pt idx="61">
                  <c:v>2031</c:v>
                </c:pt>
                <c:pt idx="62">
                  <c:v>2032</c:v>
                </c:pt>
                <c:pt idx="63">
                  <c:v>2033</c:v>
                </c:pt>
                <c:pt idx="64">
                  <c:v>2034</c:v>
                </c:pt>
                <c:pt idx="65">
                  <c:v>2035</c:v>
                </c:pt>
                <c:pt idx="66">
                  <c:v>2036</c:v>
                </c:pt>
                <c:pt idx="67">
                  <c:v>2037</c:v>
                </c:pt>
                <c:pt idx="68">
                  <c:v>2038</c:v>
                </c:pt>
                <c:pt idx="69">
                  <c:v>2039</c:v>
                </c:pt>
                <c:pt idx="70">
                  <c:v>2040</c:v>
                </c:pt>
                <c:pt idx="71">
                  <c:v>2041</c:v>
                </c:pt>
                <c:pt idx="72">
                  <c:v>2042</c:v>
                </c:pt>
                <c:pt idx="73">
                  <c:v>2043</c:v>
                </c:pt>
                <c:pt idx="74">
                  <c:v>2044</c:v>
                </c:pt>
                <c:pt idx="75">
                  <c:v>2045</c:v>
                </c:pt>
                <c:pt idx="76">
                  <c:v>2046</c:v>
                </c:pt>
                <c:pt idx="77">
                  <c:v>2047</c:v>
                </c:pt>
                <c:pt idx="78">
                  <c:v>2048</c:v>
                </c:pt>
                <c:pt idx="79">
                  <c:v>2049</c:v>
                </c:pt>
                <c:pt idx="80">
                  <c:v>2050</c:v>
                </c:pt>
              </c:numCache>
            </c:numRef>
          </c:xVal>
          <c:yVal>
            <c:numRef>
              <c:f>Sheet1!$D$2:$D$82</c:f>
              <c:numCache>
                <c:formatCode>#,##0</c:formatCode>
                <c:ptCount val="81"/>
                <c:pt idx="1">
                  <c:v>-2437</c:v>
                </c:pt>
                <c:pt idx="2">
                  <c:v>30526</c:v>
                </c:pt>
                <c:pt idx="3">
                  <c:v>35970</c:v>
                </c:pt>
                <c:pt idx="4">
                  <c:v>24188</c:v>
                </c:pt>
                <c:pt idx="5">
                  <c:v>53813</c:v>
                </c:pt>
                <c:pt idx="6">
                  <c:v>39737</c:v>
                </c:pt>
                <c:pt idx="7">
                  <c:v>33908</c:v>
                </c:pt>
                <c:pt idx="8">
                  <c:v>37731</c:v>
                </c:pt>
                <c:pt idx="9">
                  <c:v>31926</c:v>
                </c:pt>
                <c:pt idx="10">
                  <c:v>15814</c:v>
                </c:pt>
                <c:pt idx="11">
                  <c:v>22804</c:v>
                </c:pt>
                <c:pt idx="12">
                  <c:v>17831</c:v>
                </c:pt>
                <c:pt idx="13">
                  <c:v>12487</c:v>
                </c:pt>
                <c:pt idx="14">
                  <c:v>25998</c:v>
                </c:pt>
                <c:pt idx="15">
                  <c:v>25276</c:v>
                </c:pt>
                <c:pt idx="16">
                  <c:v>43896</c:v>
                </c:pt>
                <c:pt idx="17">
                  <c:v>46742</c:v>
                </c:pt>
                <c:pt idx="18">
                  <c:v>47852</c:v>
                </c:pt>
                <c:pt idx="19">
                  <c:v>57918</c:v>
                </c:pt>
                <c:pt idx="20">
                  <c:v>-23106</c:v>
                </c:pt>
                <c:pt idx="21">
                  <c:v>4510</c:v>
                </c:pt>
                <c:pt idx="22">
                  <c:v>-13676</c:v>
                </c:pt>
                <c:pt idx="23">
                  <c:v>-39937</c:v>
                </c:pt>
                <c:pt idx="24">
                  <c:v>-34251</c:v>
                </c:pt>
                <c:pt idx="25">
                  <c:v>-37992</c:v>
                </c:pt>
                <c:pt idx="26">
                  <c:v>-30745</c:v>
                </c:pt>
                <c:pt idx="27">
                  <c:v>8913</c:v>
                </c:pt>
                <c:pt idx="28">
                  <c:v>2952.8861580000012</c:v>
                </c:pt>
                <c:pt idx="29">
                  <c:v>8227.5874130000011</c:v>
                </c:pt>
                <c:pt idx="30">
                  <c:v>-3169</c:v>
                </c:pt>
                <c:pt idx="31">
                  <c:v>-3167</c:v>
                </c:pt>
                <c:pt idx="32">
                  <c:v>2210.3333330000005</c:v>
                </c:pt>
                <c:pt idx="33">
                  <c:v>-2702</c:v>
                </c:pt>
                <c:pt idx="34">
                  <c:v>-12019</c:v>
                </c:pt>
                <c:pt idx="35">
                  <c:v>-24525.333333000002</c:v>
                </c:pt>
                <c:pt idx="36">
                  <c:v>-28854.333333000002</c:v>
                </c:pt>
                <c:pt idx="37">
                  <c:v>-18106.333333000002</c:v>
                </c:pt>
                <c:pt idx="38">
                  <c:v>-6922</c:v>
                </c:pt>
                <c:pt idx="39">
                  <c:v>-8964.6666669999995</c:v>
                </c:pt>
                <c:pt idx="40">
                  <c:v>-8102.6666669999995</c:v>
                </c:pt>
                <c:pt idx="41">
                  <c:v>-15325</c:v>
                </c:pt>
                <c:pt idx="42">
                  <c:v>-7023.816952000001</c:v>
                </c:pt>
                <c:pt idx="43">
                  <c:v>-541.88838699990993</c:v>
                </c:pt>
                <c:pt idx="44">
                  <c:v>742.01015000011284</c:v>
                </c:pt>
                <c:pt idx="45">
                  <c:v>-914.12088000017684</c:v>
                </c:pt>
                <c:pt idx="46">
                  <c:v>-1964.4863960001876</c:v>
                </c:pt>
                <c:pt idx="47">
                  <c:v>-3248.0801059999885</c:v>
                </c:pt>
                <c:pt idx="48">
                  <c:v>-4837.9312289998306</c:v>
                </c:pt>
                <c:pt idx="49">
                  <c:v>-6287.934599999995</c:v>
                </c:pt>
                <c:pt idx="50">
                  <c:v>-6625.7361609998025</c:v>
                </c:pt>
                <c:pt idx="51">
                  <c:v>-6958.0170790000011</c:v>
                </c:pt>
                <c:pt idx="52">
                  <c:v>-7402.8076420003945</c:v>
                </c:pt>
                <c:pt idx="53">
                  <c:v>-7779.4558749999342</c:v>
                </c:pt>
                <c:pt idx="54">
                  <c:v>-8520.8379689997855</c:v>
                </c:pt>
                <c:pt idx="55">
                  <c:v>-9364.9124010002888</c:v>
                </c:pt>
                <c:pt idx="56">
                  <c:v>-10330.697620999734</c:v>
                </c:pt>
                <c:pt idx="57">
                  <c:v>-11451.647677999976</c:v>
                </c:pt>
                <c:pt idx="58">
                  <c:v>-12197.537113000271</c:v>
                </c:pt>
                <c:pt idx="59">
                  <c:v>-12862.93297199977</c:v>
                </c:pt>
                <c:pt idx="60">
                  <c:v>-13383.034829000262</c:v>
                </c:pt>
                <c:pt idx="61">
                  <c:v>-13760.131139000012</c:v>
                </c:pt>
                <c:pt idx="62">
                  <c:v>-14314.915985999716</c:v>
                </c:pt>
                <c:pt idx="63">
                  <c:v>-14790.928794000283</c:v>
                </c:pt>
                <c:pt idx="64">
                  <c:v>-15309.318777999688</c:v>
                </c:pt>
                <c:pt idx="65">
                  <c:v>-15789.182876000279</c:v>
                </c:pt>
                <c:pt idx="66">
                  <c:v>-16327.425838999752</c:v>
                </c:pt>
                <c:pt idx="67">
                  <c:v>-17004.143892000244</c:v>
                </c:pt>
                <c:pt idx="68">
                  <c:v>-17507.049948999851</c:v>
                </c:pt>
                <c:pt idx="69">
                  <c:v>-17858.718992000111</c:v>
                </c:pt>
                <c:pt idx="70">
                  <c:v>-18038.974758000029</c:v>
                </c:pt>
                <c:pt idx="71">
                  <c:v>-18290.972835999703</c:v>
                </c:pt>
                <c:pt idx="72">
                  <c:v>-18547.886816000108</c:v>
                </c:pt>
                <c:pt idx="73">
                  <c:v>-18503.887333999835</c:v>
                </c:pt>
                <c:pt idx="74">
                  <c:v>-18407.902180999961</c:v>
                </c:pt>
                <c:pt idx="75">
                  <c:v>-18257.357442000317</c:v>
                </c:pt>
                <c:pt idx="76">
                  <c:v>-18157.202240000086</c:v>
                </c:pt>
                <c:pt idx="77">
                  <c:v>-18038.2441819999</c:v>
                </c:pt>
                <c:pt idx="78">
                  <c:v>-17883.34971599987</c:v>
                </c:pt>
                <c:pt idx="79">
                  <c:v>-17785.783809000117</c:v>
                </c:pt>
                <c:pt idx="80">
                  <c:v>-17677.684429000114</c:v>
                </c:pt>
              </c:numCache>
            </c:numRef>
          </c:yVal>
          <c:smooth val="1"/>
        </c:ser>
        <c:ser>
          <c:idx val="3"/>
          <c:order val="3"/>
          <c:tx>
            <c:strRef>
              <c:f>Sheet1!$E$1</c:f>
              <c:strCache>
                <c:ptCount val="1"/>
                <c:pt idx="0">
                  <c:v>International Migrants</c:v>
                </c:pt>
              </c:strCache>
            </c:strRef>
          </c:tx>
          <c:spPr>
            <a:ln>
              <a:solidFill>
                <a:srgbClr val="800000"/>
              </a:solidFill>
            </a:ln>
          </c:spPr>
          <c:marker>
            <c:symbol val="none"/>
          </c:marker>
          <c:xVal>
            <c:numRef>
              <c:f>Sheet1!$A$2:$A$82</c:f>
              <c:numCache>
                <c:formatCode>General</c:formatCode>
                <c:ptCount val="81"/>
                <c:pt idx="0">
                  <c:v>1970</c:v>
                </c:pt>
                <c:pt idx="1">
                  <c:v>1971</c:v>
                </c:pt>
                <c:pt idx="2">
                  <c:v>1972</c:v>
                </c:pt>
                <c:pt idx="3">
                  <c:v>1973</c:v>
                </c:pt>
                <c:pt idx="4">
                  <c:v>1974</c:v>
                </c:pt>
                <c:pt idx="5">
                  <c:v>1975</c:v>
                </c:pt>
                <c:pt idx="6">
                  <c:v>1976</c:v>
                </c:pt>
                <c:pt idx="7">
                  <c:v>1977</c:v>
                </c:pt>
                <c:pt idx="8">
                  <c:v>1978</c:v>
                </c:pt>
                <c:pt idx="9">
                  <c:v>1979</c:v>
                </c:pt>
                <c:pt idx="10">
                  <c:v>1980</c:v>
                </c:pt>
                <c:pt idx="11">
                  <c:v>1981</c:v>
                </c:pt>
                <c:pt idx="12">
                  <c:v>1982</c:v>
                </c:pt>
                <c:pt idx="13">
                  <c:v>1983</c:v>
                </c:pt>
                <c:pt idx="14">
                  <c:v>1984</c:v>
                </c:pt>
                <c:pt idx="15">
                  <c:v>1985</c:v>
                </c:pt>
                <c:pt idx="16">
                  <c:v>1986</c:v>
                </c:pt>
                <c:pt idx="17">
                  <c:v>1987</c:v>
                </c:pt>
                <c:pt idx="18">
                  <c:v>1988</c:v>
                </c:pt>
                <c:pt idx="19">
                  <c:v>1989</c:v>
                </c:pt>
                <c:pt idx="20">
                  <c:v>1990</c:v>
                </c:pt>
                <c:pt idx="21">
                  <c:v>1991</c:v>
                </c:pt>
                <c:pt idx="22">
                  <c:v>1992</c:v>
                </c:pt>
                <c:pt idx="23">
                  <c:v>1993</c:v>
                </c:pt>
                <c:pt idx="24">
                  <c:v>1994</c:v>
                </c:pt>
                <c:pt idx="25">
                  <c:v>1995</c:v>
                </c:pt>
                <c:pt idx="26">
                  <c:v>1996</c:v>
                </c:pt>
                <c:pt idx="27">
                  <c:v>1997</c:v>
                </c:pt>
                <c:pt idx="28">
                  <c:v>1998</c:v>
                </c:pt>
                <c:pt idx="29">
                  <c:v>1999</c:v>
                </c:pt>
                <c:pt idx="30">
                  <c:v>2000</c:v>
                </c:pt>
                <c:pt idx="31">
                  <c:v>2001</c:v>
                </c:pt>
                <c:pt idx="32">
                  <c:v>2002</c:v>
                </c:pt>
                <c:pt idx="33">
                  <c:v>2003</c:v>
                </c:pt>
                <c:pt idx="34">
                  <c:v>2004</c:v>
                </c:pt>
                <c:pt idx="35">
                  <c:v>2005</c:v>
                </c:pt>
                <c:pt idx="36">
                  <c:v>2006</c:v>
                </c:pt>
                <c:pt idx="37">
                  <c:v>2007</c:v>
                </c:pt>
                <c:pt idx="38">
                  <c:v>2008</c:v>
                </c:pt>
                <c:pt idx="39">
                  <c:v>2009</c:v>
                </c:pt>
                <c:pt idx="40">
                  <c:v>2010</c:v>
                </c:pt>
                <c:pt idx="41">
                  <c:v>2011</c:v>
                </c:pt>
                <c:pt idx="42">
                  <c:v>2012</c:v>
                </c:pt>
                <c:pt idx="43">
                  <c:v>2013</c:v>
                </c:pt>
                <c:pt idx="44">
                  <c:v>2014</c:v>
                </c:pt>
                <c:pt idx="45">
                  <c:v>2015</c:v>
                </c:pt>
                <c:pt idx="46">
                  <c:v>2016</c:v>
                </c:pt>
                <c:pt idx="47">
                  <c:v>2017</c:v>
                </c:pt>
                <c:pt idx="48">
                  <c:v>2018</c:v>
                </c:pt>
                <c:pt idx="49">
                  <c:v>2019</c:v>
                </c:pt>
                <c:pt idx="50">
                  <c:v>2020</c:v>
                </c:pt>
                <c:pt idx="51">
                  <c:v>2021</c:v>
                </c:pt>
                <c:pt idx="52">
                  <c:v>2022</c:v>
                </c:pt>
                <c:pt idx="53">
                  <c:v>2023</c:v>
                </c:pt>
                <c:pt idx="54">
                  <c:v>2024</c:v>
                </c:pt>
                <c:pt idx="55">
                  <c:v>2025</c:v>
                </c:pt>
                <c:pt idx="56">
                  <c:v>2026</c:v>
                </c:pt>
                <c:pt idx="57">
                  <c:v>2027</c:v>
                </c:pt>
                <c:pt idx="58">
                  <c:v>2028</c:v>
                </c:pt>
                <c:pt idx="59">
                  <c:v>2029</c:v>
                </c:pt>
                <c:pt idx="60">
                  <c:v>2030</c:v>
                </c:pt>
                <c:pt idx="61">
                  <c:v>2031</c:v>
                </c:pt>
                <c:pt idx="62">
                  <c:v>2032</c:v>
                </c:pt>
                <c:pt idx="63">
                  <c:v>2033</c:v>
                </c:pt>
                <c:pt idx="64">
                  <c:v>2034</c:v>
                </c:pt>
                <c:pt idx="65">
                  <c:v>2035</c:v>
                </c:pt>
                <c:pt idx="66">
                  <c:v>2036</c:v>
                </c:pt>
                <c:pt idx="67">
                  <c:v>2037</c:v>
                </c:pt>
                <c:pt idx="68">
                  <c:v>2038</c:v>
                </c:pt>
                <c:pt idx="69">
                  <c:v>2039</c:v>
                </c:pt>
                <c:pt idx="70">
                  <c:v>2040</c:v>
                </c:pt>
                <c:pt idx="71">
                  <c:v>2041</c:v>
                </c:pt>
                <c:pt idx="72">
                  <c:v>2042</c:v>
                </c:pt>
                <c:pt idx="73">
                  <c:v>2043</c:v>
                </c:pt>
                <c:pt idx="74">
                  <c:v>2044</c:v>
                </c:pt>
                <c:pt idx="75">
                  <c:v>2045</c:v>
                </c:pt>
                <c:pt idx="76">
                  <c:v>2046</c:v>
                </c:pt>
                <c:pt idx="77">
                  <c:v>2047</c:v>
                </c:pt>
                <c:pt idx="78">
                  <c:v>2048</c:v>
                </c:pt>
                <c:pt idx="79">
                  <c:v>2049</c:v>
                </c:pt>
                <c:pt idx="80">
                  <c:v>2050</c:v>
                </c:pt>
              </c:numCache>
            </c:numRef>
          </c:xVal>
          <c:yVal>
            <c:numRef>
              <c:f>Sheet1!$E$2:$E$82</c:f>
              <c:numCache>
                <c:formatCode>#,##0</c:formatCode>
                <c:ptCount val="81"/>
                <c:pt idx="1">
                  <c:v>4165</c:v>
                </c:pt>
                <c:pt idx="2">
                  <c:v>4655</c:v>
                </c:pt>
                <c:pt idx="3">
                  <c:v>5145</c:v>
                </c:pt>
                <c:pt idx="4">
                  <c:v>5635</c:v>
                </c:pt>
                <c:pt idx="5">
                  <c:v>7013</c:v>
                </c:pt>
                <c:pt idx="6">
                  <c:v>7757</c:v>
                </c:pt>
                <c:pt idx="7">
                  <c:v>8670</c:v>
                </c:pt>
                <c:pt idx="8">
                  <c:v>9582</c:v>
                </c:pt>
                <c:pt idx="9">
                  <c:v>10495</c:v>
                </c:pt>
                <c:pt idx="10">
                  <c:v>9126</c:v>
                </c:pt>
                <c:pt idx="11">
                  <c:v>12113</c:v>
                </c:pt>
                <c:pt idx="12">
                  <c:v>9865</c:v>
                </c:pt>
                <c:pt idx="13">
                  <c:v>8569</c:v>
                </c:pt>
                <c:pt idx="14">
                  <c:v>10356</c:v>
                </c:pt>
                <c:pt idx="15">
                  <c:v>11805</c:v>
                </c:pt>
                <c:pt idx="16">
                  <c:v>13272</c:v>
                </c:pt>
                <c:pt idx="17">
                  <c:v>13403</c:v>
                </c:pt>
                <c:pt idx="18">
                  <c:v>12980</c:v>
                </c:pt>
                <c:pt idx="19">
                  <c:v>12993</c:v>
                </c:pt>
                <c:pt idx="20">
                  <c:v>14447</c:v>
                </c:pt>
                <c:pt idx="21">
                  <c:v>12068</c:v>
                </c:pt>
                <c:pt idx="22">
                  <c:v>16087</c:v>
                </c:pt>
                <c:pt idx="23">
                  <c:v>16152</c:v>
                </c:pt>
                <c:pt idx="24">
                  <c:v>16577</c:v>
                </c:pt>
                <c:pt idx="25">
                  <c:v>13970</c:v>
                </c:pt>
                <c:pt idx="26">
                  <c:v>15733</c:v>
                </c:pt>
                <c:pt idx="27">
                  <c:v>18594</c:v>
                </c:pt>
                <c:pt idx="28">
                  <c:v>17724</c:v>
                </c:pt>
                <c:pt idx="29">
                  <c:v>18018</c:v>
                </c:pt>
                <c:pt idx="30">
                  <c:v>15009</c:v>
                </c:pt>
                <c:pt idx="31">
                  <c:v>14685</c:v>
                </c:pt>
                <c:pt idx="32">
                  <c:v>14212.666667</c:v>
                </c:pt>
                <c:pt idx="33">
                  <c:v>14158</c:v>
                </c:pt>
                <c:pt idx="34">
                  <c:v>12502</c:v>
                </c:pt>
                <c:pt idx="35">
                  <c:v>11421.333333</c:v>
                </c:pt>
                <c:pt idx="36">
                  <c:v>10955.333333</c:v>
                </c:pt>
                <c:pt idx="37">
                  <c:v>11703.333333</c:v>
                </c:pt>
                <c:pt idx="38">
                  <c:v>13800</c:v>
                </c:pt>
                <c:pt idx="39">
                  <c:v>14826.666667</c:v>
                </c:pt>
                <c:pt idx="40">
                  <c:v>13453.666667</c:v>
                </c:pt>
                <c:pt idx="41">
                  <c:v>11518</c:v>
                </c:pt>
                <c:pt idx="42">
                  <c:v>10468.5</c:v>
                </c:pt>
                <c:pt idx="43">
                  <c:v>11563.929079</c:v>
                </c:pt>
                <c:pt idx="44">
                  <c:v>12107.094085999999</c:v>
                </c:pt>
                <c:pt idx="45">
                  <c:v>12651.950263999999</c:v>
                </c:pt>
                <c:pt idx="46">
                  <c:v>13068.220418999999</c:v>
                </c:pt>
                <c:pt idx="47">
                  <c:v>13481.881939000001</c:v>
                </c:pt>
                <c:pt idx="48">
                  <c:v>13891.509778</c:v>
                </c:pt>
                <c:pt idx="49">
                  <c:v>14297.759194</c:v>
                </c:pt>
                <c:pt idx="50">
                  <c:v>14705.178231</c:v>
                </c:pt>
                <c:pt idx="51">
                  <c:v>15112.884447</c:v>
                </c:pt>
                <c:pt idx="52">
                  <c:v>15520.347481999999</c:v>
                </c:pt>
                <c:pt idx="53">
                  <c:v>15927.695051999999</c:v>
                </c:pt>
                <c:pt idx="54">
                  <c:v>16333.256137</c:v>
                </c:pt>
                <c:pt idx="55">
                  <c:v>16736.136054999999</c:v>
                </c:pt>
                <c:pt idx="56">
                  <c:v>17135.176409</c:v>
                </c:pt>
                <c:pt idx="57">
                  <c:v>17528.973838000002</c:v>
                </c:pt>
                <c:pt idx="58">
                  <c:v>17919.761856000001</c:v>
                </c:pt>
                <c:pt idx="59">
                  <c:v>18307.031223000002</c:v>
                </c:pt>
                <c:pt idx="60">
                  <c:v>18691.081617</c:v>
                </c:pt>
                <c:pt idx="61">
                  <c:v>18760.393685999999</c:v>
                </c:pt>
                <c:pt idx="62">
                  <c:v>18808.16749</c:v>
                </c:pt>
                <c:pt idx="63">
                  <c:v>18852.773141999998</c:v>
                </c:pt>
                <c:pt idx="64">
                  <c:v>18909.822638000001</c:v>
                </c:pt>
                <c:pt idx="65">
                  <c:v>18946.567711</c:v>
                </c:pt>
                <c:pt idx="66">
                  <c:v>18995.857561000001</c:v>
                </c:pt>
                <c:pt idx="67">
                  <c:v>19023.709513999998</c:v>
                </c:pt>
                <c:pt idx="68">
                  <c:v>19064.756204000001</c:v>
                </c:pt>
                <c:pt idx="69">
                  <c:v>19103.143650999998</c:v>
                </c:pt>
                <c:pt idx="70">
                  <c:v>19123.302564000001</c:v>
                </c:pt>
                <c:pt idx="71">
                  <c:v>19157.687624999999</c:v>
                </c:pt>
                <c:pt idx="72">
                  <c:v>19189.981457000002</c:v>
                </c:pt>
                <c:pt idx="73">
                  <c:v>19205.005797000002</c:v>
                </c:pt>
                <c:pt idx="74">
                  <c:v>19219.537120000001</c:v>
                </c:pt>
                <c:pt idx="75">
                  <c:v>19233.687744999999</c:v>
                </c:pt>
                <c:pt idx="76">
                  <c:v>19247.574171</c:v>
                </c:pt>
                <c:pt idx="77">
                  <c:v>19261.145138</c:v>
                </c:pt>
                <c:pt idx="78">
                  <c:v>19257.606672999998</c:v>
                </c:pt>
                <c:pt idx="79">
                  <c:v>19269.218945000001</c:v>
                </c:pt>
                <c:pt idx="80">
                  <c:v>19263.792840999999</c:v>
                </c:pt>
              </c:numCache>
            </c:numRef>
          </c:yVal>
          <c:smooth val="1"/>
        </c:ser>
        <c:ser>
          <c:idx val="4"/>
          <c:order val="4"/>
          <c:tx>
            <c:strRef>
              <c:f>Sheet1!$F$1</c:f>
              <c:strCache>
                <c:ptCount val="1"/>
                <c:pt idx="0">
                  <c:v>Zero Line</c:v>
                </c:pt>
              </c:strCache>
            </c:strRef>
          </c:tx>
          <c:spPr>
            <a:ln w="25400">
              <a:solidFill>
                <a:schemeClr val="tx1"/>
              </a:solidFill>
              <a:prstDash val="sysDot"/>
            </a:ln>
          </c:spPr>
          <c:marker>
            <c:symbol val="none"/>
          </c:marker>
          <c:xVal>
            <c:numRef>
              <c:f>Sheet1!$A$2:$A$82</c:f>
              <c:numCache>
                <c:formatCode>General</c:formatCode>
                <c:ptCount val="81"/>
                <c:pt idx="0">
                  <c:v>1970</c:v>
                </c:pt>
                <c:pt idx="1">
                  <c:v>1971</c:v>
                </c:pt>
                <c:pt idx="2">
                  <c:v>1972</c:v>
                </c:pt>
                <c:pt idx="3">
                  <c:v>1973</c:v>
                </c:pt>
                <c:pt idx="4">
                  <c:v>1974</c:v>
                </c:pt>
                <c:pt idx="5">
                  <c:v>1975</c:v>
                </c:pt>
                <c:pt idx="6">
                  <c:v>1976</c:v>
                </c:pt>
                <c:pt idx="7">
                  <c:v>1977</c:v>
                </c:pt>
                <c:pt idx="8">
                  <c:v>1978</c:v>
                </c:pt>
                <c:pt idx="9">
                  <c:v>1979</c:v>
                </c:pt>
                <c:pt idx="10">
                  <c:v>1980</c:v>
                </c:pt>
                <c:pt idx="11">
                  <c:v>1981</c:v>
                </c:pt>
                <c:pt idx="12">
                  <c:v>1982</c:v>
                </c:pt>
                <c:pt idx="13">
                  <c:v>1983</c:v>
                </c:pt>
                <c:pt idx="14">
                  <c:v>1984</c:v>
                </c:pt>
                <c:pt idx="15">
                  <c:v>1985</c:v>
                </c:pt>
                <c:pt idx="16">
                  <c:v>1986</c:v>
                </c:pt>
                <c:pt idx="17">
                  <c:v>1987</c:v>
                </c:pt>
                <c:pt idx="18">
                  <c:v>1988</c:v>
                </c:pt>
                <c:pt idx="19">
                  <c:v>1989</c:v>
                </c:pt>
                <c:pt idx="20">
                  <c:v>1990</c:v>
                </c:pt>
                <c:pt idx="21">
                  <c:v>1991</c:v>
                </c:pt>
                <c:pt idx="22">
                  <c:v>1992</c:v>
                </c:pt>
                <c:pt idx="23">
                  <c:v>1993</c:v>
                </c:pt>
                <c:pt idx="24">
                  <c:v>1994</c:v>
                </c:pt>
                <c:pt idx="25">
                  <c:v>1995</c:v>
                </c:pt>
                <c:pt idx="26">
                  <c:v>1996</c:v>
                </c:pt>
                <c:pt idx="27">
                  <c:v>1997</c:v>
                </c:pt>
                <c:pt idx="28">
                  <c:v>1998</c:v>
                </c:pt>
                <c:pt idx="29">
                  <c:v>1999</c:v>
                </c:pt>
                <c:pt idx="30">
                  <c:v>2000</c:v>
                </c:pt>
                <c:pt idx="31">
                  <c:v>2001</c:v>
                </c:pt>
                <c:pt idx="32">
                  <c:v>2002</c:v>
                </c:pt>
                <c:pt idx="33">
                  <c:v>2003</c:v>
                </c:pt>
                <c:pt idx="34">
                  <c:v>2004</c:v>
                </c:pt>
                <c:pt idx="35">
                  <c:v>2005</c:v>
                </c:pt>
                <c:pt idx="36">
                  <c:v>2006</c:v>
                </c:pt>
                <c:pt idx="37">
                  <c:v>2007</c:v>
                </c:pt>
                <c:pt idx="38">
                  <c:v>2008</c:v>
                </c:pt>
                <c:pt idx="39">
                  <c:v>2009</c:v>
                </c:pt>
                <c:pt idx="40">
                  <c:v>2010</c:v>
                </c:pt>
                <c:pt idx="41">
                  <c:v>2011</c:v>
                </c:pt>
                <c:pt idx="42">
                  <c:v>2012</c:v>
                </c:pt>
                <c:pt idx="43">
                  <c:v>2013</c:v>
                </c:pt>
                <c:pt idx="44">
                  <c:v>2014</c:v>
                </c:pt>
                <c:pt idx="45">
                  <c:v>2015</c:v>
                </c:pt>
                <c:pt idx="46">
                  <c:v>2016</c:v>
                </c:pt>
                <c:pt idx="47">
                  <c:v>2017</c:v>
                </c:pt>
                <c:pt idx="48">
                  <c:v>2018</c:v>
                </c:pt>
                <c:pt idx="49">
                  <c:v>2019</c:v>
                </c:pt>
                <c:pt idx="50">
                  <c:v>2020</c:v>
                </c:pt>
                <c:pt idx="51">
                  <c:v>2021</c:v>
                </c:pt>
                <c:pt idx="52">
                  <c:v>2022</c:v>
                </c:pt>
                <c:pt idx="53">
                  <c:v>2023</c:v>
                </c:pt>
                <c:pt idx="54">
                  <c:v>2024</c:v>
                </c:pt>
                <c:pt idx="55">
                  <c:v>2025</c:v>
                </c:pt>
                <c:pt idx="56">
                  <c:v>2026</c:v>
                </c:pt>
                <c:pt idx="57">
                  <c:v>2027</c:v>
                </c:pt>
                <c:pt idx="58">
                  <c:v>2028</c:v>
                </c:pt>
                <c:pt idx="59">
                  <c:v>2029</c:v>
                </c:pt>
                <c:pt idx="60">
                  <c:v>2030</c:v>
                </c:pt>
                <c:pt idx="61">
                  <c:v>2031</c:v>
                </c:pt>
                <c:pt idx="62">
                  <c:v>2032</c:v>
                </c:pt>
                <c:pt idx="63">
                  <c:v>2033</c:v>
                </c:pt>
                <c:pt idx="64">
                  <c:v>2034</c:v>
                </c:pt>
                <c:pt idx="65">
                  <c:v>2035</c:v>
                </c:pt>
                <c:pt idx="66">
                  <c:v>2036</c:v>
                </c:pt>
                <c:pt idx="67">
                  <c:v>2037</c:v>
                </c:pt>
                <c:pt idx="68">
                  <c:v>2038</c:v>
                </c:pt>
                <c:pt idx="69">
                  <c:v>2039</c:v>
                </c:pt>
                <c:pt idx="70">
                  <c:v>2040</c:v>
                </c:pt>
                <c:pt idx="71">
                  <c:v>2041</c:v>
                </c:pt>
                <c:pt idx="72">
                  <c:v>2042</c:v>
                </c:pt>
                <c:pt idx="73">
                  <c:v>2043</c:v>
                </c:pt>
                <c:pt idx="74">
                  <c:v>2044</c:v>
                </c:pt>
                <c:pt idx="75">
                  <c:v>2045</c:v>
                </c:pt>
                <c:pt idx="76">
                  <c:v>2046</c:v>
                </c:pt>
                <c:pt idx="77">
                  <c:v>2047</c:v>
                </c:pt>
                <c:pt idx="78">
                  <c:v>2048</c:v>
                </c:pt>
                <c:pt idx="79">
                  <c:v>2049</c:v>
                </c:pt>
                <c:pt idx="80">
                  <c:v>2050</c:v>
                </c:pt>
              </c:numCache>
            </c:numRef>
          </c:xVal>
          <c:yVal>
            <c:numRef>
              <c:f>Sheet1!$F$2:$F$82</c:f>
              <c:numCache>
                <c:formatCode>#,##0</c:formatCode>
                <c:ptCount val="81"/>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pt idx="66">
                  <c:v>0</c:v>
                </c:pt>
                <c:pt idx="67">
                  <c:v>0</c:v>
                </c:pt>
                <c:pt idx="68">
                  <c:v>0</c:v>
                </c:pt>
                <c:pt idx="69">
                  <c:v>0</c:v>
                </c:pt>
                <c:pt idx="70">
                  <c:v>0</c:v>
                </c:pt>
                <c:pt idx="71">
                  <c:v>0</c:v>
                </c:pt>
                <c:pt idx="72">
                  <c:v>0</c:v>
                </c:pt>
                <c:pt idx="73">
                  <c:v>0</c:v>
                </c:pt>
                <c:pt idx="74">
                  <c:v>0</c:v>
                </c:pt>
                <c:pt idx="75">
                  <c:v>0</c:v>
                </c:pt>
                <c:pt idx="76">
                  <c:v>0</c:v>
                </c:pt>
                <c:pt idx="77">
                  <c:v>0</c:v>
                </c:pt>
                <c:pt idx="78">
                  <c:v>0</c:v>
                </c:pt>
                <c:pt idx="79">
                  <c:v>0</c:v>
                </c:pt>
                <c:pt idx="80">
                  <c:v>0</c:v>
                </c:pt>
              </c:numCache>
            </c:numRef>
          </c:yVal>
          <c:smooth val="1"/>
        </c:ser>
        <c:dLbls>
          <c:showLegendKey val="0"/>
          <c:showVal val="0"/>
          <c:showCatName val="0"/>
          <c:showSerName val="0"/>
          <c:showPercent val="0"/>
          <c:showBubbleSize val="0"/>
        </c:dLbls>
        <c:axId val="-1934433408"/>
        <c:axId val="-1934432320"/>
      </c:scatterChart>
      <c:valAx>
        <c:axId val="-1934433408"/>
        <c:scaling>
          <c:orientation val="minMax"/>
          <c:max val="2050"/>
          <c:min val="1970"/>
        </c:scaling>
        <c:delete val="0"/>
        <c:axPos val="b"/>
        <c:numFmt formatCode="General" sourceLinked="1"/>
        <c:majorTickMark val="out"/>
        <c:minorTickMark val="none"/>
        <c:tickLblPos val="low"/>
        <c:crossAx val="-1934432320"/>
        <c:crossesAt val="-60000"/>
        <c:crossBetween val="midCat"/>
      </c:valAx>
      <c:valAx>
        <c:axId val="-1934432320"/>
        <c:scaling>
          <c:orientation val="minMax"/>
        </c:scaling>
        <c:delete val="0"/>
        <c:axPos val="l"/>
        <c:majorGridlines/>
        <c:numFmt formatCode="#,##0" sourceLinked="1"/>
        <c:majorTickMark val="out"/>
        <c:minorTickMark val="none"/>
        <c:tickLblPos val="nextTo"/>
        <c:crossAx val="-1934433408"/>
        <c:crosses val="autoZero"/>
        <c:crossBetween val="midCat"/>
      </c:valAx>
    </c:plotArea>
    <c:legend>
      <c:legendPos val="b"/>
      <c:legendEntry>
        <c:idx val="4"/>
        <c:delete val="1"/>
      </c:legendEntry>
      <c:layout/>
      <c:overlay val="0"/>
    </c:legend>
    <c:plotVisOnly val="1"/>
    <c:dispBlanksAs val="gap"/>
    <c:showDLblsOverMax val="0"/>
  </c:chart>
  <c:txPr>
    <a:bodyPr/>
    <a:lstStyle/>
    <a:p>
      <a:pPr>
        <a:defRPr sz="1400" b="1"/>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itle>
    <c:autoTitleDeleted val="0"/>
    <c:plotArea>
      <c:layout/>
      <c:lineChart>
        <c:grouping val="standard"/>
        <c:varyColors val="0"/>
        <c:ser>
          <c:idx val="0"/>
          <c:order val="0"/>
          <c:tx>
            <c:strRef>
              <c:f>Summary!$L$1</c:f>
              <c:strCache>
                <c:ptCount val="1"/>
                <c:pt idx="0">
                  <c:v>Pop Change</c:v>
                </c:pt>
              </c:strCache>
            </c:strRef>
          </c:tx>
          <c:spPr>
            <a:ln w="50800">
              <a:solidFill>
                <a:schemeClr val="tx2"/>
              </a:solidFill>
            </a:ln>
          </c:spPr>
          <c:marker>
            <c:symbol val="none"/>
          </c:marker>
          <c:cat>
            <c:numRef>
              <c:f>Summary!$A$13:$A$73</c:f>
              <c:numCache>
                <c:formatCode>General</c:formatCode>
                <c:ptCount val="6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pt idx="41">
                  <c:v>2031</c:v>
                </c:pt>
                <c:pt idx="42">
                  <c:v>2032</c:v>
                </c:pt>
                <c:pt idx="43">
                  <c:v>2033</c:v>
                </c:pt>
                <c:pt idx="44">
                  <c:v>2034</c:v>
                </c:pt>
                <c:pt idx="45">
                  <c:v>2035</c:v>
                </c:pt>
                <c:pt idx="46">
                  <c:v>2036</c:v>
                </c:pt>
                <c:pt idx="47">
                  <c:v>2037</c:v>
                </c:pt>
                <c:pt idx="48">
                  <c:v>2038</c:v>
                </c:pt>
                <c:pt idx="49">
                  <c:v>2039</c:v>
                </c:pt>
                <c:pt idx="50">
                  <c:v>2040</c:v>
                </c:pt>
                <c:pt idx="51">
                  <c:v>2041</c:v>
                </c:pt>
                <c:pt idx="52">
                  <c:v>2042</c:v>
                </c:pt>
                <c:pt idx="53">
                  <c:v>2043</c:v>
                </c:pt>
                <c:pt idx="54">
                  <c:v>2044</c:v>
                </c:pt>
                <c:pt idx="55">
                  <c:v>2045</c:v>
                </c:pt>
                <c:pt idx="56">
                  <c:v>2046</c:v>
                </c:pt>
                <c:pt idx="57">
                  <c:v>2047</c:v>
                </c:pt>
                <c:pt idx="58">
                  <c:v>2048</c:v>
                </c:pt>
                <c:pt idx="59">
                  <c:v>2049</c:v>
                </c:pt>
                <c:pt idx="60">
                  <c:v>2050</c:v>
                </c:pt>
              </c:numCache>
            </c:numRef>
          </c:cat>
          <c:val>
            <c:numRef>
              <c:f>Summary!$L$13:$L$73</c:f>
              <c:numCache>
                <c:formatCode>0.0%</c:formatCode>
                <c:ptCount val="61"/>
                <c:pt idx="0">
                  <c:v>9.6230388649851673E-3</c:v>
                </c:pt>
                <c:pt idx="1">
                  <c:v>1.9841111421613711E-2</c:v>
                </c:pt>
                <c:pt idx="2">
                  <c:v>1.3935645502231253E-2</c:v>
                </c:pt>
                <c:pt idx="3">
                  <c:v>2.9727434174966483E-3</c:v>
                </c:pt>
                <c:pt idx="4">
                  <c:v>5.0425343546711687E-3</c:v>
                </c:pt>
                <c:pt idx="5">
                  <c:v>1.6085790884718953E-3</c:v>
                </c:pt>
                <c:pt idx="6">
                  <c:v>4.512083205873374E-3</c:v>
                </c:pt>
                <c:pt idx="7">
                  <c:v>2.0175104682147005E-2</c:v>
                </c:pt>
                <c:pt idx="8">
                  <c:v>1.7052238805970177E-2</c:v>
                </c:pt>
                <c:pt idx="9">
                  <c:v>1.8564038595590082E-2</c:v>
                </c:pt>
                <c:pt idx="10">
                  <c:v>1.3519072146381816E-2</c:v>
                </c:pt>
                <c:pt idx="11">
                  <c:v>1.2582480907715521E-2</c:v>
                </c:pt>
                <c:pt idx="12">
                  <c:v>1.4396129772240807E-2</c:v>
                </c:pt>
                <c:pt idx="13">
                  <c:v>1.2787794575982225E-2</c:v>
                </c:pt>
                <c:pt idx="14">
                  <c:v>9.0485293876503281E-3</c:v>
                </c:pt>
                <c:pt idx="15">
                  <c:v>4.4283396130213593E-3</c:v>
                </c:pt>
                <c:pt idx="16">
                  <c:v>3.2725683004115602E-3</c:v>
                </c:pt>
                <c:pt idx="17">
                  <c:v>7.3862116881213691E-3</c:v>
                </c:pt>
                <c:pt idx="18">
                  <c:v>1.1409792371260385E-2</c:v>
                </c:pt>
                <c:pt idx="19">
                  <c:v>1.0468267600139747E-2</c:v>
                </c:pt>
                <c:pt idx="20">
                  <c:v>1.0075916090269033E-2</c:v>
                </c:pt>
                <c:pt idx="21">
                  <c:v>6.6219474411797208E-3</c:v>
                </c:pt>
                <c:pt idx="22">
                  <c:v>8.8641476855135792E-3</c:v>
                </c:pt>
                <c:pt idx="23">
                  <c:v>1.1605407461724004E-2</c:v>
                </c:pt>
                <c:pt idx="24">
                  <c:v>1.2271360389370267E-2</c:v>
                </c:pt>
                <c:pt idx="25">
                  <c:v>1.208733049312527E-2</c:v>
                </c:pt>
                <c:pt idx="26">
                  <c:v>1.1732560224294808E-2</c:v>
                </c:pt>
                <c:pt idx="27">
                  <c:v>1.1291193591902227E-2</c:v>
                </c:pt>
                <c:pt idx="28">
                  <c:v>1.0740695266874933E-2</c:v>
                </c:pt>
                <c:pt idx="29">
                  <c:v>1.0325438137970488E-2</c:v>
                </c:pt>
                <c:pt idx="30">
                  <c:v>1.0220112722818087E-2</c:v>
                </c:pt>
                <c:pt idx="31">
                  <c:v>1.0071787776833929E-2</c:v>
                </c:pt>
                <c:pt idx="32">
                  <c:v>9.8821467786356365E-3</c:v>
                </c:pt>
                <c:pt idx="33">
                  <c:v>9.6711205692960878E-3</c:v>
                </c:pt>
                <c:pt idx="34">
                  <c:v>9.4142585829595227E-3</c:v>
                </c:pt>
                <c:pt idx="35">
                  <c:v>9.1379518483247768E-3</c:v>
                </c:pt>
                <c:pt idx="36">
                  <c:v>8.8021408374605592E-3</c:v>
                </c:pt>
                <c:pt idx="37">
                  <c:v>8.3982570391183398E-3</c:v>
                </c:pt>
                <c:pt idx="38">
                  <c:v>8.0701955816220305E-3</c:v>
                </c:pt>
                <c:pt idx="39">
                  <c:v>7.7299048140442306E-3</c:v>
                </c:pt>
                <c:pt idx="40">
                  <c:v>7.4236719735902845E-3</c:v>
                </c:pt>
                <c:pt idx="41">
                  <c:v>7.0856853682284004E-3</c:v>
                </c:pt>
                <c:pt idx="42">
                  <c:v>6.6270153520775477E-3</c:v>
                </c:pt>
                <c:pt idx="43">
                  <c:v>6.2759854239655688E-3</c:v>
                </c:pt>
                <c:pt idx="44">
                  <c:v>5.9086694142103102E-3</c:v>
                </c:pt>
                <c:pt idx="45">
                  <c:v>5.5549296634873624E-3</c:v>
                </c:pt>
                <c:pt idx="46">
                  <c:v>5.2220374294695837E-3</c:v>
                </c:pt>
                <c:pt idx="47">
                  <c:v>4.8462420600379197E-3</c:v>
                </c:pt>
                <c:pt idx="48">
                  <c:v>4.6117792171547212E-3</c:v>
                </c:pt>
                <c:pt idx="49">
                  <c:v>4.3814766084129264E-3</c:v>
                </c:pt>
                <c:pt idx="50">
                  <c:v>4.1716249928418492E-3</c:v>
                </c:pt>
                <c:pt idx="51">
                  <c:v>3.9944020304516492E-3</c:v>
                </c:pt>
                <c:pt idx="52">
                  <c:v>3.8249295198811151E-3</c:v>
                </c:pt>
                <c:pt idx="53">
                  <c:v>3.7127436554718063E-3</c:v>
                </c:pt>
                <c:pt idx="54">
                  <c:v>3.6422353531879725E-3</c:v>
                </c:pt>
                <c:pt idx="55">
                  <c:v>3.5852321442002566E-3</c:v>
                </c:pt>
                <c:pt idx="56">
                  <c:v>3.5697500832805318E-3</c:v>
                </c:pt>
                <c:pt idx="57">
                  <c:v>3.5543073116370838E-3</c:v>
                </c:pt>
                <c:pt idx="58">
                  <c:v>3.5160347442668716E-3</c:v>
                </c:pt>
                <c:pt idx="59">
                  <c:v>3.4911369425938421E-3</c:v>
                </c:pt>
                <c:pt idx="60">
                  <c:v>3.4629005227730936E-3</c:v>
                </c:pt>
              </c:numCache>
            </c:numRef>
          </c:val>
          <c:smooth val="1"/>
        </c:ser>
        <c:dLbls>
          <c:showLegendKey val="0"/>
          <c:showVal val="0"/>
          <c:showCatName val="0"/>
          <c:showSerName val="0"/>
          <c:showPercent val="0"/>
          <c:showBubbleSize val="0"/>
        </c:dLbls>
        <c:smooth val="0"/>
        <c:axId val="-1673711840"/>
        <c:axId val="-1673704224"/>
      </c:lineChart>
      <c:catAx>
        <c:axId val="-1673711840"/>
        <c:scaling>
          <c:orientation val="minMax"/>
        </c:scaling>
        <c:delete val="0"/>
        <c:axPos val="b"/>
        <c:numFmt formatCode="General" sourceLinked="1"/>
        <c:majorTickMark val="out"/>
        <c:minorTickMark val="none"/>
        <c:tickLblPos val="nextTo"/>
        <c:txPr>
          <a:bodyPr rot="-5400000" vert="horz"/>
          <a:lstStyle/>
          <a:p>
            <a:pPr>
              <a:defRPr/>
            </a:pPr>
            <a:endParaRPr lang="en-US"/>
          </a:p>
        </c:txPr>
        <c:crossAx val="-1673704224"/>
        <c:crosses val="autoZero"/>
        <c:auto val="1"/>
        <c:lblAlgn val="ctr"/>
        <c:lblOffset val="100"/>
        <c:tickLblSkip val="5"/>
        <c:noMultiLvlLbl val="0"/>
      </c:catAx>
      <c:valAx>
        <c:axId val="-1673704224"/>
        <c:scaling>
          <c:orientation val="minMax"/>
        </c:scaling>
        <c:delete val="0"/>
        <c:axPos val="l"/>
        <c:majorGridlines/>
        <c:numFmt formatCode="0.0%" sourceLinked="1"/>
        <c:majorTickMark val="out"/>
        <c:minorTickMark val="none"/>
        <c:tickLblPos val="nextTo"/>
        <c:crossAx val="-1673711840"/>
        <c:crosses val="autoZero"/>
        <c:crossBetween val="midCat"/>
      </c:valAx>
    </c:plotArea>
    <c:legend>
      <c:legendPos val="b"/>
      <c:layout/>
      <c:overlay val="0"/>
    </c:legend>
    <c:plotVisOnly val="1"/>
    <c:dispBlanksAs val="zero"/>
    <c:showDLblsOverMax val="0"/>
  </c:chart>
  <c:txPr>
    <a:bodyPr/>
    <a:lstStyle/>
    <a:p>
      <a:pPr>
        <a:defRPr sz="1200" b="1">
          <a:latin typeface="Verdana" pitchFamily="34" charset="0"/>
          <a:ea typeface="Verdana" pitchFamily="34" charset="0"/>
          <a:cs typeface="Verdana" pitchFamily="34" charset="0"/>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0"/>
    <c:plotArea>
      <c:layout/>
      <c:barChart>
        <c:barDir val="col"/>
        <c:grouping val="clustered"/>
        <c:varyColors val="0"/>
        <c:ser>
          <c:idx val="0"/>
          <c:order val="0"/>
          <c:tx>
            <c:strRef>
              <c:f>Sheet1!$B$1</c:f>
              <c:strCache>
                <c:ptCount val="1"/>
                <c:pt idx="0">
                  <c:v>1980*</c:v>
                </c:pt>
              </c:strCache>
            </c:strRef>
          </c:tx>
          <c:spPr>
            <a:solidFill>
              <a:schemeClr val="tx2"/>
            </a:solidFill>
          </c:spPr>
          <c:invertIfNegative val="0"/>
          <c:cat>
            <c:strRef>
              <c:f>Sheet1!$A$2:$A$9</c:f>
              <c:strCache>
                <c:ptCount val="8"/>
                <c:pt idx="0">
                  <c:v>Hispanic</c:v>
                </c:pt>
                <c:pt idx="1">
                  <c:v>White</c:v>
                </c:pt>
                <c:pt idx="2">
                  <c:v>Black</c:v>
                </c:pt>
                <c:pt idx="3">
                  <c:v>Amer. Indian</c:v>
                </c:pt>
                <c:pt idx="4">
                  <c:v>Asian</c:v>
                </c:pt>
                <c:pt idx="5">
                  <c:v>Haw. &amp; Pac. Isl.</c:v>
                </c:pt>
                <c:pt idx="6">
                  <c:v>Other</c:v>
                </c:pt>
                <c:pt idx="7">
                  <c:v>2 or More</c:v>
                </c:pt>
              </c:strCache>
            </c:strRef>
          </c:cat>
          <c:val>
            <c:numRef>
              <c:f>Sheet1!$B$2:$B$9</c:f>
              <c:numCache>
                <c:formatCode>General</c:formatCode>
                <c:ptCount val="8"/>
                <c:pt idx="1">
                  <c:v>1.7729999999999999</c:v>
                </c:pt>
                <c:pt idx="2">
                  <c:v>2.1760000000000002</c:v>
                </c:pt>
                <c:pt idx="3">
                  <c:v>2.165</c:v>
                </c:pt>
                <c:pt idx="4">
                  <c:v>1.9530000000000001</c:v>
                </c:pt>
              </c:numCache>
            </c:numRef>
          </c:val>
        </c:ser>
        <c:ser>
          <c:idx val="1"/>
          <c:order val="1"/>
          <c:tx>
            <c:strRef>
              <c:f>Sheet1!$C$1</c:f>
              <c:strCache>
                <c:ptCount val="1"/>
                <c:pt idx="0">
                  <c:v>1990</c:v>
                </c:pt>
              </c:strCache>
            </c:strRef>
          </c:tx>
          <c:spPr>
            <a:solidFill>
              <a:schemeClr val="bg2">
                <a:lumMod val="50000"/>
              </a:schemeClr>
            </a:solidFill>
          </c:spPr>
          <c:invertIfNegative val="0"/>
          <c:cat>
            <c:strRef>
              <c:f>Sheet1!$A$2:$A$9</c:f>
              <c:strCache>
                <c:ptCount val="8"/>
                <c:pt idx="0">
                  <c:v>Hispanic</c:v>
                </c:pt>
                <c:pt idx="1">
                  <c:v>White</c:v>
                </c:pt>
                <c:pt idx="2">
                  <c:v>Black</c:v>
                </c:pt>
                <c:pt idx="3">
                  <c:v>Amer. Indian</c:v>
                </c:pt>
                <c:pt idx="4">
                  <c:v>Asian</c:v>
                </c:pt>
                <c:pt idx="5">
                  <c:v>Haw. &amp; Pac. Isl.</c:v>
                </c:pt>
                <c:pt idx="6">
                  <c:v>Other</c:v>
                </c:pt>
                <c:pt idx="7">
                  <c:v>2 or More</c:v>
                </c:pt>
              </c:strCache>
            </c:strRef>
          </c:cat>
          <c:val>
            <c:numRef>
              <c:f>Sheet1!$C$2:$C$9</c:f>
              <c:numCache>
                <c:formatCode>General</c:formatCode>
                <c:ptCount val="8"/>
                <c:pt idx="0">
                  <c:v>3.61</c:v>
                </c:pt>
                <c:pt idx="1">
                  <c:v>1.81</c:v>
                </c:pt>
                <c:pt idx="2">
                  <c:v>2.42</c:v>
                </c:pt>
                <c:pt idx="3">
                  <c:v>2.12</c:v>
                </c:pt>
                <c:pt idx="4">
                  <c:v>2.12</c:v>
                </c:pt>
                <c:pt idx="5">
                  <c:v>2.12</c:v>
                </c:pt>
                <c:pt idx="6">
                  <c:v>2.12</c:v>
                </c:pt>
              </c:numCache>
            </c:numRef>
          </c:val>
        </c:ser>
        <c:ser>
          <c:idx val="2"/>
          <c:order val="2"/>
          <c:tx>
            <c:strRef>
              <c:f>Sheet1!$D$1</c:f>
              <c:strCache>
                <c:ptCount val="1"/>
                <c:pt idx="0">
                  <c:v>DOF 2050*</c:v>
                </c:pt>
              </c:strCache>
            </c:strRef>
          </c:tx>
          <c:invertIfNegative val="0"/>
          <c:cat>
            <c:strRef>
              <c:f>Sheet1!$A$2:$A$9</c:f>
              <c:strCache>
                <c:ptCount val="8"/>
                <c:pt idx="0">
                  <c:v>Hispanic</c:v>
                </c:pt>
                <c:pt idx="1">
                  <c:v>White</c:v>
                </c:pt>
                <c:pt idx="2">
                  <c:v>Black</c:v>
                </c:pt>
                <c:pt idx="3">
                  <c:v>Amer. Indian</c:v>
                </c:pt>
                <c:pt idx="4">
                  <c:v>Asian</c:v>
                </c:pt>
                <c:pt idx="5">
                  <c:v>Haw. &amp; Pac. Isl.</c:v>
                </c:pt>
                <c:pt idx="6">
                  <c:v>Other</c:v>
                </c:pt>
                <c:pt idx="7">
                  <c:v>2 or More</c:v>
                </c:pt>
              </c:strCache>
            </c:strRef>
          </c:cat>
          <c:val>
            <c:numRef>
              <c:f>Sheet1!$D$2:$D$9</c:f>
            </c:numRef>
          </c:val>
        </c:ser>
        <c:ser>
          <c:idx val="3"/>
          <c:order val="3"/>
          <c:tx>
            <c:strRef>
              <c:f>Sheet1!$E$1</c:f>
              <c:strCache>
                <c:ptCount val="1"/>
                <c:pt idx="0">
                  <c:v>2000</c:v>
                </c:pt>
              </c:strCache>
            </c:strRef>
          </c:tx>
          <c:spPr>
            <a:solidFill>
              <a:schemeClr val="accent1"/>
            </a:solidFill>
          </c:spPr>
          <c:invertIfNegative val="0"/>
          <c:cat>
            <c:strRef>
              <c:f>Sheet1!$A$2:$A$9</c:f>
              <c:strCache>
                <c:ptCount val="8"/>
                <c:pt idx="0">
                  <c:v>Hispanic</c:v>
                </c:pt>
                <c:pt idx="1">
                  <c:v>White</c:v>
                </c:pt>
                <c:pt idx="2">
                  <c:v>Black</c:v>
                </c:pt>
                <c:pt idx="3">
                  <c:v>Amer. Indian</c:v>
                </c:pt>
                <c:pt idx="4">
                  <c:v>Asian</c:v>
                </c:pt>
                <c:pt idx="5">
                  <c:v>Haw. &amp; Pac. Isl.</c:v>
                </c:pt>
                <c:pt idx="6">
                  <c:v>Other</c:v>
                </c:pt>
                <c:pt idx="7">
                  <c:v>2 or More</c:v>
                </c:pt>
              </c:strCache>
            </c:strRef>
          </c:cat>
          <c:val>
            <c:numRef>
              <c:f>Sheet1!$E$2:$E$9</c:f>
              <c:numCache>
                <c:formatCode>General</c:formatCode>
                <c:ptCount val="8"/>
                <c:pt idx="0">
                  <c:v>2.97</c:v>
                </c:pt>
                <c:pt idx="1">
                  <c:v>1.67</c:v>
                </c:pt>
                <c:pt idx="2">
                  <c:v>2.12</c:v>
                </c:pt>
                <c:pt idx="3">
                  <c:v>1.45</c:v>
                </c:pt>
                <c:pt idx="4">
                  <c:v>1.88</c:v>
                </c:pt>
                <c:pt idx="5">
                  <c:v>2.63</c:v>
                </c:pt>
                <c:pt idx="6">
                  <c:v>1.88</c:v>
                </c:pt>
              </c:numCache>
            </c:numRef>
          </c:val>
        </c:ser>
        <c:ser>
          <c:idx val="4"/>
          <c:order val="4"/>
          <c:tx>
            <c:strRef>
              <c:f>Sheet1!$F$1</c:f>
              <c:strCache>
                <c:ptCount val="1"/>
                <c:pt idx="0">
                  <c:v>2010</c:v>
                </c:pt>
              </c:strCache>
            </c:strRef>
          </c:tx>
          <c:spPr>
            <a:solidFill>
              <a:schemeClr val="accent1">
                <a:lumMod val="40000"/>
                <a:lumOff val="60000"/>
              </a:schemeClr>
            </a:solidFill>
          </c:spPr>
          <c:invertIfNegative val="0"/>
          <c:cat>
            <c:strRef>
              <c:f>Sheet1!$A$2:$A$9</c:f>
              <c:strCache>
                <c:ptCount val="8"/>
                <c:pt idx="0">
                  <c:v>Hispanic</c:v>
                </c:pt>
                <c:pt idx="1">
                  <c:v>White</c:v>
                </c:pt>
                <c:pt idx="2">
                  <c:v>Black</c:v>
                </c:pt>
                <c:pt idx="3">
                  <c:v>Amer. Indian</c:v>
                </c:pt>
                <c:pt idx="4">
                  <c:v>Asian</c:v>
                </c:pt>
                <c:pt idx="5">
                  <c:v>Haw. &amp; Pac. Isl.</c:v>
                </c:pt>
                <c:pt idx="6">
                  <c:v>Other</c:v>
                </c:pt>
                <c:pt idx="7">
                  <c:v>2 or More</c:v>
                </c:pt>
              </c:strCache>
            </c:strRef>
          </c:cat>
          <c:val>
            <c:numRef>
              <c:f>Sheet1!$F$2:$F$9</c:f>
              <c:numCache>
                <c:formatCode>General</c:formatCode>
                <c:ptCount val="8"/>
                <c:pt idx="0">
                  <c:v>2.3330000000000002</c:v>
                </c:pt>
                <c:pt idx="1">
                  <c:v>1.599</c:v>
                </c:pt>
                <c:pt idx="2">
                  <c:v>1.5935000000000001</c:v>
                </c:pt>
                <c:pt idx="3">
                  <c:v>1.0705</c:v>
                </c:pt>
                <c:pt idx="4">
                  <c:v>1.7384999999999999</c:v>
                </c:pt>
                <c:pt idx="5">
                  <c:v>1.8385</c:v>
                </c:pt>
                <c:pt idx="6">
                  <c:v>1.599</c:v>
                </c:pt>
                <c:pt idx="7">
                  <c:v>1.9754999999999998</c:v>
                </c:pt>
              </c:numCache>
            </c:numRef>
          </c:val>
        </c:ser>
        <c:ser>
          <c:idx val="5"/>
          <c:order val="5"/>
          <c:tx>
            <c:strRef>
              <c:f>Sheet1!$G$1</c:f>
              <c:strCache>
                <c:ptCount val="1"/>
                <c:pt idx="0">
                  <c:v>2015</c:v>
                </c:pt>
              </c:strCache>
            </c:strRef>
          </c:tx>
          <c:spPr>
            <a:solidFill>
              <a:schemeClr val="accent5">
                <a:lumMod val="60000"/>
                <a:lumOff val="40000"/>
              </a:schemeClr>
            </a:solidFill>
          </c:spPr>
          <c:invertIfNegative val="0"/>
          <c:cat>
            <c:strRef>
              <c:f>Sheet1!$A$2:$A$9</c:f>
              <c:strCache>
                <c:ptCount val="8"/>
                <c:pt idx="0">
                  <c:v>Hispanic</c:v>
                </c:pt>
                <c:pt idx="1">
                  <c:v>White</c:v>
                </c:pt>
                <c:pt idx="2">
                  <c:v>Black</c:v>
                </c:pt>
                <c:pt idx="3">
                  <c:v>Amer. Indian</c:v>
                </c:pt>
                <c:pt idx="4">
                  <c:v>Asian</c:v>
                </c:pt>
                <c:pt idx="5">
                  <c:v>Haw. &amp; Pac. Isl.</c:v>
                </c:pt>
                <c:pt idx="6">
                  <c:v>Other</c:v>
                </c:pt>
                <c:pt idx="7">
                  <c:v>2 or More</c:v>
                </c:pt>
              </c:strCache>
            </c:strRef>
          </c:cat>
          <c:val>
            <c:numRef>
              <c:f>Sheet1!$G$2:$G$9</c:f>
              <c:numCache>
                <c:formatCode>0.00</c:formatCode>
                <c:ptCount val="8"/>
                <c:pt idx="0">
                  <c:v>2.6279999999999997</c:v>
                </c:pt>
                <c:pt idx="1">
                  <c:v>1.6527499999999999</c:v>
                </c:pt>
                <c:pt idx="2">
                  <c:v>1.6924999999999999</c:v>
                </c:pt>
                <c:pt idx="3">
                  <c:v>1.194</c:v>
                </c:pt>
                <c:pt idx="4">
                  <c:v>1.77475</c:v>
                </c:pt>
                <c:pt idx="5">
                  <c:v>2.0259999999999998</c:v>
                </c:pt>
                <c:pt idx="6">
                  <c:v>1.6527499999999999</c:v>
                </c:pt>
                <c:pt idx="7">
                  <c:v>2.00875</c:v>
                </c:pt>
              </c:numCache>
            </c:numRef>
          </c:val>
        </c:ser>
        <c:ser>
          <c:idx val="6"/>
          <c:order val="6"/>
          <c:tx>
            <c:strRef>
              <c:f>Sheet1!$H$1</c:f>
              <c:strCache>
                <c:ptCount val="1"/>
                <c:pt idx="0">
                  <c:v>2050</c:v>
                </c:pt>
              </c:strCache>
            </c:strRef>
          </c:tx>
          <c:spPr>
            <a:solidFill>
              <a:schemeClr val="accent5">
                <a:lumMod val="75000"/>
              </a:schemeClr>
            </a:solidFill>
          </c:spPr>
          <c:invertIfNegative val="0"/>
          <c:cat>
            <c:strRef>
              <c:f>Sheet1!$A$2:$A$9</c:f>
              <c:strCache>
                <c:ptCount val="8"/>
                <c:pt idx="0">
                  <c:v>Hispanic</c:v>
                </c:pt>
                <c:pt idx="1">
                  <c:v>White</c:v>
                </c:pt>
                <c:pt idx="2">
                  <c:v>Black</c:v>
                </c:pt>
                <c:pt idx="3">
                  <c:v>Amer. Indian</c:v>
                </c:pt>
                <c:pt idx="4">
                  <c:v>Asian</c:v>
                </c:pt>
                <c:pt idx="5">
                  <c:v>Haw. &amp; Pac. Isl.</c:v>
                </c:pt>
                <c:pt idx="6">
                  <c:v>Other</c:v>
                </c:pt>
                <c:pt idx="7">
                  <c:v>2 or More</c:v>
                </c:pt>
              </c:strCache>
            </c:strRef>
          </c:cat>
          <c:val>
            <c:numRef>
              <c:f>Sheet1!$H$2:$H$9</c:f>
              <c:numCache>
                <c:formatCode>0.00</c:formatCode>
                <c:ptCount val="8"/>
                <c:pt idx="0">
                  <c:v>2.2379000000000002</c:v>
                </c:pt>
                <c:pt idx="1">
                  <c:v>1.6527499999999999</c:v>
                </c:pt>
                <c:pt idx="2">
                  <c:v>1.6766000000000003</c:v>
                </c:pt>
                <c:pt idx="3">
                  <c:v>1.3774999999999999</c:v>
                </c:pt>
                <c:pt idx="4">
                  <c:v>1.7259500000000003</c:v>
                </c:pt>
                <c:pt idx="5">
                  <c:v>1.8766999999999998</c:v>
                </c:pt>
                <c:pt idx="6">
                  <c:v>1.6527499999999999</c:v>
                </c:pt>
                <c:pt idx="7">
                  <c:v>1.8663500000000002</c:v>
                </c:pt>
              </c:numCache>
            </c:numRef>
          </c:val>
        </c:ser>
        <c:dLbls>
          <c:showLegendKey val="0"/>
          <c:showVal val="0"/>
          <c:showCatName val="0"/>
          <c:showSerName val="0"/>
          <c:showPercent val="0"/>
          <c:showBubbleSize val="0"/>
        </c:dLbls>
        <c:gapWidth val="150"/>
        <c:axId val="-1678913328"/>
        <c:axId val="-1934772656"/>
      </c:barChart>
      <c:catAx>
        <c:axId val="-1678913328"/>
        <c:scaling>
          <c:orientation val="minMax"/>
        </c:scaling>
        <c:delete val="0"/>
        <c:axPos val="b"/>
        <c:numFmt formatCode="General" sourceLinked="0"/>
        <c:majorTickMark val="out"/>
        <c:minorTickMark val="none"/>
        <c:tickLblPos val="nextTo"/>
        <c:crossAx val="-1934772656"/>
        <c:crosses val="autoZero"/>
        <c:auto val="1"/>
        <c:lblAlgn val="ctr"/>
        <c:lblOffset val="100"/>
        <c:noMultiLvlLbl val="0"/>
      </c:catAx>
      <c:valAx>
        <c:axId val="-1934772656"/>
        <c:scaling>
          <c:orientation val="minMax"/>
        </c:scaling>
        <c:delete val="0"/>
        <c:axPos val="l"/>
        <c:majorGridlines/>
        <c:title>
          <c:tx>
            <c:rich>
              <a:bodyPr rot="-5400000" vert="horz"/>
              <a:lstStyle/>
              <a:p>
                <a:pPr>
                  <a:defRPr/>
                </a:pPr>
                <a:r>
                  <a:rPr lang="en-US" dirty="0"/>
                  <a:t>Total Fertility Rate</a:t>
                </a:r>
              </a:p>
            </c:rich>
          </c:tx>
          <c:layout>
            <c:manualLayout>
              <c:xMode val="edge"/>
              <c:yMode val="edge"/>
              <c:x val="9.4482237339380201E-3"/>
              <c:y val="0.3117642092983991"/>
            </c:manualLayout>
          </c:layout>
          <c:overlay val="0"/>
        </c:title>
        <c:numFmt formatCode="#,##0.0" sourceLinked="0"/>
        <c:majorTickMark val="out"/>
        <c:minorTickMark val="none"/>
        <c:tickLblPos val="nextTo"/>
        <c:crossAx val="-1678913328"/>
        <c:crosses val="autoZero"/>
        <c:crossBetween val="between"/>
      </c:valAx>
    </c:plotArea>
    <c:legend>
      <c:legendPos val="r"/>
      <c:layout/>
      <c:overlay val="0"/>
    </c:legend>
    <c:plotVisOnly val="1"/>
    <c:dispBlanksAs val="gap"/>
    <c:showDLblsOverMax val="0"/>
  </c:chart>
  <c:txPr>
    <a:bodyPr/>
    <a:lstStyle/>
    <a:p>
      <a:pPr>
        <a:defRPr sz="1200" b="1">
          <a:latin typeface="+mj-lt"/>
          <a:ea typeface="Verdana" pitchFamily="34" charset="0"/>
          <a:cs typeface="Verdana" pitchFamily="34" charset="0"/>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1990*</c:v>
                </c:pt>
              </c:strCache>
            </c:strRef>
          </c:tx>
          <c:spPr>
            <a:solidFill>
              <a:schemeClr val="bg2">
                <a:lumMod val="50000"/>
              </a:schemeClr>
            </a:solidFill>
          </c:spPr>
          <c:invertIfNegative val="0"/>
          <c:cat>
            <c:strRef>
              <c:f>Sheet1!$A$2:$A$9</c:f>
              <c:strCache>
                <c:ptCount val="8"/>
                <c:pt idx="0">
                  <c:v>Hispanic Male</c:v>
                </c:pt>
                <c:pt idx="1">
                  <c:v>White Male</c:v>
                </c:pt>
                <c:pt idx="2">
                  <c:v>Black Male</c:v>
                </c:pt>
                <c:pt idx="3">
                  <c:v>Asian Male</c:v>
                </c:pt>
                <c:pt idx="4">
                  <c:v>Hispanic Female</c:v>
                </c:pt>
                <c:pt idx="5">
                  <c:v>White Female</c:v>
                </c:pt>
                <c:pt idx="6">
                  <c:v>Black Female</c:v>
                </c:pt>
                <c:pt idx="7">
                  <c:v>Asian Female</c:v>
                </c:pt>
              </c:strCache>
            </c:strRef>
          </c:cat>
          <c:val>
            <c:numRef>
              <c:f>Sheet1!$B$2:$B$9</c:f>
              <c:numCache>
                <c:formatCode>General</c:formatCode>
                <c:ptCount val="8"/>
                <c:pt idx="0">
                  <c:v>74</c:v>
                </c:pt>
                <c:pt idx="1">
                  <c:v>74.2</c:v>
                </c:pt>
                <c:pt idx="2">
                  <c:v>69.2</c:v>
                </c:pt>
                <c:pt idx="3">
                  <c:v>78.3</c:v>
                </c:pt>
                <c:pt idx="4">
                  <c:v>82.5</c:v>
                </c:pt>
                <c:pt idx="5">
                  <c:v>80.099999999999994</c:v>
                </c:pt>
                <c:pt idx="6">
                  <c:v>76.099999999999994</c:v>
                </c:pt>
                <c:pt idx="7">
                  <c:v>85</c:v>
                </c:pt>
              </c:numCache>
            </c:numRef>
          </c:val>
        </c:ser>
        <c:ser>
          <c:idx val="1"/>
          <c:order val="1"/>
          <c:tx>
            <c:strRef>
              <c:f>Sheet1!$C$1</c:f>
              <c:strCache>
                <c:ptCount val="1"/>
                <c:pt idx="0">
                  <c:v>2010</c:v>
                </c:pt>
              </c:strCache>
            </c:strRef>
          </c:tx>
          <c:spPr>
            <a:solidFill>
              <a:schemeClr val="accent1">
                <a:lumMod val="40000"/>
                <a:lumOff val="60000"/>
              </a:schemeClr>
            </a:solidFill>
          </c:spPr>
          <c:invertIfNegative val="0"/>
          <c:cat>
            <c:strRef>
              <c:f>Sheet1!$A$2:$A$9</c:f>
              <c:strCache>
                <c:ptCount val="8"/>
                <c:pt idx="0">
                  <c:v>Hispanic Male</c:v>
                </c:pt>
                <c:pt idx="1">
                  <c:v>White Male</c:v>
                </c:pt>
                <c:pt idx="2">
                  <c:v>Black Male</c:v>
                </c:pt>
                <c:pt idx="3">
                  <c:v>Asian Male</c:v>
                </c:pt>
                <c:pt idx="4">
                  <c:v>Hispanic Female</c:v>
                </c:pt>
                <c:pt idx="5">
                  <c:v>White Female</c:v>
                </c:pt>
                <c:pt idx="6">
                  <c:v>Black Female</c:v>
                </c:pt>
                <c:pt idx="7">
                  <c:v>Asian Female</c:v>
                </c:pt>
              </c:strCache>
            </c:strRef>
          </c:cat>
          <c:val>
            <c:numRef>
              <c:f>Sheet1!$C$2:$C$9</c:f>
              <c:numCache>
                <c:formatCode>General</c:formatCode>
                <c:ptCount val="8"/>
                <c:pt idx="0">
                  <c:v>81</c:v>
                </c:pt>
                <c:pt idx="1">
                  <c:v>79</c:v>
                </c:pt>
                <c:pt idx="2">
                  <c:v>75.400000000000006</c:v>
                </c:pt>
                <c:pt idx="3">
                  <c:v>84.1</c:v>
                </c:pt>
                <c:pt idx="4">
                  <c:v>85.3</c:v>
                </c:pt>
                <c:pt idx="5">
                  <c:v>83.6</c:v>
                </c:pt>
                <c:pt idx="6">
                  <c:v>79.3</c:v>
                </c:pt>
                <c:pt idx="7">
                  <c:v>87.2</c:v>
                </c:pt>
              </c:numCache>
            </c:numRef>
          </c:val>
        </c:ser>
        <c:ser>
          <c:idx val="2"/>
          <c:order val="2"/>
          <c:tx>
            <c:strRef>
              <c:f>Sheet1!$D$1</c:f>
              <c:strCache>
                <c:ptCount val="1"/>
                <c:pt idx="0">
                  <c:v>2050</c:v>
                </c:pt>
              </c:strCache>
            </c:strRef>
          </c:tx>
          <c:spPr>
            <a:solidFill>
              <a:schemeClr val="accent5">
                <a:lumMod val="75000"/>
              </a:schemeClr>
            </a:solidFill>
          </c:spPr>
          <c:invertIfNegative val="0"/>
          <c:cat>
            <c:strRef>
              <c:f>Sheet1!$A$2:$A$9</c:f>
              <c:strCache>
                <c:ptCount val="8"/>
                <c:pt idx="0">
                  <c:v>Hispanic Male</c:v>
                </c:pt>
                <c:pt idx="1">
                  <c:v>White Male</c:v>
                </c:pt>
                <c:pt idx="2">
                  <c:v>Black Male</c:v>
                </c:pt>
                <c:pt idx="3">
                  <c:v>Asian Male</c:v>
                </c:pt>
                <c:pt idx="4">
                  <c:v>Hispanic Female</c:v>
                </c:pt>
                <c:pt idx="5">
                  <c:v>White Female</c:v>
                </c:pt>
                <c:pt idx="6">
                  <c:v>Black Female</c:v>
                </c:pt>
                <c:pt idx="7">
                  <c:v>Asian Female</c:v>
                </c:pt>
              </c:strCache>
            </c:strRef>
          </c:cat>
          <c:val>
            <c:numRef>
              <c:f>Sheet1!$D$2:$D$9</c:f>
              <c:numCache>
                <c:formatCode>0.00</c:formatCode>
                <c:ptCount val="8"/>
                <c:pt idx="0">
                  <c:v>82.647949767180179</c:v>
                </c:pt>
                <c:pt idx="1">
                  <c:v>82.988090526326147</c:v>
                </c:pt>
                <c:pt idx="2">
                  <c:v>79.889911242484416</c:v>
                </c:pt>
                <c:pt idx="3">
                  <c:v>83.014726670325942</c:v>
                </c:pt>
                <c:pt idx="4">
                  <c:v>86.22327261825545</c:v>
                </c:pt>
                <c:pt idx="5">
                  <c:v>86.2</c:v>
                </c:pt>
                <c:pt idx="6">
                  <c:v>83.256848608129417</c:v>
                </c:pt>
                <c:pt idx="7">
                  <c:v>85.979359235515432</c:v>
                </c:pt>
              </c:numCache>
            </c:numRef>
          </c:val>
        </c:ser>
        <c:ser>
          <c:idx val="3"/>
          <c:order val="3"/>
          <c:tx>
            <c:strRef>
              <c:f>Sheet1!$E$1</c:f>
              <c:strCache>
                <c:ptCount val="1"/>
                <c:pt idx="0">
                  <c:v>2050-US</c:v>
                </c:pt>
              </c:strCache>
            </c:strRef>
          </c:tx>
          <c:spPr>
            <a:solidFill>
              <a:schemeClr val="accent5">
                <a:lumMod val="60000"/>
                <a:lumOff val="40000"/>
              </a:schemeClr>
            </a:solidFill>
          </c:spPr>
          <c:invertIfNegative val="0"/>
          <c:cat>
            <c:strRef>
              <c:f>Sheet1!$A$2:$A$9</c:f>
              <c:strCache>
                <c:ptCount val="8"/>
                <c:pt idx="0">
                  <c:v>Hispanic Male</c:v>
                </c:pt>
                <c:pt idx="1">
                  <c:v>White Male</c:v>
                </c:pt>
                <c:pt idx="2">
                  <c:v>Black Male</c:v>
                </c:pt>
                <c:pt idx="3">
                  <c:v>Asian Male</c:v>
                </c:pt>
                <c:pt idx="4">
                  <c:v>Hispanic Female</c:v>
                </c:pt>
                <c:pt idx="5">
                  <c:v>White Female</c:v>
                </c:pt>
                <c:pt idx="6">
                  <c:v>Black Female</c:v>
                </c:pt>
                <c:pt idx="7">
                  <c:v>Asian Female</c:v>
                </c:pt>
              </c:strCache>
            </c:strRef>
          </c:cat>
          <c:val>
            <c:numRef>
              <c:f>Sheet1!$E$2:$E$9</c:f>
              <c:numCache>
                <c:formatCode>0.00</c:formatCode>
                <c:ptCount val="8"/>
                <c:pt idx="0">
                  <c:v>82.266679472999996</c:v>
                </c:pt>
                <c:pt idx="1">
                  <c:v>82.243277958999997</c:v>
                </c:pt>
                <c:pt idx="2">
                  <c:v>79.253392653000006</c:v>
                </c:pt>
                <c:pt idx="3">
                  <c:v>82.243797103000006</c:v>
                </c:pt>
                <c:pt idx="4">
                  <c:v>86.263855344000007</c:v>
                </c:pt>
                <c:pt idx="5">
                  <c:v>86.242156980999994</c:v>
                </c:pt>
                <c:pt idx="6">
                  <c:v>83.757973958999997</c:v>
                </c:pt>
                <c:pt idx="7">
                  <c:v>86.240887354999998</c:v>
                </c:pt>
              </c:numCache>
            </c:numRef>
          </c:val>
        </c:ser>
        <c:dLbls>
          <c:showLegendKey val="0"/>
          <c:showVal val="0"/>
          <c:showCatName val="0"/>
          <c:showSerName val="0"/>
          <c:showPercent val="0"/>
          <c:showBubbleSize val="0"/>
        </c:dLbls>
        <c:gapWidth val="150"/>
        <c:axId val="-1675180880"/>
        <c:axId val="-1675181424"/>
      </c:barChart>
      <c:catAx>
        <c:axId val="-1675180880"/>
        <c:scaling>
          <c:orientation val="minMax"/>
        </c:scaling>
        <c:delete val="0"/>
        <c:axPos val="b"/>
        <c:numFmt formatCode="General" sourceLinked="0"/>
        <c:majorTickMark val="out"/>
        <c:minorTickMark val="none"/>
        <c:tickLblPos val="nextTo"/>
        <c:crossAx val="-1675181424"/>
        <c:crosses val="autoZero"/>
        <c:auto val="1"/>
        <c:lblAlgn val="ctr"/>
        <c:lblOffset val="100"/>
        <c:noMultiLvlLbl val="0"/>
      </c:catAx>
      <c:valAx>
        <c:axId val="-1675181424"/>
        <c:scaling>
          <c:orientation val="minMax"/>
          <c:min val="0"/>
        </c:scaling>
        <c:delete val="0"/>
        <c:axPos val="l"/>
        <c:majorGridlines/>
        <c:numFmt formatCode="General" sourceLinked="1"/>
        <c:majorTickMark val="out"/>
        <c:minorTickMark val="none"/>
        <c:tickLblPos val="nextTo"/>
        <c:crossAx val="-1675180880"/>
        <c:crosses val="autoZero"/>
        <c:crossBetween val="between"/>
      </c:valAx>
    </c:plotArea>
    <c:legend>
      <c:legendPos val="b"/>
      <c:overlay val="0"/>
    </c:legend>
    <c:plotVisOnly val="1"/>
    <c:dispBlanksAs val="gap"/>
    <c:showDLblsOverMax val="0"/>
  </c:chart>
  <c:txPr>
    <a:bodyPr/>
    <a:lstStyle/>
    <a:p>
      <a:pPr>
        <a:defRPr sz="1200" b="1">
          <a:latin typeface="+mj-lt"/>
          <a:ea typeface="Verdana" pitchFamily="34" charset="0"/>
          <a:cs typeface="Verdana" pitchFamily="34" charset="0"/>
        </a:defRPr>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5939182949353551"/>
          <c:y val="0.18315925251708864"/>
          <c:w val="0.44726584524156704"/>
          <c:h val="0.81326758526306997"/>
        </c:manualLayout>
      </c:layout>
      <c:pieChart>
        <c:varyColors val="1"/>
        <c:ser>
          <c:idx val="0"/>
          <c:order val="0"/>
          <c:tx>
            <c:strRef>
              <c:f>Sheet1!$B$1</c:f>
              <c:strCache>
                <c:ptCount val="1"/>
                <c:pt idx="0">
                  <c:v>Percent of International Migrants</c:v>
                </c:pt>
              </c:strCache>
            </c:strRef>
          </c:tx>
          <c:spPr>
            <a:ln>
              <a:solidFill>
                <a:schemeClr val="bg1"/>
              </a:solidFill>
            </a:ln>
          </c:spPr>
          <c:dPt>
            <c:idx val="0"/>
            <c:bubble3D val="0"/>
            <c:spPr>
              <a:solidFill>
                <a:schemeClr val="bg2"/>
              </a:solidFill>
              <a:ln>
                <a:solidFill>
                  <a:schemeClr val="bg1"/>
                </a:solidFill>
              </a:ln>
            </c:spPr>
          </c:dPt>
          <c:dPt>
            <c:idx val="2"/>
            <c:bubble3D val="0"/>
            <c:spPr>
              <a:solidFill>
                <a:srgbClr val="FFC000"/>
              </a:solidFill>
              <a:ln>
                <a:solidFill>
                  <a:schemeClr val="bg1"/>
                </a:solidFill>
              </a:ln>
            </c:spPr>
          </c:dPt>
          <c:dPt>
            <c:idx val="4"/>
            <c:bubble3D val="0"/>
            <c:spPr>
              <a:solidFill>
                <a:srgbClr val="FF66CC"/>
              </a:solidFill>
              <a:ln>
                <a:solidFill>
                  <a:schemeClr val="bg1"/>
                </a:solidFill>
              </a:ln>
            </c:spPr>
          </c:dPt>
          <c:dPt>
            <c:idx val="5"/>
            <c:bubble3D val="0"/>
            <c:spPr>
              <a:solidFill>
                <a:schemeClr val="accent5">
                  <a:lumMod val="50000"/>
                </a:schemeClr>
              </a:solidFill>
              <a:ln>
                <a:solidFill>
                  <a:schemeClr val="bg1"/>
                </a:solidFill>
              </a:ln>
            </c:spPr>
          </c:dPt>
          <c:dLbls>
            <c:dLbl>
              <c:idx val="5"/>
              <c:layout>
                <c:manualLayout>
                  <c:x val="3.5134392923106834E-2"/>
                  <c:y val="-1.9403384428904963E-2"/>
                </c:manualLayout>
              </c:layout>
              <c:showLegendKey val="0"/>
              <c:showVal val="1"/>
              <c:showCatName val="1"/>
              <c:showSerName val="0"/>
              <c:showPercent val="0"/>
              <c:showBubbleSize val="0"/>
              <c:extLst>
                <c:ext xmlns:c15="http://schemas.microsoft.com/office/drawing/2012/chart" uri="{CE6537A1-D6FC-4f65-9D91-7224C49458BB}"/>
              </c:extLst>
            </c:dLbl>
            <c:spPr>
              <a:noFill/>
              <a:ln>
                <a:noFill/>
              </a:ln>
              <a:effectLst/>
            </c:spPr>
            <c:txPr>
              <a:bodyPr/>
              <a:lstStyle/>
              <a:p>
                <a:pPr>
                  <a:defRPr b="1"/>
                </a:pPr>
                <a:endParaRPr lang="en-US"/>
              </a:p>
            </c:txPr>
            <c:showLegendKey val="0"/>
            <c:showVal val="1"/>
            <c:showCatName val="1"/>
            <c:showSerName val="0"/>
            <c:showPercent val="0"/>
            <c:showBubbleSize val="0"/>
            <c:showLeaderLines val="1"/>
            <c:extLst>
              <c:ext xmlns:c15="http://schemas.microsoft.com/office/drawing/2012/chart" uri="{CE6537A1-D6FC-4f65-9D91-7224C49458BB}"/>
            </c:extLst>
          </c:dLbls>
          <c:cat>
            <c:strRef>
              <c:f>Sheet1!$A$2:$A$7</c:f>
              <c:strCache>
                <c:ptCount val="6"/>
                <c:pt idx="0">
                  <c:v>Hispanic</c:v>
                </c:pt>
                <c:pt idx="1">
                  <c:v>White</c:v>
                </c:pt>
                <c:pt idx="2">
                  <c:v>Black</c:v>
                </c:pt>
                <c:pt idx="3">
                  <c:v>Asian</c:v>
                </c:pt>
                <c:pt idx="4">
                  <c:v>Other Races</c:v>
                </c:pt>
                <c:pt idx="5">
                  <c:v>2 or More Races</c:v>
                </c:pt>
              </c:strCache>
            </c:strRef>
          </c:cat>
          <c:val>
            <c:numRef>
              <c:f>Sheet1!$B$2:$B$7</c:f>
              <c:numCache>
                <c:formatCode>0%</c:formatCode>
                <c:ptCount val="6"/>
                <c:pt idx="0">
                  <c:v>0.48799999999999999</c:v>
                </c:pt>
                <c:pt idx="1">
                  <c:v>0.17199999999999999</c:v>
                </c:pt>
                <c:pt idx="2">
                  <c:v>4.9000000000000002E-2</c:v>
                </c:pt>
                <c:pt idx="3">
                  <c:v>0.248</c:v>
                </c:pt>
                <c:pt idx="4">
                  <c:v>0.02</c:v>
                </c:pt>
                <c:pt idx="5">
                  <c:v>2.1999999999999999E-2</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spPr>
    <a:noFill/>
  </c:spPr>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156986858124216"/>
          <c:y val="4.543579593534415E-2"/>
          <c:w val="0.64595999574127305"/>
          <c:h val="0.86866428581673194"/>
        </c:manualLayout>
      </c:layout>
      <c:barChart>
        <c:barDir val="bar"/>
        <c:grouping val="clustered"/>
        <c:varyColors val="0"/>
        <c:ser>
          <c:idx val="0"/>
          <c:order val="0"/>
          <c:tx>
            <c:strRef>
              <c:f>Sheet1!$A$2</c:f>
              <c:strCache>
                <c:ptCount val="1"/>
                <c:pt idx="0">
                  <c:v>Female 2050</c:v>
                </c:pt>
              </c:strCache>
            </c:strRef>
          </c:tx>
          <c:spPr>
            <a:solidFill>
              <a:srgbClr val="F5C040">
                <a:lumMod val="75000"/>
              </a:srgbClr>
            </a:solidFill>
            <a:ln>
              <a:solidFill>
                <a:schemeClr val="bg1"/>
              </a:solidFill>
            </a:ln>
          </c:spPr>
          <c:invertIfNegative val="0"/>
          <c:cat>
            <c:strRef>
              <c:f>Sheet1!$B$1:$S$1</c:f>
              <c:strCache>
                <c:ptCount val="18"/>
                <c:pt idx="0">
                  <c:v>Under 5</c:v>
                </c:pt>
                <c:pt idx="1">
                  <c:v>5 to 9</c:v>
                </c:pt>
                <c:pt idx="2">
                  <c:v>10 to 14</c:v>
                </c:pt>
                <c:pt idx="3">
                  <c:v>15 to 19</c:v>
                </c:pt>
                <c:pt idx="4">
                  <c:v>20 to 24</c:v>
                </c:pt>
                <c:pt idx="5">
                  <c:v>25 to 29</c:v>
                </c:pt>
                <c:pt idx="6">
                  <c:v>30 to 34</c:v>
                </c:pt>
                <c:pt idx="7">
                  <c:v>35 to 39</c:v>
                </c:pt>
                <c:pt idx="8">
                  <c:v>40 to 44</c:v>
                </c:pt>
                <c:pt idx="9">
                  <c:v>45 to 49</c:v>
                </c:pt>
                <c:pt idx="10">
                  <c:v>50 to 54</c:v>
                </c:pt>
                <c:pt idx="11">
                  <c:v>55 to 59</c:v>
                </c:pt>
                <c:pt idx="12">
                  <c:v>60 to 64</c:v>
                </c:pt>
                <c:pt idx="13">
                  <c:v>65 to 69</c:v>
                </c:pt>
                <c:pt idx="14">
                  <c:v>70 to 74</c:v>
                </c:pt>
                <c:pt idx="15">
                  <c:v>75 to 79</c:v>
                </c:pt>
                <c:pt idx="16">
                  <c:v>80 to 84</c:v>
                </c:pt>
                <c:pt idx="17">
                  <c:v>85+</c:v>
                </c:pt>
              </c:strCache>
            </c:strRef>
          </c:cat>
          <c:val>
            <c:numRef>
              <c:f>Sheet1!$B$2:$S$2</c:f>
              <c:numCache>
                <c:formatCode>General</c:formatCode>
                <c:ptCount val="18"/>
                <c:pt idx="0">
                  <c:v>131356</c:v>
                </c:pt>
                <c:pt idx="1">
                  <c:v>126537</c:v>
                </c:pt>
                <c:pt idx="2">
                  <c:v>119938</c:v>
                </c:pt>
                <c:pt idx="3">
                  <c:v>117708</c:v>
                </c:pt>
                <c:pt idx="4">
                  <c:v>131591</c:v>
                </c:pt>
                <c:pt idx="5">
                  <c:v>138900</c:v>
                </c:pt>
                <c:pt idx="6">
                  <c:v>141326</c:v>
                </c:pt>
                <c:pt idx="7">
                  <c:v>133012</c:v>
                </c:pt>
                <c:pt idx="8">
                  <c:v>122600</c:v>
                </c:pt>
                <c:pt idx="9">
                  <c:v>118018</c:v>
                </c:pt>
                <c:pt idx="10">
                  <c:v>121243</c:v>
                </c:pt>
                <c:pt idx="11">
                  <c:v>129128</c:v>
                </c:pt>
                <c:pt idx="12">
                  <c:v>118111</c:v>
                </c:pt>
                <c:pt idx="13">
                  <c:v>110482</c:v>
                </c:pt>
                <c:pt idx="14">
                  <c:v>89319</c:v>
                </c:pt>
                <c:pt idx="15">
                  <c:v>77897</c:v>
                </c:pt>
                <c:pt idx="16">
                  <c:v>67624</c:v>
                </c:pt>
                <c:pt idx="17">
                  <c:v>107933</c:v>
                </c:pt>
              </c:numCache>
            </c:numRef>
          </c:val>
        </c:ser>
        <c:ser>
          <c:idx val="1"/>
          <c:order val="1"/>
          <c:tx>
            <c:strRef>
              <c:f>Sheet1!$A$3</c:f>
              <c:strCache>
                <c:ptCount val="1"/>
                <c:pt idx="0">
                  <c:v>Male 2050</c:v>
                </c:pt>
              </c:strCache>
            </c:strRef>
          </c:tx>
          <c:spPr>
            <a:solidFill>
              <a:srgbClr val="F5C040">
                <a:lumMod val="75000"/>
              </a:srgbClr>
            </a:solidFill>
            <a:ln>
              <a:solidFill>
                <a:schemeClr val="bg1"/>
              </a:solidFill>
            </a:ln>
          </c:spPr>
          <c:invertIfNegative val="0"/>
          <c:cat>
            <c:strRef>
              <c:f>Sheet1!$B$1:$S$1</c:f>
              <c:strCache>
                <c:ptCount val="18"/>
                <c:pt idx="0">
                  <c:v>Under 5</c:v>
                </c:pt>
                <c:pt idx="1">
                  <c:v>5 to 9</c:v>
                </c:pt>
                <c:pt idx="2">
                  <c:v>10 to 14</c:v>
                </c:pt>
                <c:pt idx="3">
                  <c:v>15 to 19</c:v>
                </c:pt>
                <c:pt idx="4">
                  <c:v>20 to 24</c:v>
                </c:pt>
                <c:pt idx="5">
                  <c:v>25 to 29</c:v>
                </c:pt>
                <c:pt idx="6">
                  <c:v>30 to 34</c:v>
                </c:pt>
                <c:pt idx="7">
                  <c:v>35 to 39</c:v>
                </c:pt>
                <c:pt idx="8">
                  <c:v>40 to 44</c:v>
                </c:pt>
                <c:pt idx="9">
                  <c:v>45 to 49</c:v>
                </c:pt>
                <c:pt idx="10">
                  <c:v>50 to 54</c:v>
                </c:pt>
                <c:pt idx="11">
                  <c:v>55 to 59</c:v>
                </c:pt>
                <c:pt idx="12">
                  <c:v>60 to 64</c:v>
                </c:pt>
                <c:pt idx="13">
                  <c:v>65 to 69</c:v>
                </c:pt>
                <c:pt idx="14">
                  <c:v>70 to 74</c:v>
                </c:pt>
                <c:pt idx="15">
                  <c:v>75 to 79</c:v>
                </c:pt>
                <c:pt idx="16">
                  <c:v>80 to 84</c:v>
                </c:pt>
                <c:pt idx="17">
                  <c:v>85+</c:v>
                </c:pt>
              </c:strCache>
            </c:strRef>
          </c:cat>
          <c:val>
            <c:numRef>
              <c:f>Sheet1!$B$3:$S$3</c:f>
              <c:numCache>
                <c:formatCode>General</c:formatCode>
                <c:ptCount val="18"/>
                <c:pt idx="0">
                  <c:v>-136937</c:v>
                </c:pt>
                <c:pt idx="1">
                  <c:v>-128630</c:v>
                </c:pt>
                <c:pt idx="2">
                  <c:v>-122557</c:v>
                </c:pt>
                <c:pt idx="3">
                  <c:v>-126391</c:v>
                </c:pt>
                <c:pt idx="4">
                  <c:v>-156512</c:v>
                </c:pt>
                <c:pt idx="5">
                  <c:v>-145390</c:v>
                </c:pt>
                <c:pt idx="6">
                  <c:v>-137107</c:v>
                </c:pt>
                <c:pt idx="7">
                  <c:v>-129145</c:v>
                </c:pt>
                <c:pt idx="8">
                  <c:v>-120135</c:v>
                </c:pt>
                <c:pt idx="9">
                  <c:v>-116250</c:v>
                </c:pt>
                <c:pt idx="10">
                  <c:v>-118747</c:v>
                </c:pt>
                <c:pt idx="11">
                  <c:v>-117102</c:v>
                </c:pt>
                <c:pt idx="12">
                  <c:v>-100022</c:v>
                </c:pt>
                <c:pt idx="13">
                  <c:v>-93946</c:v>
                </c:pt>
                <c:pt idx="14">
                  <c:v>-78173</c:v>
                </c:pt>
                <c:pt idx="15">
                  <c:v>-66317</c:v>
                </c:pt>
                <c:pt idx="16">
                  <c:v>-54759</c:v>
                </c:pt>
                <c:pt idx="17">
                  <c:v>-63231</c:v>
                </c:pt>
              </c:numCache>
            </c:numRef>
          </c:val>
        </c:ser>
        <c:ser>
          <c:idx val="2"/>
          <c:order val="2"/>
          <c:tx>
            <c:strRef>
              <c:f>Sheet1!$A$4</c:f>
              <c:strCache>
                <c:ptCount val="1"/>
                <c:pt idx="0">
                  <c:v>Female 2010</c:v>
                </c:pt>
              </c:strCache>
            </c:strRef>
          </c:tx>
          <c:spPr>
            <a:solidFill>
              <a:srgbClr val="31B6FD">
                <a:lumMod val="40000"/>
                <a:lumOff val="60000"/>
              </a:srgbClr>
            </a:solidFill>
            <a:ln>
              <a:solidFill>
                <a:schemeClr val="bg1"/>
              </a:solidFill>
            </a:ln>
          </c:spPr>
          <c:invertIfNegative val="0"/>
          <c:cat>
            <c:strRef>
              <c:f>Sheet1!$B$1:$S$1</c:f>
              <c:strCache>
                <c:ptCount val="18"/>
                <c:pt idx="0">
                  <c:v>Under 5</c:v>
                </c:pt>
                <c:pt idx="1">
                  <c:v>5 to 9</c:v>
                </c:pt>
                <c:pt idx="2">
                  <c:v>10 to 14</c:v>
                </c:pt>
                <c:pt idx="3">
                  <c:v>15 to 19</c:v>
                </c:pt>
                <c:pt idx="4">
                  <c:v>20 to 24</c:v>
                </c:pt>
                <c:pt idx="5">
                  <c:v>25 to 29</c:v>
                </c:pt>
                <c:pt idx="6">
                  <c:v>30 to 34</c:v>
                </c:pt>
                <c:pt idx="7">
                  <c:v>35 to 39</c:v>
                </c:pt>
                <c:pt idx="8">
                  <c:v>40 to 44</c:v>
                </c:pt>
                <c:pt idx="9">
                  <c:v>45 to 49</c:v>
                </c:pt>
                <c:pt idx="10">
                  <c:v>50 to 54</c:v>
                </c:pt>
                <c:pt idx="11">
                  <c:v>55 to 59</c:v>
                </c:pt>
                <c:pt idx="12">
                  <c:v>60 to 64</c:v>
                </c:pt>
                <c:pt idx="13">
                  <c:v>65 to 69</c:v>
                </c:pt>
                <c:pt idx="14">
                  <c:v>70 to 74</c:v>
                </c:pt>
                <c:pt idx="15">
                  <c:v>75 to 79</c:v>
                </c:pt>
                <c:pt idx="16">
                  <c:v>80 to 84</c:v>
                </c:pt>
                <c:pt idx="17">
                  <c:v>85+</c:v>
                </c:pt>
              </c:strCache>
            </c:strRef>
          </c:cat>
          <c:val>
            <c:numRef>
              <c:f>Sheet1!$B$4:$S$4</c:f>
              <c:numCache>
                <c:formatCode>General</c:formatCode>
                <c:ptCount val="18"/>
                <c:pt idx="0">
                  <c:v>99590</c:v>
                </c:pt>
                <c:pt idx="1">
                  <c:v>94708</c:v>
                </c:pt>
                <c:pt idx="2">
                  <c:v>96813</c:v>
                </c:pt>
                <c:pt idx="3">
                  <c:v>106787</c:v>
                </c:pt>
                <c:pt idx="4">
                  <c:v>122109</c:v>
                </c:pt>
                <c:pt idx="5">
                  <c:v>119659</c:v>
                </c:pt>
                <c:pt idx="6">
                  <c:v>107537</c:v>
                </c:pt>
                <c:pt idx="7">
                  <c:v>104621</c:v>
                </c:pt>
                <c:pt idx="8">
                  <c:v>104268</c:v>
                </c:pt>
                <c:pt idx="9">
                  <c:v>109677</c:v>
                </c:pt>
                <c:pt idx="10">
                  <c:v>106633</c:v>
                </c:pt>
                <c:pt idx="11">
                  <c:v>92804</c:v>
                </c:pt>
                <c:pt idx="12">
                  <c:v>77628</c:v>
                </c:pt>
                <c:pt idx="13">
                  <c:v>54832</c:v>
                </c:pt>
                <c:pt idx="14">
                  <c:v>42574</c:v>
                </c:pt>
                <c:pt idx="15">
                  <c:v>36157</c:v>
                </c:pt>
                <c:pt idx="16">
                  <c:v>30858</c:v>
                </c:pt>
                <c:pt idx="17">
                  <c:v>34379</c:v>
                </c:pt>
              </c:numCache>
            </c:numRef>
          </c:val>
        </c:ser>
        <c:ser>
          <c:idx val="3"/>
          <c:order val="3"/>
          <c:tx>
            <c:strRef>
              <c:f>Sheet1!$A$5</c:f>
              <c:strCache>
                <c:ptCount val="1"/>
                <c:pt idx="0">
                  <c:v>Male 2010</c:v>
                </c:pt>
              </c:strCache>
            </c:strRef>
          </c:tx>
          <c:spPr>
            <a:solidFill>
              <a:srgbClr val="31B6FD">
                <a:lumMod val="40000"/>
                <a:lumOff val="60000"/>
              </a:srgbClr>
            </a:solidFill>
            <a:ln>
              <a:solidFill>
                <a:schemeClr val="bg1"/>
              </a:solidFill>
            </a:ln>
          </c:spPr>
          <c:invertIfNegative val="0"/>
          <c:cat>
            <c:strRef>
              <c:f>Sheet1!$B$1:$S$1</c:f>
              <c:strCache>
                <c:ptCount val="18"/>
                <c:pt idx="0">
                  <c:v>Under 5</c:v>
                </c:pt>
                <c:pt idx="1">
                  <c:v>5 to 9</c:v>
                </c:pt>
                <c:pt idx="2">
                  <c:v>10 to 14</c:v>
                </c:pt>
                <c:pt idx="3">
                  <c:v>15 to 19</c:v>
                </c:pt>
                <c:pt idx="4">
                  <c:v>20 to 24</c:v>
                </c:pt>
                <c:pt idx="5">
                  <c:v>25 to 29</c:v>
                </c:pt>
                <c:pt idx="6">
                  <c:v>30 to 34</c:v>
                </c:pt>
                <c:pt idx="7">
                  <c:v>35 to 39</c:v>
                </c:pt>
                <c:pt idx="8">
                  <c:v>40 to 44</c:v>
                </c:pt>
                <c:pt idx="9">
                  <c:v>45 to 49</c:v>
                </c:pt>
                <c:pt idx="10">
                  <c:v>50 to 54</c:v>
                </c:pt>
                <c:pt idx="11">
                  <c:v>55 to 59</c:v>
                </c:pt>
                <c:pt idx="12">
                  <c:v>60 to 64</c:v>
                </c:pt>
                <c:pt idx="13">
                  <c:v>65 to 69</c:v>
                </c:pt>
                <c:pt idx="14">
                  <c:v>70 to 74</c:v>
                </c:pt>
                <c:pt idx="15">
                  <c:v>75 to 79</c:v>
                </c:pt>
                <c:pt idx="16">
                  <c:v>80 to 84</c:v>
                </c:pt>
                <c:pt idx="17">
                  <c:v>85+</c:v>
                </c:pt>
              </c:strCache>
            </c:strRef>
          </c:cat>
          <c:val>
            <c:numRef>
              <c:f>Sheet1!$B$5:$S$5</c:f>
              <c:numCache>
                <c:formatCode>General</c:formatCode>
                <c:ptCount val="18"/>
                <c:pt idx="0">
                  <c:v>-103833</c:v>
                </c:pt>
                <c:pt idx="1">
                  <c:v>-99321</c:v>
                </c:pt>
                <c:pt idx="2">
                  <c:v>-101903</c:v>
                </c:pt>
                <c:pt idx="3">
                  <c:v>-118308</c:v>
                </c:pt>
                <c:pt idx="4">
                  <c:v>-148641</c:v>
                </c:pt>
                <c:pt idx="5">
                  <c:v>-131078</c:v>
                </c:pt>
                <c:pt idx="6">
                  <c:v>-112648</c:v>
                </c:pt>
                <c:pt idx="7">
                  <c:v>-106391</c:v>
                </c:pt>
                <c:pt idx="8">
                  <c:v>-105283</c:v>
                </c:pt>
                <c:pt idx="9">
                  <c:v>-110118</c:v>
                </c:pt>
                <c:pt idx="10">
                  <c:v>-104346</c:v>
                </c:pt>
                <c:pt idx="11">
                  <c:v>-87501</c:v>
                </c:pt>
                <c:pt idx="12">
                  <c:v>-71683</c:v>
                </c:pt>
                <c:pt idx="13">
                  <c:v>-48409</c:v>
                </c:pt>
                <c:pt idx="14">
                  <c:v>-34739</c:v>
                </c:pt>
                <c:pt idx="15">
                  <c:v>-28190</c:v>
                </c:pt>
                <c:pt idx="16">
                  <c:v>-21706</c:v>
                </c:pt>
                <c:pt idx="17">
                  <c:v>-19581</c:v>
                </c:pt>
              </c:numCache>
            </c:numRef>
          </c:val>
        </c:ser>
        <c:dLbls>
          <c:showLegendKey val="0"/>
          <c:showVal val="0"/>
          <c:showCatName val="0"/>
          <c:showSerName val="0"/>
          <c:showPercent val="0"/>
          <c:showBubbleSize val="0"/>
        </c:dLbls>
        <c:gapWidth val="0"/>
        <c:overlap val="100"/>
        <c:axId val="-1675180336"/>
        <c:axId val="-1675179792"/>
      </c:barChart>
      <c:catAx>
        <c:axId val="-1675180336"/>
        <c:scaling>
          <c:orientation val="minMax"/>
        </c:scaling>
        <c:delete val="0"/>
        <c:axPos val="l"/>
        <c:numFmt formatCode="General" sourceLinked="0"/>
        <c:majorTickMark val="out"/>
        <c:minorTickMark val="none"/>
        <c:tickLblPos val="low"/>
        <c:spPr>
          <a:ln>
            <a:solidFill>
              <a:schemeClr val="bg1"/>
            </a:solidFill>
          </a:ln>
        </c:spPr>
        <c:txPr>
          <a:bodyPr/>
          <a:lstStyle/>
          <a:p>
            <a:pPr>
              <a:defRPr b="1">
                <a:solidFill>
                  <a:schemeClr val="tx1"/>
                </a:solidFill>
              </a:defRPr>
            </a:pPr>
            <a:endParaRPr lang="en-US"/>
          </a:p>
        </c:txPr>
        <c:crossAx val="-1675179792"/>
        <c:crosses val="autoZero"/>
        <c:auto val="1"/>
        <c:lblAlgn val="ctr"/>
        <c:lblOffset val="100"/>
        <c:noMultiLvlLbl val="0"/>
      </c:catAx>
      <c:valAx>
        <c:axId val="-1675179792"/>
        <c:scaling>
          <c:orientation val="minMax"/>
        </c:scaling>
        <c:delete val="0"/>
        <c:axPos val="b"/>
        <c:majorGridlines>
          <c:spPr>
            <a:ln>
              <a:solidFill>
                <a:sysClr val="window" lastClr="FFFFFF">
                  <a:lumMod val="50000"/>
                </a:sysClr>
              </a:solidFill>
            </a:ln>
          </c:spPr>
        </c:majorGridlines>
        <c:numFmt formatCode="#,##0;[Black]#,##0" sourceLinked="0"/>
        <c:majorTickMark val="out"/>
        <c:minorTickMark val="none"/>
        <c:tickLblPos val="nextTo"/>
        <c:txPr>
          <a:bodyPr/>
          <a:lstStyle/>
          <a:p>
            <a:pPr>
              <a:defRPr b="1">
                <a:solidFill>
                  <a:schemeClr val="tx1"/>
                </a:solidFill>
              </a:defRPr>
            </a:pPr>
            <a:endParaRPr lang="en-US"/>
          </a:p>
        </c:txPr>
        <c:crossAx val="-1675180336"/>
        <c:crosses val="autoZero"/>
        <c:crossBetween val="between"/>
        <c:majorUnit val="100000"/>
      </c:valAx>
    </c:plotArea>
    <c:legend>
      <c:legendPos val="r"/>
      <c:layout>
        <c:manualLayout>
          <c:xMode val="edge"/>
          <c:yMode val="edge"/>
          <c:x val="0.81713014414910468"/>
          <c:y val="0.22251463390222148"/>
          <c:w val="0.15358370388343856"/>
          <c:h val="0.3330661342127631"/>
        </c:manualLayout>
      </c:layout>
      <c:overlay val="0"/>
      <c:txPr>
        <a:bodyPr/>
        <a:lstStyle/>
        <a:p>
          <a:pPr>
            <a:defRPr b="1">
              <a:solidFill>
                <a:schemeClr val="tx1"/>
              </a:solidFill>
            </a:defRPr>
          </a:pPr>
          <a:endParaRPr lang="en-US"/>
        </a:p>
      </c:txPr>
    </c:legend>
    <c:plotVisOnly val="1"/>
    <c:dispBlanksAs val="gap"/>
    <c:showDLblsOverMax val="0"/>
  </c:chart>
  <c:txPr>
    <a:bodyPr/>
    <a:lstStyle/>
    <a:p>
      <a:pPr>
        <a:defRPr sz="1400">
          <a:solidFill>
            <a:schemeClr val="bg1"/>
          </a:solidFill>
        </a:defRPr>
      </a:pPr>
      <a:endParaRPr lang="en-US"/>
    </a:p>
  </c:txPr>
  <c:externalData r:id="rId2">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Percent of International Migrants</c:v>
                </c:pt>
              </c:strCache>
            </c:strRef>
          </c:tx>
          <c:spPr>
            <a:ln>
              <a:solidFill>
                <a:schemeClr val="bg1"/>
              </a:solidFill>
            </a:ln>
          </c:spPr>
          <c:dPt>
            <c:idx val="0"/>
            <c:bubble3D val="0"/>
            <c:spPr>
              <a:solidFill>
                <a:schemeClr val="bg2"/>
              </a:solidFill>
              <a:ln>
                <a:solidFill>
                  <a:schemeClr val="bg1"/>
                </a:solidFill>
              </a:ln>
            </c:spPr>
          </c:dPt>
          <c:dPt>
            <c:idx val="1"/>
            <c:bubble3D val="0"/>
            <c:spPr>
              <a:solidFill>
                <a:schemeClr val="accent2">
                  <a:lumMod val="75000"/>
                </a:schemeClr>
              </a:solidFill>
              <a:ln>
                <a:solidFill>
                  <a:schemeClr val="bg1"/>
                </a:solidFill>
              </a:ln>
            </c:spPr>
          </c:dPt>
          <c:dPt>
            <c:idx val="2"/>
            <c:bubble3D val="0"/>
            <c:spPr>
              <a:solidFill>
                <a:schemeClr val="accent5"/>
              </a:solidFill>
              <a:ln>
                <a:solidFill>
                  <a:schemeClr val="bg1"/>
                </a:solidFill>
              </a:ln>
            </c:spPr>
          </c:dPt>
          <c:dPt>
            <c:idx val="3"/>
            <c:bubble3D val="0"/>
            <c:spPr>
              <a:solidFill>
                <a:schemeClr val="accent3">
                  <a:lumMod val="75000"/>
                </a:schemeClr>
              </a:solidFill>
              <a:ln>
                <a:solidFill>
                  <a:schemeClr val="bg1"/>
                </a:solidFill>
              </a:ln>
            </c:spPr>
          </c:dPt>
          <c:dPt>
            <c:idx val="4"/>
            <c:bubble3D val="0"/>
            <c:spPr>
              <a:solidFill>
                <a:srgbClr val="FF66CC"/>
              </a:solidFill>
              <a:ln>
                <a:solidFill>
                  <a:schemeClr val="bg1"/>
                </a:solidFill>
              </a:ln>
            </c:spPr>
          </c:dPt>
          <c:dPt>
            <c:idx val="5"/>
            <c:bubble3D val="0"/>
            <c:spPr>
              <a:solidFill>
                <a:schemeClr val="accent5">
                  <a:lumMod val="50000"/>
                </a:schemeClr>
              </a:solidFill>
              <a:ln>
                <a:solidFill>
                  <a:schemeClr val="bg1"/>
                </a:solidFill>
              </a:ln>
            </c:spPr>
          </c:dPt>
          <c:dLbls>
            <c:spPr>
              <a:noFill/>
              <a:ln>
                <a:noFill/>
              </a:ln>
              <a:effectLst/>
            </c:spPr>
            <c:txPr>
              <a:bodyPr/>
              <a:lstStyle/>
              <a:p>
                <a:pPr>
                  <a:defRPr sz="1600" b="1"/>
                </a:pPr>
                <a:endParaRPr lang="en-US"/>
              </a:p>
            </c:txPr>
            <c:showLegendKey val="0"/>
            <c:showVal val="0"/>
            <c:showCatName val="1"/>
            <c:showSerName val="0"/>
            <c:showPercent val="1"/>
            <c:showBubbleSize val="0"/>
            <c:showLeaderLines val="1"/>
            <c:extLst>
              <c:ext xmlns:c15="http://schemas.microsoft.com/office/drawing/2012/chart" uri="{CE6537A1-D6FC-4f65-9D91-7224C49458BB}"/>
            </c:extLst>
          </c:dLbls>
          <c:cat>
            <c:strRef>
              <c:f>Sheet1!$A$2:$A$7</c:f>
              <c:strCache>
                <c:ptCount val="6"/>
                <c:pt idx="0">
                  <c:v>Hispanic</c:v>
                </c:pt>
                <c:pt idx="1">
                  <c:v>White</c:v>
                </c:pt>
                <c:pt idx="2">
                  <c:v>Black</c:v>
                </c:pt>
                <c:pt idx="3">
                  <c:v>Asian</c:v>
                </c:pt>
                <c:pt idx="4">
                  <c:v>Other Races</c:v>
                </c:pt>
                <c:pt idx="5">
                  <c:v>2 or More Races</c:v>
                </c:pt>
              </c:strCache>
            </c:strRef>
          </c:cat>
          <c:val>
            <c:numRef>
              <c:f>Sheet1!$B$2:$B$7</c:f>
              <c:numCache>
                <c:formatCode>0.00</c:formatCode>
                <c:ptCount val="6"/>
                <c:pt idx="0">
                  <c:v>991348</c:v>
                </c:pt>
                <c:pt idx="1">
                  <c:v>1500047</c:v>
                </c:pt>
                <c:pt idx="2">
                  <c:v>146600</c:v>
                </c:pt>
                <c:pt idx="3">
                  <c:v>328058</c:v>
                </c:pt>
                <c:pt idx="4">
                  <c:v>34317</c:v>
                </c:pt>
                <c:pt idx="5">
                  <c:v>94943</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txPr>
    <a:bodyPr/>
    <a:lstStyle/>
    <a:p>
      <a:pPr>
        <a:defRPr sz="1800"/>
      </a:pPr>
      <a:endParaRPr lang="en-US"/>
    </a:p>
  </c:tx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0.25407</cdr:x>
      <cdr:y>0.04938</cdr:y>
    </cdr:from>
    <cdr:to>
      <cdr:x>0.29187</cdr:x>
      <cdr:y>0.14685</cdr:y>
    </cdr:to>
    <cdr:sp macro="" textlink="">
      <cdr:nvSpPr>
        <cdr:cNvPr id="2" name="TextBox 1"/>
        <cdr:cNvSpPr txBox="1"/>
      </cdr:nvSpPr>
      <cdr:spPr>
        <a:xfrm xmlns:a="http://schemas.openxmlformats.org/drawingml/2006/main">
          <a:off x="2049096" y="231648"/>
          <a:ext cx="304800" cy="4572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100" dirty="0">
              <a:latin typeface="Verdana" pitchFamily="34" charset="0"/>
              <a:ea typeface="Verdana" pitchFamily="34" charset="0"/>
              <a:cs typeface="Verdana" pitchFamily="34" charset="0"/>
            </a:rPr>
            <a:t>4</a:t>
          </a:r>
        </a:p>
        <a:p xmlns:a="http://schemas.openxmlformats.org/drawingml/2006/main">
          <a:r>
            <a:rPr lang="en-US" sz="1100" dirty="0">
              <a:latin typeface="Verdana" pitchFamily="34" charset="0"/>
              <a:ea typeface="Verdana" pitchFamily="34" charset="0"/>
              <a:cs typeface="Verdana" pitchFamily="34" charset="0"/>
            </a:rPr>
            <a:t>5</a:t>
          </a:r>
        </a:p>
      </cdr:txBody>
    </cdr:sp>
  </cdr:relSizeAnchor>
  <cdr:relSizeAnchor xmlns:cdr="http://schemas.openxmlformats.org/drawingml/2006/chartDrawing">
    <cdr:from>
      <cdr:x>0.35598</cdr:x>
      <cdr:y>0.04938</cdr:y>
    </cdr:from>
    <cdr:to>
      <cdr:x>0.38903</cdr:x>
      <cdr:y>0.11952</cdr:y>
    </cdr:to>
    <cdr:sp macro="" textlink="">
      <cdr:nvSpPr>
        <cdr:cNvPr id="3" name="TextBox 1"/>
        <cdr:cNvSpPr txBox="1"/>
      </cdr:nvSpPr>
      <cdr:spPr>
        <a:xfrm xmlns:a="http://schemas.openxmlformats.org/drawingml/2006/main">
          <a:off x="2870999" y="231648"/>
          <a:ext cx="266548" cy="329018"/>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100" dirty="0">
              <a:latin typeface="Verdana" pitchFamily="34" charset="0"/>
              <a:ea typeface="Verdana" pitchFamily="34" charset="0"/>
              <a:cs typeface="Verdana" pitchFamily="34" charset="0"/>
            </a:rPr>
            <a:t>4</a:t>
          </a:r>
        </a:p>
        <a:p xmlns:a="http://schemas.openxmlformats.org/drawingml/2006/main">
          <a:r>
            <a:rPr lang="en-US" sz="1100" dirty="0">
              <a:latin typeface="Verdana" pitchFamily="34" charset="0"/>
              <a:ea typeface="Verdana" pitchFamily="34" charset="0"/>
              <a:cs typeface="Verdana" pitchFamily="34" charset="0"/>
            </a:rPr>
            <a:t>6</a:t>
          </a:r>
        </a:p>
      </cdr:txBody>
    </cdr:sp>
  </cdr:relSizeAnchor>
  <cdr:relSizeAnchor xmlns:cdr="http://schemas.openxmlformats.org/drawingml/2006/chartDrawing">
    <cdr:from>
      <cdr:x>0.45114</cdr:x>
      <cdr:y>0.04938</cdr:y>
    </cdr:from>
    <cdr:to>
      <cdr:x>0.48419</cdr:x>
      <cdr:y>0.11952</cdr:y>
    </cdr:to>
    <cdr:sp macro="" textlink="">
      <cdr:nvSpPr>
        <cdr:cNvPr id="4" name="TextBox 1"/>
        <cdr:cNvSpPr txBox="1"/>
      </cdr:nvSpPr>
      <cdr:spPr>
        <a:xfrm xmlns:a="http://schemas.openxmlformats.org/drawingml/2006/main">
          <a:off x="3638431" y="231648"/>
          <a:ext cx="266549" cy="329018"/>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100">
              <a:latin typeface="Verdana" pitchFamily="34" charset="0"/>
              <a:ea typeface="Verdana" pitchFamily="34" charset="0"/>
              <a:cs typeface="Verdana" pitchFamily="34" charset="0"/>
            </a:rPr>
            <a:t>4</a:t>
          </a:r>
        </a:p>
        <a:p xmlns:a="http://schemas.openxmlformats.org/drawingml/2006/main">
          <a:r>
            <a:rPr lang="en-US" sz="1100">
              <a:latin typeface="Verdana" pitchFamily="34" charset="0"/>
              <a:ea typeface="Verdana" pitchFamily="34" charset="0"/>
              <a:cs typeface="Verdana" pitchFamily="34" charset="0"/>
            </a:rPr>
            <a:t>7</a:t>
          </a:r>
        </a:p>
      </cdr:txBody>
    </cdr:sp>
  </cdr:relSizeAnchor>
  <cdr:relSizeAnchor xmlns:cdr="http://schemas.openxmlformats.org/drawingml/2006/chartDrawing">
    <cdr:from>
      <cdr:x>0.54629</cdr:x>
      <cdr:y>0.04938</cdr:y>
    </cdr:from>
    <cdr:to>
      <cdr:x>0.57934</cdr:x>
      <cdr:y>0.11952</cdr:y>
    </cdr:to>
    <cdr:sp macro="" textlink="">
      <cdr:nvSpPr>
        <cdr:cNvPr id="5" name="TextBox 1"/>
        <cdr:cNvSpPr txBox="1"/>
      </cdr:nvSpPr>
      <cdr:spPr>
        <a:xfrm xmlns:a="http://schemas.openxmlformats.org/drawingml/2006/main">
          <a:off x="4405864" y="231648"/>
          <a:ext cx="266548" cy="329018"/>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100">
              <a:latin typeface="Verdana" pitchFamily="34" charset="0"/>
              <a:ea typeface="Verdana" pitchFamily="34" charset="0"/>
              <a:cs typeface="Verdana" pitchFamily="34" charset="0"/>
            </a:rPr>
            <a:t>4</a:t>
          </a:r>
        </a:p>
        <a:p xmlns:a="http://schemas.openxmlformats.org/drawingml/2006/main">
          <a:r>
            <a:rPr lang="en-US" sz="1100">
              <a:latin typeface="Verdana" pitchFamily="34" charset="0"/>
              <a:ea typeface="Verdana" pitchFamily="34" charset="0"/>
              <a:cs typeface="Verdana" pitchFamily="34" charset="0"/>
            </a:rPr>
            <a:t>8</a:t>
          </a:r>
        </a:p>
      </cdr:txBody>
    </cdr:sp>
  </cdr:relSizeAnchor>
  <cdr:relSizeAnchor xmlns:cdr="http://schemas.openxmlformats.org/drawingml/2006/chartDrawing">
    <cdr:from>
      <cdr:x>0.64145</cdr:x>
      <cdr:y>0.04938</cdr:y>
    </cdr:from>
    <cdr:to>
      <cdr:x>0.6745</cdr:x>
      <cdr:y>0.11952</cdr:y>
    </cdr:to>
    <cdr:sp macro="" textlink="">
      <cdr:nvSpPr>
        <cdr:cNvPr id="6" name="TextBox 1"/>
        <cdr:cNvSpPr txBox="1"/>
      </cdr:nvSpPr>
      <cdr:spPr>
        <a:xfrm xmlns:a="http://schemas.openxmlformats.org/drawingml/2006/main">
          <a:off x="5173296" y="231648"/>
          <a:ext cx="266549" cy="329018"/>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100" dirty="0">
              <a:latin typeface="Verdana" pitchFamily="34" charset="0"/>
              <a:ea typeface="Verdana" pitchFamily="34" charset="0"/>
              <a:cs typeface="Verdana" pitchFamily="34" charset="0"/>
            </a:rPr>
            <a:t>4</a:t>
          </a:r>
        </a:p>
        <a:p xmlns:a="http://schemas.openxmlformats.org/drawingml/2006/main">
          <a:r>
            <a:rPr lang="en-US" sz="1100" dirty="0">
              <a:latin typeface="Verdana" pitchFamily="34" charset="0"/>
              <a:ea typeface="Verdana" pitchFamily="34" charset="0"/>
              <a:cs typeface="Verdana" pitchFamily="34" charset="0"/>
            </a:rPr>
            <a:t>9</a:t>
          </a:r>
        </a:p>
      </cdr:txBody>
    </cdr:sp>
  </cdr:relSizeAnchor>
  <cdr:relSizeAnchor xmlns:cdr="http://schemas.openxmlformats.org/drawingml/2006/chartDrawing">
    <cdr:from>
      <cdr:x>0.73661</cdr:x>
      <cdr:y>0.04938</cdr:y>
    </cdr:from>
    <cdr:to>
      <cdr:x>0.76965</cdr:x>
      <cdr:y>0.11952</cdr:y>
    </cdr:to>
    <cdr:sp macro="" textlink="">
      <cdr:nvSpPr>
        <cdr:cNvPr id="7" name="TextBox 1"/>
        <cdr:cNvSpPr txBox="1"/>
      </cdr:nvSpPr>
      <cdr:spPr>
        <a:xfrm xmlns:a="http://schemas.openxmlformats.org/drawingml/2006/main">
          <a:off x="5940729" y="231648"/>
          <a:ext cx="266468" cy="329018"/>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100">
              <a:latin typeface="Verdana" pitchFamily="34" charset="0"/>
              <a:ea typeface="Verdana" pitchFamily="34" charset="0"/>
              <a:cs typeface="Verdana" pitchFamily="34" charset="0"/>
            </a:rPr>
            <a:t> 4</a:t>
          </a:r>
        </a:p>
        <a:p xmlns:a="http://schemas.openxmlformats.org/drawingml/2006/main">
          <a:r>
            <a:rPr lang="en-US" sz="1100">
              <a:latin typeface="Verdana" pitchFamily="34" charset="0"/>
              <a:ea typeface="Verdana" pitchFamily="34" charset="0"/>
              <a:cs typeface="Verdana" pitchFamily="34" charset="0"/>
            </a:rPr>
            <a:t>10</a:t>
          </a:r>
        </a:p>
      </cdr:txBody>
    </cdr:sp>
  </cdr:relSizeAnchor>
  <cdr:relSizeAnchor xmlns:cdr="http://schemas.openxmlformats.org/drawingml/2006/chartDrawing">
    <cdr:from>
      <cdr:x>0.83175</cdr:x>
      <cdr:y>0.04938</cdr:y>
    </cdr:from>
    <cdr:to>
      <cdr:x>0.8648</cdr:x>
      <cdr:y>0.11952</cdr:y>
    </cdr:to>
    <cdr:sp macro="" textlink="">
      <cdr:nvSpPr>
        <cdr:cNvPr id="8" name="TextBox 1"/>
        <cdr:cNvSpPr txBox="1"/>
      </cdr:nvSpPr>
      <cdr:spPr>
        <a:xfrm xmlns:a="http://schemas.openxmlformats.org/drawingml/2006/main">
          <a:off x="6708081" y="231648"/>
          <a:ext cx="266548" cy="329018"/>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100">
              <a:latin typeface="Verdana" pitchFamily="34" charset="0"/>
              <a:ea typeface="Verdana" pitchFamily="34" charset="0"/>
              <a:cs typeface="Verdana" pitchFamily="34" charset="0"/>
            </a:rPr>
            <a:t> 4</a:t>
          </a:r>
        </a:p>
        <a:p xmlns:a="http://schemas.openxmlformats.org/drawingml/2006/main">
          <a:r>
            <a:rPr lang="en-US" sz="1100">
              <a:latin typeface="Verdana" pitchFamily="34" charset="0"/>
              <a:ea typeface="Verdana" pitchFamily="34" charset="0"/>
              <a:cs typeface="Verdana" pitchFamily="34" charset="0"/>
            </a:rPr>
            <a:t>11</a:t>
          </a:r>
        </a:p>
      </cdr:txBody>
    </cdr:sp>
  </cdr:relSizeAnchor>
  <cdr:relSizeAnchor xmlns:cdr="http://schemas.openxmlformats.org/drawingml/2006/chartDrawing">
    <cdr:from>
      <cdr:x>0.92691</cdr:x>
      <cdr:y>0.04938</cdr:y>
    </cdr:from>
    <cdr:to>
      <cdr:x>0.95996</cdr:x>
      <cdr:y>0.11952</cdr:y>
    </cdr:to>
    <cdr:sp macro="" textlink="">
      <cdr:nvSpPr>
        <cdr:cNvPr id="9" name="TextBox 1"/>
        <cdr:cNvSpPr txBox="1"/>
      </cdr:nvSpPr>
      <cdr:spPr>
        <a:xfrm xmlns:a="http://schemas.openxmlformats.org/drawingml/2006/main">
          <a:off x="7475515" y="231648"/>
          <a:ext cx="266549" cy="329018"/>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100" dirty="0">
              <a:latin typeface="Verdana" pitchFamily="34" charset="0"/>
              <a:ea typeface="Verdana" pitchFamily="34" charset="0"/>
              <a:cs typeface="Verdana" pitchFamily="34" charset="0"/>
            </a:rPr>
            <a:t> 7</a:t>
          </a:r>
        </a:p>
        <a:p xmlns:a="http://schemas.openxmlformats.org/drawingml/2006/main">
          <a:r>
            <a:rPr lang="en-US" sz="1100" dirty="0">
              <a:latin typeface="Verdana" pitchFamily="34" charset="0"/>
              <a:ea typeface="Verdana" pitchFamily="34" charset="0"/>
              <a:cs typeface="Verdana" pitchFamily="34" charset="0"/>
            </a:rPr>
            <a:t>12</a:t>
          </a:r>
        </a:p>
      </cdr:txBody>
    </cdr:sp>
  </cdr:relSizeAnchor>
  <cdr:relSizeAnchor xmlns:cdr="http://schemas.openxmlformats.org/drawingml/2006/chartDrawing">
    <cdr:from>
      <cdr:x>0.00625</cdr:x>
      <cdr:y>0.04253</cdr:y>
    </cdr:from>
    <cdr:to>
      <cdr:x>0.105</cdr:x>
      <cdr:y>0.11267</cdr:y>
    </cdr:to>
    <cdr:sp macro="" textlink="">
      <cdr:nvSpPr>
        <cdr:cNvPr id="10" name="TextBox 1"/>
        <cdr:cNvSpPr txBox="1"/>
      </cdr:nvSpPr>
      <cdr:spPr>
        <a:xfrm xmlns:a="http://schemas.openxmlformats.org/drawingml/2006/main">
          <a:off x="50406" y="199503"/>
          <a:ext cx="796420" cy="329018"/>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100" dirty="0">
              <a:latin typeface="Verdana" pitchFamily="34" charset="0"/>
              <a:ea typeface="Verdana" pitchFamily="34" charset="0"/>
              <a:cs typeface="Verdana" pitchFamily="34" charset="0"/>
            </a:rPr>
            <a:t>First Series:</a:t>
          </a:r>
        </a:p>
        <a:p xmlns:a="http://schemas.openxmlformats.org/drawingml/2006/main">
          <a:r>
            <a:rPr lang="en-US" sz="1100" dirty="0">
              <a:latin typeface="Verdana" pitchFamily="34" charset="0"/>
              <a:ea typeface="Verdana" pitchFamily="34" charset="0"/>
              <a:cs typeface="Verdana" pitchFamily="34" charset="0"/>
            </a:rPr>
            <a:t>Last Series:</a:t>
          </a:r>
        </a:p>
      </cdr:txBody>
    </cdr:sp>
  </cdr:relSizeAnchor>
</c:userShapes>
</file>

<file path=ppt/drawings/drawing2.xml><?xml version="1.0" encoding="utf-8"?>
<c:userShapes xmlns:c="http://schemas.openxmlformats.org/drawingml/2006/chart">
  <cdr:relSizeAnchor xmlns:cdr="http://schemas.openxmlformats.org/drawingml/2006/chartDrawing">
    <cdr:from>
      <cdr:x>0.47055</cdr:x>
      <cdr:y>0.26134</cdr:y>
    </cdr:from>
    <cdr:to>
      <cdr:x>0.75287</cdr:x>
      <cdr:y>0.43557</cdr:y>
    </cdr:to>
    <cdr:sp macro="" textlink="">
      <cdr:nvSpPr>
        <cdr:cNvPr id="2" name="Rectangle 1"/>
        <cdr:cNvSpPr/>
      </cdr:nvSpPr>
      <cdr:spPr>
        <a:xfrm xmlns:a="http://schemas.openxmlformats.org/drawingml/2006/main">
          <a:off x="1904999" y="1143000"/>
          <a:ext cx="1143000" cy="762000"/>
        </a:xfrm>
        <a:prstGeom xmlns:a="http://schemas.openxmlformats.org/drawingml/2006/main" prst="rect">
          <a:avLst/>
        </a:prstGeom>
        <a:solidFill xmlns:a="http://schemas.openxmlformats.org/drawingml/2006/main">
          <a:schemeClr val="bg2"/>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ot="0" spcFirstLastPara="0" vert="horz" wrap="square" lIns="91440" tIns="45720" rIns="91440" bIns="45720" numCol="1" spcCol="0" rtlCol="0" fromWordArt="0" anchor="ctr" anchorCtr="0" forceAA="0" compatLnSpc="1">
          <a:prstTxWarp prst="textNoShape">
            <a:avLst/>
          </a:prstTxWarp>
          <a:noAutofit/>
        </a:bodyPr>
        <a:lstStyle xmlns:a="http://schemas.openxmlformats.org/drawingml/2006/main">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xmlns:a="http://schemas.openxmlformats.org/drawingml/2006/main">
          <a:pPr algn="ctr"/>
          <a:r>
            <a:rPr lang="en-US" sz="1600" b="1" dirty="0" smtClean="0">
              <a:solidFill>
                <a:schemeClr val="tx1"/>
              </a:solidFill>
            </a:rPr>
            <a:t>Hispanic</a:t>
          </a:r>
        </a:p>
        <a:p xmlns:a="http://schemas.openxmlformats.org/drawingml/2006/main">
          <a:pPr algn="ctr"/>
          <a:r>
            <a:rPr lang="en-US" sz="1600" b="1" dirty="0" smtClean="0">
              <a:solidFill>
                <a:schemeClr val="tx1"/>
              </a:solidFill>
            </a:rPr>
            <a:t>46%</a:t>
          </a:r>
          <a:endParaRPr lang="en-US" sz="1600" b="1" dirty="0">
            <a:solidFill>
              <a:schemeClr val="tx1"/>
            </a:solidFill>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1431" tIns="45715" rIns="91431" bIns="45715"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1431" tIns="45715" rIns="91431" bIns="45715" rtlCol="0"/>
          <a:lstStyle>
            <a:lvl1pPr algn="r">
              <a:defRPr sz="1200"/>
            </a:lvl1pPr>
          </a:lstStyle>
          <a:p>
            <a:fld id="{1BCE42D9-1759-4BC1-9D65-B0D0F7CA4255}" type="datetimeFigureOut">
              <a:rPr lang="en-US" smtClean="0"/>
              <a:t>1/16/2015</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1431" tIns="45715" rIns="91431" bIns="45715"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1431" tIns="45715" rIns="91431" bIns="45715" rtlCol="0" anchor="b"/>
          <a:lstStyle>
            <a:lvl1pPr algn="r">
              <a:defRPr sz="1200"/>
            </a:lvl1pPr>
          </a:lstStyle>
          <a:p>
            <a:fld id="{A2607FED-C0B2-4D56-978A-ABA1B3251B22}" type="slidenum">
              <a:rPr lang="en-US" smtClean="0"/>
              <a:t>‹#›</a:t>
            </a:fld>
            <a:endParaRPr lang="en-US"/>
          </a:p>
        </p:txBody>
      </p:sp>
    </p:spTree>
    <p:extLst>
      <p:ext uri="{BB962C8B-B14F-4D97-AF65-F5344CB8AC3E}">
        <p14:creationId xmlns:p14="http://schemas.microsoft.com/office/powerpoint/2010/main" val="7590720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1431" tIns="45715" rIns="91431" bIns="45715"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1431" tIns="45715" rIns="91431" bIns="45715" rtlCol="0"/>
          <a:lstStyle>
            <a:lvl1pPr algn="r">
              <a:defRPr sz="1200"/>
            </a:lvl1pPr>
          </a:lstStyle>
          <a:p>
            <a:fld id="{4E44B591-BA95-42B1-B532-A2ACE08BAEF5}" type="datetimeFigureOut">
              <a:rPr lang="en-US" smtClean="0"/>
              <a:t>1/16/2015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31" tIns="45715" rIns="91431" bIns="45715"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1431" tIns="45715" rIns="91431" bIns="45715"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1431" tIns="45715" rIns="91431" bIns="45715"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1431" tIns="45715" rIns="91431" bIns="45715" rtlCol="0" anchor="b"/>
          <a:lstStyle>
            <a:lvl1pPr algn="r">
              <a:defRPr sz="1200"/>
            </a:lvl1pPr>
          </a:lstStyle>
          <a:p>
            <a:fld id="{6F89CFD8-1B42-440A-ABE0-7E69AEF42558}" type="slidenum">
              <a:rPr lang="en-US" smtClean="0"/>
              <a:t>‹#›</a:t>
            </a:fld>
            <a:endParaRPr lang="en-US"/>
          </a:p>
        </p:txBody>
      </p:sp>
    </p:spTree>
    <p:extLst>
      <p:ext uri="{BB962C8B-B14F-4D97-AF65-F5344CB8AC3E}">
        <p14:creationId xmlns:p14="http://schemas.microsoft.com/office/powerpoint/2010/main" val="7159281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F89CFD8-1B42-440A-ABE0-7E69AEF42558}" type="slidenum">
              <a:rPr lang="en-US" smtClean="0"/>
              <a:t>1</a:t>
            </a:fld>
            <a:endParaRPr lang="en-US"/>
          </a:p>
        </p:txBody>
      </p:sp>
    </p:spTree>
    <p:extLst>
      <p:ext uri="{BB962C8B-B14F-4D97-AF65-F5344CB8AC3E}">
        <p14:creationId xmlns:p14="http://schemas.microsoft.com/office/powerpoint/2010/main" val="29268386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spect="1" noChangeArrowheads="1" noTextEdit="1"/>
          </p:cNvSpPr>
          <p:nvPr>
            <p:ph type="sldImg"/>
          </p:nvPr>
        </p:nvSpPr>
        <p:spPr>
          <a:ln/>
        </p:spPr>
      </p:sp>
      <p:sp>
        <p:nvSpPr>
          <p:cNvPr id="14339" name="Rectangle 3"/>
          <p:cNvSpPr>
            <a:spLocks noGrp="1" noChangeArrowheads="1"/>
          </p:cNvSpPr>
          <p:nvPr>
            <p:ph type="body" idx="1"/>
          </p:nvPr>
        </p:nvSpPr>
        <p:spPr>
          <a:xfrm>
            <a:off x="533895" y="4416425"/>
            <a:ext cx="5790071" cy="4183063"/>
          </a:xfrm>
          <a:noFill/>
        </p:spPr>
        <p:txBody>
          <a:bodyPr lIns="93136" tIns="46567" rIns="93136" bIns="46567"/>
          <a:lstStyle/>
          <a:p>
            <a:r>
              <a:rPr lang="en-US" dirty="0" smtClean="0">
                <a:latin typeface="Arial" charset="0"/>
                <a:ea typeface="ＭＳ Ｐゴシック" pitchFamily="-106" charset="-128"/>
              </a:rPr>
              <a:t>Report median age for each year</a:t>
            </a:r>
          </a:p>
        </p:txBody>
      </p:sp>
      <p:sp>
        <p:nvSpPr>
          <p:cNvPr id="2" name="Footer Placeholder 1"/>
          <p:cNvSpPr>
            <a:spLocks noGrp="1"/>
          </p:cNvSpPr>
          <p:nvPr>
            <p:ph type="ftr" sz="quarter" idx="10"/>
          </p:nvPr>
        </p:nvSpPr>
        <p:spPr/>
        <p:txBody>
          <a:bodyPr/>
          <a:lstStyle/>
          <a:p>
            <a:r>
              <a:rPr lang="en-US" smtClean="0"/>
              <a:t>DRAFT - FOR EXPERT PANEL REVIEW ONLY</a:t>
            </a:r>
            <a:endParaRPr lang="en-US"/>
          </a:p>
        </p:txBody>
      </p:sp>
      <p:sp>
        <p:nvSpPr>
          <p:cNvPr id="3" name="Header Placeholder 2"/>
          <p:cNvSpPr>
            <a:spLocks noGrp="1"/>
          </p:cNvSpPr>
          <p:nvPr>
            <p:ph type="hdr" sz="quarter" idx="11"/>
          </p:nvPr>
        </p:nvSpPr>
        <p:spPr/>
        <p:txBody>
          <a:bodyPr/>
          <a:lstStyle/>
          <a:p>
            <a:r>
              <a:rPr lang="en-US" smtClean="0"/>
              <a:t>DRAFT - FOR EXPERT PANEL REVIEW ONLY</a:t>
            </a:r>
            <a:endParaRPr lang="en-US"/>
          </a:p>
        </p:txBody>
      </p:sp>
    </p:spTree>
    <p:extLst>
      <p:ext uri="{BB962C8B-B14F-4D97-AF65-F5344CB8AC3E}">
        <p14:creationId xmlns:p14="http://schemas.microsoft.com/office/powerpoint/2010/main" val="28106898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3FF1039-BE65-4FEB-99AC-05F61F28B4A6}" type="slidenum">
              <a:rPr lang="en-US" smtClean="0"/>
              <a:pPr/>
              <a:t>12</a:t>
            </a:fld>
            <a:endParaRPr lang="en-US"/>
          </a:p>
        </p:txBody>
      </p:sp>
      <p:sp>
        <p:nvSpPr>
          <p:cNvPr id="5" name="Footer Placeholder 4"/>
          <p:cNvSpPr>
            <a:spLocks noGrp="1"/>
          </p:cNvSpPr>
          <p:nvPr>
            <p:ph type="ftr" sz="quarter" idx="11"/>
          </p:nvPr>
        </p:nvSpPr>
        <p:spPr/>
        <p:txBody>
          <a:bodyPr/>
          <a:lstStyle/>
          <a:p>
            <a:r>
              <a:rPr lang="en-US" smtClean="0"/>
              <a:t>DRAFT - FOR EXPERT PANEL REVIEW ONLY</a:t>
            </a:r>
            <a:endParaRPr lang="en-US"/>
          </a:p>
        </p:txBody>
      </p:sp>
      <p:sp>
        <p:nvSpPr>
          <p:cNvPr id="6" name="Header Placeholder 5"/>
          <p:cNvSpPr>
            <a:spLocks noGrp="1"/>
          </p:cNvSpPr>
          <p:nvPr>
            <p:ph type="hdr" sz="quarter" idx="12"/>
          </p:nvPr>
        </p:nvSpPr>
        <p:spPr/>
        <p:txBody>
          <a:bodyPr/>
          <a:lstStyle/>
          <a:p>
            <a:r>
              <a:rPr lang="en-US" smtClean="0"/>
              <a:t>DRAFT - FOR EXPERT PANEL REVIEW ONLY</a:t>
            </a:r>
            <a:endParaRPr lang="en-US"/>
          </a:p>
        </p:txBody>
      </p:sp>
    </p:spTree>
    <p:extLst>
      <p:ext uri="{BB962C8B-B14F-4D97-AF65-F5344CB8AC3E}">
        <p14:creationId xmlns:p14="http://schemas.microsoft.com/office/powerpoint/2010/main" val="17973894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3FF1039-BE65-4FEB-99AC-05F61F28B4A6}" type="slidenum">
              <a:rPr lang="en-US" smtClean="0"/>
              <a:pPr/>
              <a:t>16</a:t>
            </a:fld>
            <a:endParaRPr lang="en-US"/>
          </a:p>
        </p:txBody>
      </p:sp>
      <p:sp>
        <p:nvSpPr>
          <p:cNvPr id="5" name="Footer Placeholder 4"/>
          <p:cNvSpPr>
            <a:spLocks noGrp="1"/>
          </p:cNvSpPr>
          <p:nvPr>
            <p:ph type="ftr" sz="quarter" idx="11"/>
          </p:nvPr>
        </p:nvSpPr>
        <p:spPr/>
        <p:txBody>
          <a:bodyPr/>
          <a:lstStyle/>
          <a:p>
            <a:r>
              <a:rPr lang="en-US" smtClean="0"/>
              <a:t>DRAFT - FOR EXPERT PANEL REVIEW ONLY</a:t>
            </a:r>
            <a:endParaRPr lang="en-US"/>
          </a:p>
        </p:txBody>
      </p:sp>
      <p:sp>
        <p:nvSpPr>
          <p:cNvPr id="6" name="Header Placeholder 5"/>
          <p:cNvSpPr>
            <a:spLocks noGrp="1"/>
          </p:cNvSpPr>
          <p:nvPr>
            <p:ph type="hdr" sz="quarter" idx="12"/>
          </p:nvPr>
        </p:nvSpPr>
        <p:spPr/>
        <p:txBody>
          <a:bodyPr/>
          <a:lstStyle/>
          <a:p>
            <a:r>
              <a:rPr lang="en-US" smtClean="0"/>
              <a:t>DRAFT - FOR EXPERT PANEL REVIEW ONLY</a:t>
            </a:r>
            <a:endParaRPr lang="en-US"/>
          </a:p>
        </p:txBody>
      </p:sp>
    </p:spTree>
    <p:extLst>
      <p:ext uri="{BB962C8B-B14F-4D97-AF65-F5344CB8AC3E}">
        <p14:creationId xmlns:p14="http://schemas.microsoft.com/office/powerpoint/2010/main" val="38655213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3FF1039-BE65-4FEB-99AC-05F61F28B4A6}" type="slidenum">
              <a:rPr lang="en-US" smtClean="0"/>
              <a:pPr/>
              <a:t>17</a:t>
            </a:fld>
            <a:endParaRPr lang="en-US"/>
          </a:p>
        </p:txBody>
      </p:sp>
      <p:sp>
        <p:nvSpPr>
          <p:cNvPr id="5" name="Footer Placeholder 4"/>
          <p:cNvSpPr>
            <a:spLocks noGrp="1"/>
          </p:cNvSpPr>
          <p:nvPr>
            <p:ph type="ftr" sz="quarter" idx="11"/>
          </p:nvPr>
        </p:nvSpPr>
        <p:spPr/>
        <p:txBody>
          <a:bodyPr/>
          <a:lstStyle/>
          <a:p>
            <a:r>
              <a:rPr lang="en-US" smtClean="0"/>
              <a:t>DRAFT - FOR EXPERT PANEL REVIEW ONLY</a:t>
            </a:r>
            <a:endParaRPr lang="en-US"/>
          </a:p>
        </p:txBody>
      </p:sp>
      <p:sp>
        <p:nvSpPr>
          <p:cNvPr id="6" name="Header Placeholder 5"/>
          <p:cNvSpPr>
            <a:spLocks noGrp="1"/>
          </p:cNvSpPr>
          <p:nvPr>
            <p:ph type="hdr" sz="quarter" idx="12"/>
          </p:nvPr>
        </p:nvSpPr>
        <p:spPr/>
        <p:txBody>
          <a:bodyPr/>
          <a:lstStyle/>
          <a:p>
            <a:r>
              <a:rPr lang="en-US" smtClean="0"/>
              <a:t>DRAFT - FOR EXPERT PANEL REVIEW ONLY</a:t>
            </a:r>
            <a:endParaRPr lang="en-US"/>
          </a:p>
        </p:txBody>
      </p:sp>
    </p:spTree>
    <p:extLst>
      <p:ext uri="{BB962C8B-B14F-4D97-AF65-F5344CB8AC3E}">
        <p14:creationId xmlns:p14="http://schemas.microsoft.com/office/powerpoint/2010/main" val="160719446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3FF1039-BE65-4FEB-99AC-05F61F28B4A6}" type="slidenum">
              <a:rPr lang="en-US" smtClean="0"/>
              <a:pPr/>
              <a:t>18</a:t>
            </a:fld>
            <a:endParaRPr lang="en-US"/>
          </a:p>
        </p:txBody>
      </p:sp>
      <p:sp>
        <p:nvSpPr>
          <p:cNvPr id="5" name="Footer Placeholder 4"/>
          <p:cNvSpPr>
            <a:spLocks noGrp="1"/>
          </p:cNvSpPr>
          <p:nvPr>
            <p:ph type="ftr" sz="quarter" idx="11"/>
          </p:nvPr>
        </p:nvSpPr>
        <p:spPr/>
        <p:txBody>
          <a:bodyPr/>
          <a:lstStyle/>
          <a:p>
            <a:r>
              <a:rPr lang="en-US" smtClean="0"/>
              <a:t>DRAFT - FOR EXPERT PANEL REVIEW ONLY</a:t>
            </a:r>
            <a:endParaRPr lang="en-US"/>
          </a:p>
        </p:txBody>
      </p:sp>
      <p:sp>
        <p:nvSpPr>
          <p:cNvPr id="6" name="Header Placeholder 5"/>
          <p:cNvSpPr>
            <a:spLocks noGrp="1"/>
          </p:cNvSpPr>
          <p:nvPr>
            <p:ph type="hdr" sz="quarter" idx="12"/>
          </p:nvPr>
        </p:nvSpPr>
        <p:spPr/>
        <p:txBody>
          <a:bodyPr/>
          <a:lstStyle/>
          <a:p>
            <a:r>
              <a:rPr lang="en-US" smtClean="0"/>
              <a:t>DRAFT - FOR EXPERT PANEL REVIEW ONLY</a:t>
            </a:r>
            <a:endParaRPr lang="en-US"/>
          </a:p>
        </p:txBody>
      </p:sp>
    </p:spTree>
    <p:extLst>
      <p:ext uri="{BB962C8B-B14F-4D97-AF65-F5344CB8AC3E}">
        <p14:creationId xmlns:p14="http://schemas.microsoft.com/office/powerpoint/2010/main" val="18468851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can always revert back to the other one. Let’s see what people think.</a:t>
            </a:r>
            <a:r>
              <a:rPr lang="en-US" baseline="0" dirty="0" smtClean="0"/>
              <a:t> The other one with all the series line is chaotic, but may be easier for the average person to understand.***</a:t>
            </a:r>
            <a:endParaRPr lang="en-US" dirty="0"/>
          </a:p>
        </p:txBody>
      </p:sp>
      <p:sp>
        <p:nvSpPr>
          <p:cNvPr id="4" name="Slide Number Placeholder 3"/>
          <p:cNvSpPr>
            <a:spLocks noGrp="1"/>
          </p:cNvSpPr>
          <p:nvPr>
            <p:ph type="sldNum" sz="quarter" idx="10"/>
          </p:nvPr>
        </p:nvSpPr>
        <p:spPr/>
        <p:txBody>
          <a:bodyPr/>
          <a:lstStyle/>
          <a:p>
            <a:fld id="{53FF1039-BE65-4FEB-99AC-05F61F28B4A6}" type="slidenum">
              <a:rPr lang="en-US" smtClean="0"/>
              <a:pPr/>
              <a:t>3</a:t>
            </a:fld>
            <a:endParaRPr lang="en-US"/>
          </a:p>
        </p:txBody>
      </p:sp>
      <p:sp>
        <p:nvSpPr>
          <p:cNvPr id="5" name="Footer Placeholder 4"/>
          <p:cNvSpPr>
            <a:spLocks noGrp="1"/>
          </p:cNvSpPr>
          <p:nvPr>
            <p:ph type="ftr" sz="quarter" idx="11"/>
          </p:nvPr>
        </p:nvSpPr>
        <p:spPr/>
        <p:txBody>
          <a:bodyPr/>
          <a:lstStyle/>
          <a:p>
            <a:r>
              <a:rPr lang="en-US" smtClean="0"/>
              <a:t>DRAFT - FOR EXPERT PANEL REVIEW ONLY</a:t>
            </a:r>
            <a:endParaRPr lang="en-US"/>
          </a:p>
        </p:txBody>
      </p:sp>
      <p:sp>
        <p:nvSpPr>
          <p:cNvPr id="6" name="Header Placeholder 5"/>
          <p:cNvSpPr>
            <a:spLocks noGrp="1"/>
          </p:cNvSpPr>
          <p:nvPr>
            <p:ph type="hdr" sz="quarter" idx="12"/>
          </p:nvPr>
        </p:nvSpPr>
        <p:spPr/>
        <p:txBody>
          <a:bodyPr/>
          <a:lstStyle/>
          <a:p>
            <a:r>
              <a:rPr lang="en-US" smtClean="0"/>
              <a:t>DRAFT - FOR EXPERT PANEL REVIEW ONLY</a:t>
            </a:r>
            <a:endParaRPr lang="en-US"/>
          </a:p>
        </p:txBody>
      </p:sp>
    </p:spTree>
    <p:extLst>
      <p:ext uri="{BB962C8B-B14F-4D97-AF65-F5344CB8AC3E}">
        <p14:creationId xmlns:p14="http://schemas.microsoft.com/office/powerpoint/2010/main" val="14239764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3FF1039-BE65-4FEB-99AC-05F61F28B4A6}" type="slidenum">
              <a:rPr lang="en-US" smtClean="0"/>
              <a:pPr/>
              <a:t>4</a:t>
            </a:fld>
            <a:endParaRPr lang="en-US"/>
          </a:p>
        </p:txBody>
      </p:sp>
      <p:sp>
        <p:nvSpPr>
          <p:cNvPr id="5" name="Footer Placeholder 4"/>
          <p:cNvSpPr>
            <a:spLocks noGrp="1"/>
          </p:cNvSpPr>
          <p:nvPr>
            <p:ph type="ftr" sz="quarter" idx="11"/>
          </p:nvPr>
        </p:nvSpPr>
        <p:spPr/>
        <p:txBody>
          <a:bodyPr/>
          <a:lstStyle/>
          <a:p>
            <a:r>
              <a:rPr lang="en-US" smtClean="0"/>
              <a:t>DRAFT - FOR EXPERT PANEL REVIEW ONLY</a:t>
            </a:r>
            <a:endParaRPr lang="en-US"/>
          </a:p>
        </p:txBody>
      </p:sp>
      <p:sp>
        <p:nvSpPr>
          <p:cNvPr id="6" name="Header Placeholder 5"/>
          <p:cNvSpPr>
            <a:spLocks noGrp="1"/>
          </p:cNvSpPr>
          <p:nvPr>
            <p:ph type="hdr" sz="quarter" idx="12"/>
          </p:nvPr>
        </p:nvSpPr>
        <p:spPr/>
        <p:txBody>
          <a:bodyPr/>
          <a:lstStyle/>
          <a:p>
            <a:r>
              <a:rPr lang="en-US" smtClean="0"/>
              <a:t>DRAFT - FOR EXPERT PANEL REVIEW ONLY</a:t>
            </a:r>
            <a:endParaRPr lang="en-US"/>
          </a:p>
        </p:txBody>
      </p:sp>
    </p:spTree>
    <p:extLst>
      <p:ext uri="{BB962C8B-B14F-4D97-AF65-F5344CB8AC3E}">
        <p14:creationId xmlns:p14="http://schemas.microsoft.com/office/powerpoint/2010/main" val="18468851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Change calibration period on domestic</a:t>
            </a:r>
            <a:r>
              <a:rPr lang="en-US" baseline="0" dirty="0" smtClean="0"/>
              <a:t> migration model to take 1990-present into account (rather than 1970-present).</a:t>
            </a:r>
          </a:p>
          <a:p>
            <a:endParaRPr lang="en-US" baseline="0" dirty="0" smtClean="0"/>
          </a:p>
        </p:txBody>
      </p:sp>
      <p:sp>
        <p:nvSpPr>
          <p:cNvPr id="4" name="Slide Number Placeholder 3"/>
          <p:cNvSpPr>
            <a:spLocks noGrp="1"/>
          </p:cNvSpPr>
          <p:nvPr>
            <p:ph type="sldNum" sz="quarter" idx="10"/>
          </p:nvPr>
        </p:nvSpPr>
        <p:spPr/>
        <p:txBody>
          <a:bodyPr/>
          <a:lstStyle/>
          <a:p>
            <a:fld id="{53FF1039-BE65-4FEB-99AC-05F61F28B4A6}" type="slidenum">
              <a:rPr lang="en-US" smtClean="0"/>
              <a:pPr/>
              <a:t>5</a:t>
            </a:fld>
            <a:endParaRPr lang="en-US"/>
          </a:p>
        </p:txBody>
      </p:sp>
      <p:sp>
        <p:nvSpPr>
          <p:cNvPr id="5" name="Footer Placeholder 4"/>
          <p:cNvSpPr>
            <a:spLocks noGrp="1"/>
          </p:cNvSpPr>
          <p:nvPr>
            <p:ph type="ftr" sz="quarter" idx="11"/>
          </p:nvPr>
        </p:nvSpPr>
        <p:spPr/>
        <p:txBody>
          <a:bodyPr/>
          <a:lstStyle/>
          <a:p>
            <a:r>
              <a:rPr lang="en-US" smtClean="0"/>
              <a:t>DRAFT - FOR EXPERT PANEL REVIEW ONLY</a:t>
            </a:r>
            <a:endParaRPr lang="en-US"/>
          </a:p>
        </p:txBody>
      </p:sp>
      <p:sp>
        <p:nvSpPr>
          <p:cNvPr id="6" name="Header Placeholder 5"/>
          <p:cNvSpPr>
            <a:spLocks noGrp="1"/>
          </p:cNvSpPr>
          <p:nvPr>
            <p:ph type="hdr" sz="quarter" idx="12"/>
          </p:nvPr>
        </p:nvSpPr>
        <p:spPr/>
        <p:txBody>
          <a:bodyPr/>
          <a:lstStyle/>
          <a:p>
            <a:r>
              <a:rPr lang="en-US" smtClean="0"/>
              <a:t>DRAFT - FOR EXPERT PANEL REVIEW ONLY</a:t>
            </a:r>
            <a:endParaRPr lang="en-US"/>
          </a:p>
        </p:txBody>
      </p:sp>
    </p:spTree>
    <p:extLst>
      <p:ext uri="{BB962C8B-B14F-4D97-AF65-F5344CB8AC3E}">
        <p14:creationId xmlns:p14="http://schemas.microsoft.com/office/powerpoint/2010/main" val="9948483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F89CFD8-1B42-440A-ABE0-7E69AEF42558}" type="slidenum">
              <a:rPr lang="en-US" smtClean="0"/>
              <a:t>6</a:t>
            </a:fld>
            <a:endParaRPr lang="en-US"/>
          </a:p>
        </p:txBody>
      </p:sp>
    </p:spTree>
    <p:extLst>
      <p:ext uri="{BB962C8B-B14F-4D97-AF65-F5344CB8AC3E}">
        <p14:creationId xmlns:p14="http://schemas.microsoft.com/office/powerpoint/2010/main" val="4339393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Discussion</a:t>
            </a:r>
            <a:r>
              <a:rPr lang="en-US" baseline="0" dirty="0" smtClean="0"/>
              <a:t> on convergence assumptions.</a:t>
            </a:r>
          </a:p>
          <a:p>
            <a:r>
              <a:rPr lang="en-US" baseline="0" dirty="0" smtClean="0"/>
              <a:t>Recommendations for further investigation:</a:t>
            </a:r>
          </a:p>
          <a:p>
            <a:pPr marL="174690" indent="-174690">
              <a:buFont typeface="Arial" pitchFamily="34" charset="0"/>
              <a:buChar char="•"/>
            </a:pPr>
            <a:r>
              <a:rPr lang="en-US" baseline="0" dirty="0" smtClean="0"/>
              <a:t>Convergence makes sense, but maybe not as dramatic a change.</a:t>
            </a:r>
          </a:p>
          <a:p>
            <a:pPr marL="174690" indent="-174690">
              <a:buFont typeface="Arial" pitchFamily="34" charset="0"/>
              <a:buChar char="•"/>
            </a:pPr>
            <a:r>
              <a:rPr lang="en-US" baseline="0" dirty="0" smtClean="0"/>
              <a:t>Provide more documentation on convergence rates.</a:t>
            </a:r>
          </a:p>
          <a:p>
            <a:pPr marL="174690" indent="-174690">
              <a:buFont typeface="Arial" pitchFamily="34" charset="0"/>
              <a:buChar char="•"/>
            </a:pPr>
            <a:r>
              <a:rPr lang="en-US" baseline="0" dirty="0" smtClean="0"/>
              <a:t>Compare to other states (e.g. Arizona) with respect to the population remaining in-state (mostly recent migrants? Mostly later generations?)</a:t>
            </a:r>
          </a:p>
          <a:p>
            <a:pPr marL="174690" indent="-174690">
              <a:buFont typeface="Arial" pitchFamily="34" charset="0"/>
              <a:buChar char="•"/>
            </a:pPr>
            <a:r>
              <a:rPr lang="en-US" baseline="0" dirty="0" smtClean="0"/>
              <a:t>Look at changes in linguistic isolation as a marker of convergence</a:t>
            </a:r>
          </a:p>
          <a:p>
            <a:pPr marL="174690" indent="-174690">
              <a:buFont typeface="Arial" pitchFamily="34" charset="0"/>
              <a:buChar char="•"/>
            </a:pPr>
            <a:r>
              <a:rPr lang="en-US" baseline="0" dirty="0" smtClean="0"/>
              <a:t>Check against US Census Bureau assumption about convergence</a:t>
            </a:r>
            <a:endParaRPr lang="en-US" dirty="0"/>
          </a:p>
        </p:txBody>
      </p:sp>
      <p:sp>
        <p:nvSpPr>
          <p:cNvPr id="4" name="Slide Number Placeholder 3"/>
          <p:cNvSpPr>
            <a:spLocks noGrp="1"/>
          </p:cNvSpPr>
          <p:nvPr>
            <p:ph type="sldNum" sz="quarter" idx="10"/>
          </p:nvPr>
        </p:nvSpPr>
        <p:spPr/>
        <p:txBody>
          <a:bodyPr/>
          <a:lstStyle/>
          <a:p>
            <a:fld id="{53FF1039-BE65-4FEB-99AC-05F61F28B4A6}" type="slidenum">
              <a:rPr lang="en-US" smtClean="0"/>
              <a:pPr/>
              <a:t>7</a:t>
            </a:fld>
            <a:endParaRPr lang="en-US"/>
          </a:p>
        </p:txBody>
      </p:sp>
      <p:sp>
        <p:nvSpPr>
          <p:cNvPr id="5" name="Footer Placeholder 4"/>
          <p:cNvSpPr>
            <a:spLocks noGrp="1"/>
          </p:cNvSpPr>
          <p:nvPr>
            <p:ph type="ftr" sz="quarter" idx="11"/>
          </p:nvPr>
        </p:nvSpPr>
        <p:spPr/>
        <p:txBody>
          <a:bodyPr/>
          <a:lstStyle/>
          <a:p>
            <a:r>
              <a:rPr lang="en-US" smtClean="0"/>
              <a:t>DRAFT - FOR EXPERT PANEL REVIEW ONLY</a:t>
            </a:r>
            <a:endParaRPr lang="en-US"/>
          </a:p>
        </p:txBody>
      </p:sp>
      <p:sp>
        <p:nvSpPr>
          <p:cNvPr id="6" name="Header Placeholder 5"/>
          <p:cNvSpPr>
            <a:spLocks noGrp="1"/>
          </p:cNvSpPr>
          <p:nvPr>
            <p:ph type="hdr" sz="quarter" idx="12"/>
          </p:nvPr>
        </p:nvSpPr>
        <p:spPr/>
        <p:txBody>
          <a:bodyPr/>
          <a:lstStyle/>
          <a:p>
            <a:r>
              <a:rPr lang="en-US" smtClean="0"/>
              <a:t>DRAFT - FOR EXPERT PANEL REVIEW ONLY</a:t>
            </a:r>
            <a:endParaRPr lang="en-US"/>
          </a:p>
        </p:txBody>
      </p:sp>
    </p:spTree>
    <p:extLst>
      <p:ext uri="{BB962C8B-B14F-4D97-AF65-F5344CB8AC3E}">
        <p14:creationId xmlns:p14="http://schemas.microsoft.com/office/powerpoint/2010/main" val="29777166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PANEL</a:t>
            </a:r>
            <a:r>
              <a:rPr lang="en-US" baseline="0" dirty="0" smtClean="0"/>
              <a:t> REQUEST: </a:t>
            </a:r>
            <a:r>
              <a:rPr lang="en-US" dirty="0" smtClean="0"/>
              <a:t>Test</a:t>
            </a:r>
            <a:r>
              <a:rPr lang="en-US" baseline="0" dirty="0" smtClean="0"/>
              <a:t> the model with other life expectancy assumptions (especially those from US Census Bureau projections). Some models have 4-5 year increase in life expectancy.</a:t>
            </a:r>
          </a:p>
          <a:p>
            <a:endParaRPr lang="en-US" baseline="0" dirty="0" smtClean="0"/>
          </a:p>
          <a:p>
            <a:r>
              <a:rPr lang="en-US" baseline="0" dirty="0" smtClean="0"/>
              <a:t>RESPONSE: Updated tables with new life expectancy data, now almost exactly the same as U.S. Census Bureau projections for 2050 (except where SANDAG projections are slightly higher because local survival rates are slightly higher than national average).</a:t>
            </a:r>
            <a:endParaRPr lang="en-US" dirty="0"/>
          </a:p>
        </p:txBody>
      </p:sp>
      <p:sp>
        <p:nvSpPr>
          <p:cNvPr id="4" name="Slide Number Placeholder 3"/>
          <p:cNvSpPr>
            <a:spLocks noGrp="1"/>
          </p:cNvSpPr>
          <p:nvPr>
            <p:ph type="sldNum" sz="quarter" idx="10"/>
          </p:nvPr>
        </p:nvSpPr>
        <p:spPr/>
        <p:txBody>
          <a:bodyPr/>
          <a:lstStyle/>
          <a:p>
            <a:fld id="{53FF1039-BE65-4FEB-99AC-05F61F28B4A6}" type="slidenum">
              <a:rPr lang="en-US" smtClean="0"/>
              <a:pPr/>
              <a:t>8</a:t>
            </a:fld>
            <a:endParaRPr lang="en-US"/>
          </a:p>
        </p:txBody>
      </p:sp>
      <p:sp>
        <p:nvSpPr>
          <p:cNvPr id="5" name="Footer Placeholder 4"/>
          <p:cNvSpPr>
            <a:spLocks noGrp="1"/>
          </p:cNvSpPr>
          <p:nvPr>
            <p:ph type="ftr" sz="quarter" idx="11"/>
          </p:nvPr>
        </p:nvSpPr>
        <p:spPr/>
        <p:txBody>
          <a:bodyPr/>
          <a:lstStyle/>
          <a:p>
            <a:r>
              <a:rPr lang="en-US" smtClean="0"/>
              <a:t>DRAFT - FOR EXPERT PANEL REVIEW ONLY</a:t>
            </a:r>
            <a:endParaRPr lang="en-US"/>
          </a:p>
        </p:txBody>
      </p:sp>
      <p:sp>
        <p:nvSpPr>
          <p:cNvPr id="6" name="Header Placeholder 5"/>
          <p:cNvSpPr>
            <a:spLocks noGrp="1"/>
          </p:cNvSpPr>
          <p:nvPr>
            <p:ph type="hdr" sz="quarter" idx="12"/>
          </p:nvPr>
        </p:nvSpPr>
        <p:spPr/>
        <p:txBody>
          <a:bodyPr/>
          <a:lstStyle/>
          <a:p>
            <a:r>
              <a:rPr lang="en-US" smtClean="0"/>
              <a:t>DRAFT - FOR EXPERT PANEL REVIEW ONLY</a:t>
            </a:r>
            <a:endParaRPr lang="en-US"/>
          </a:p>
        </p:txBody>
      </p:sp>
    </p:spTree>
    <p:extLst>
      <p:ext uri="{BB962C8B-B14F-4D97-AF65-F5344CB8AC3E}">
        <p14:creationId xmlns:p14="http://schemas.microsoft.com/office/powerpoint/2010/main" val="5493750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Source: Used 2006-2010 PUMS to get</a:t>
            </a:r>
            <a:r>
              <a:rPr lang="en-US" baseline="0" dirty="0" smtClean="0"/>
              <a:t> detailed age/race/sex characteristics of foreign born entered 2000 or later.</a:t>
            </a:r>
          </a:p>
          <a:p>
            <a:endParaRPr lang="en-US" baseline="0" dirty="0" smtClean="0"/>
          </a:p>
          <a:p>
            <a:r>
              <a:rPr lang="en-US" baseline="0" dirty="0" smtClean="0"/>
              <a:t>UPDATE since last meeting</a:t>
            </a:r>
          </a:p>
          <a:p>
            <a:r>
              <a:rPr lang="en-US" baseline="0" dirty="0" smtClean="0"/>
              <a:t>Controlled distributions to published 2011 totals by race and sex.</a:t>
            </a:r>
          </a:p>
          <a:p>
            <a:r>
              <a:rPr lang="en-US" baseline="0" dirty="0" smtClean="0"/>
              <a:t>New data from ACS shows higher % female foreign born.</a:t>
            </a:r>
            <a:endParaRPr lang="en-US" dirty="0"/>
          </a:p>
        </p:txBody>
      </p:sp>
      <p:sp>
        <p:nvSpPr>
          <p:cNvPr id="4" name="Slide Number Placeholder 3"/>
          <p:cNvSpPr>
            <a:spLocks noGrp="1"/>
          </p:cNvSpPr>
          <p:nvPr>
            <p:ph type="sldNum" sz="quarter" idx="10"/>
          </p:nvPr>
        </p:nvSpPr>
        <p:spPr/>
        <p:txBody>
          <a:bodyPr/>
          <a:lstStyle/>
          <a:p>
            <a:fld id="{53FF1039-BE65-4FEB-99AC-05F61F28B4A6}" type="slidenum">
              <a:rPr lang="en-US" smtClean="0"/>
              <a:pPr/>
              <a:t>9</a:t>
            </a:fld>
            <a:endParaRPr lang="en-US"/>
          </a:p>
        </p:txBody>
      </p:sp>
      <p:sp>
        <p:nvSpPr>
          <p:cNvPr id="5" name="Footer Placeholder 4"/>
          <p:cNvSpPr>
            <a:spLocks noGrp="1"/>
          </p:cNvSpPr>
          <p:nvPr>
            <p:ph type="ftr" sz="quarter" idx="11"/>
          </p:nvPr>
        </p:nvSpPr>
        <p:spPr/>
        <p:txBody>
          <a:bodyPr/>
          <a:lstStyle/>
          <a:p>
            <a:r>
              <a:rPr lang="en-US" smtClean="0"/>
              <a:t>DRAFT - FOR EXPERT PANEL REVIEW ONLY</a:t>
            </a:r>
            <a:endParaRPr lang="en-US"/>
          </a:p>
        </p:txBody>
      </p:sp>
      <p:sp>
        <p:nvSpPr>
          <p:cNvPr id="6" name="Header Placeholder 5"/>
          <p:cNvSpPr>
            <a:spLocks noGrp="1"/>
          </p:cNvSpPr>
          <p:nvPr>
            <p:ph type="hdr" sz="quarter" idx="12"/>
          </p:nvPr>
        </p:nvSpPr>
        <p:spPr/>
        <p:txBody>
          <a:bodyPr/>
          <a:lstStyle/>
          <a:p>
            <a:r>
              <a:rPr lang="en-US" smtClean="0"/>
              <a:t>DRAFT - FOR EXPERT PANEL REVIEW ONLY</a:t>
            </a:r>
            <a:endParaRPr lang="en-US"/>
          </a:p>
        </p:txBody>
      </p:sp>
    </p:spTree>
    <p:extLst>
      <p:ext uri="{BB962C8B-B14F-4D97-AF65-F5344CB8AC3E}">
        <p14:creationId xmlns:p14="http://schemas.microsoft.com/office/powerpoint/2010/main" val="11770545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Comments from first meeting:</a:t>
            </a:r>
          </a:p>
          <a:p>
            <a:r>
              <a:rPr lang="en-US" dirty="0" smtClean="0"/>
              <a:t>Look at different states and metro</a:t>
            </a:r>
            <a:r>
              <a:rPr lang="en-US" baseline="0" dirty="0" smtClean="0"/>
              <a:t> areas for migration pattern assumptions. Convergence or divergence?</a:t>
            </a:r>
          </a:p>
          <a:p>
            <a:r>
              <a:rPr lang="en-US" baseline="0" dirty="0" smtClean="0"/>
              <a:t>Double check source.</a:t>
            </a:r>
          </a:p>
          <a:p>
            <a:r>
              <a:rPr lang="en-US" baseline="0" dirty="0" smtClean="0"/>
              <a:t>Look up Jim Chang’s work on PUMS to estimate out-migrants.</a:t>
            </a:r>
          </a:p>
          <a:p>
            <a:endParaRPr lang="en-US" baseline="0" dirty="0" smtClean="0"/>
          </a:p>
          <a:p>
            <a:r>
              <a:rPr lang="en-US" baseline="0" dirty="0" smtClean="0"/>
              <a:t>Follow up:</a:t>
            </a:r>
          </a:p>
          <a:p>
            <a:r>
              <a:rPr lang="en-US" baseline="0" dirty="0" smtClean="0"/>
              <a:t>Revised based on new estimates of 2010 migration distribution (forward-aged the non-military population from 2000 Census, added foreign migrants, and compared with 2010 counts to reverse-estimate domestic migration)</a:t>
            </a:r>
            <a:endParaRPr lang="en-US" dirty="0"/>
          </a:p>
        </p:txBody>
      </p:sp>
      <p:sp>
        <p:nvSpPr>
          <p:cNvPr id="4" name="Slide Number Placeholder 3"/>
          <p:cNvSpPr>
            <a:spLocks noGrp="1"/>
          </p:cNvSpPr>
          <p:nvPr>
            <p:ph type="sldNum" sz="quarter" idx="10"/>
          </p:nvPr>
        </p:nvSpPr>
        <p:spPr/>
        <p:txBody>
          <a:bodyPr/>
          <a:lstStyle/>
          <a:p>
            <a:fld id="{53FF1039-BE65-4FEB-99AC-05F61F28B4A6}" type="slidenum">
              <a:rPr lang="en-US" smtClean="0"/>
              <a:pPr/>
              <a:t>10</a:t>
            </a:fld>
            <a:endParaRPr lang="en-US"/>
          </a:p>
        </p:txBody>
      </p:sp>
      <p:sp>
        <p:nvSpPr>
          <p:cNvPr id="5" name="Footer Placeholder 4"/>
          <p:cNvSpPr>
            <a:spLocks noGrp="1"/>
          </p:cNvSpPr>
          <p:nvPr>
            <p:ph type="ftr" sz="quarter" idx="11"/>
          </p:nvPr>
        </p:nvSpPr>
        <p:spPr/>
        <p:txBody>
          <a:bodyPr/>
          <a:lstStyle/>
          <a:p>
            <a:r>
              <a:rPr lang="en-US" smtClean="0"/>
              <a:t>DRAFT - FOR EXPERT PANEL REVIEW ONLY</a:t>
            </a:r>
            <a:endParaRPr lang="en-US"/>
          </a:p>
        </p:txBody>
      </p:sp>
      <p:sp>
        <p:nvSpPr>
          <p:cNvPr id="6" name="Header Placeholder 5"/>
          <p:cNvSpPr>
            <a:spLocks noGrp="1"/>
          </p:cNvSpPr>
          <p:nvPr>
            <p:ph type="hdr" sz="quarter" idx="12"/>
          </p:nvPr>
        </p:nvSpPr>
        <p:spPr/>
        <p:txBody>
          <a:bodyPr/>
          <a:lstStyle/>
          <a:p>
            <a:r>
              <a:rPr lang="en-US" smtClean="0"/>
              <a:t>DRAFT - FOR EXPERT PANEL REVIEW ONLY</a:t>
            </a:r>
            <a:endParaRPr lang="en-US"/>
          </a:p>
        </p:txBody>
      </p:sp>
    </p:spTree>
    <p:extLst>
      <p:ext uri="{BB962C8B-B14F-4D97-AF65-F5344CB8AC3E}">
        <p14:creationId xmlns:p14="http://schemas.microsoft.com/office/powerpoint/2010/main" val="1765430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B148C79-03BC-4D3E-8EFA-30D0D13278FF}" type="datetime1">
              <a:rPr lang="en-US" smtClean="0"/>
              <a:t>1/16/2015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47287D-35F6-4C60-9FB1-990A6116C8DE}"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1F81A2-92BE-42DC-A3B7-DBF338791E9E}" type="datetime1">
              <a:rPr lang="en-US" smtClean="0"/>
              <a:t>1/16/2015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E5D578-6367-48B6-81C2-53490BE4B9E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C7E2280-77F7-46AD-AF16-1865EB3870DD}" type="datetime1">
              <a:rPr lang="en-US" smtClean="0"/>
              <a:t>1/16/2015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E5D578-6367-48B6-81C2-53490BE4B9EA}"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446028"/>
            <a:ext cx="7620000" cy="800219"/>
          </a:xfrm>
        </p:spPr>
        <p:txBody>
          <a:bodyPr>
            <a:normAutofit/>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l">
              <a:buNone/>
              <a:defRPr sz="24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l">
              <a:buNone/>
              <a:defRPr sz="24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B07D25D-0B58-4D34-901E-F3439B845306}" type="datetime1">
              <a:rPr lang="en-US" smtClean="0"/>
              <a:t>1/16/2015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EE5D578-6367-48B6-81C2-53490BE4B9E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228600" y="404813"/>
            <a:ext cx="8763000" cy="58435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Slide Number Placeholder 2"/>
          <p:cNvSpPr>
            <a:spLocks noGrp="1"/>
          </p:cNvSpPr>
          <p:nvPr>
            <p:ph type="sldNum" sz="quarter" idx="10"/>
          </p:nvPr>
        </p:nvSpPr>
        <p:spPr>
          <a:xfrm>
            <a:off x="8591550" y="6391275"/>
            <a:ext cx="533400" cy="304800"/>
          </a:xfrm>
        </p:spPr>
        <p:txBody>
          <a:bodyPr/>
          <a:lstStyle>
            <a:lvl1pPr>
              <a:defRPr/>
            </a:lvl1pPr>
          </a:lstStyle>
          <a:p>
            <a:fld id="{FDAC83E6-A580-4DA1-A3F1-9DBBB39E9203}" type="slidenum">
              <a:rPr lang="en-US"/>
              <a:pPr/>
              <a:t>‹#›</a:t>
            </a:fld>
            <a:endParaRPr lang="en-US"/>
          </a:p>
        </p:txBody>
      </p:sp>
    </p:spTree>
    <p:extLst>
      <p:ext uri="{BB962C8B-B14F-4D97-AF65-F5344CB8AC3E}">
        <p14:creationId xmlns:p14="http://schemas.microsoft.com/office/powerpoint/2010/main" val="3388424715"/>
      </p:ext>
    </p:extLst>
  </p:cSld>
  <p:clrMapOvr>
    <a:masterClrMapping/>
  </p:clrMapOvr>
  <p:transition spd="med">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5844EB16-24E7-426E-8349-03009DEDEF77}" type="slidenum">
              <a:rPr lang="en-US" smtClean="0"/>
              <a:t>‹#›</a:t>
            </a:fld>
            <a:endParaRPr lang="en-US"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3BE89AEA-25B6-4C48-90D7-2CECF4DB7A28}" type="datetime1">
              <a:rPr lang="en-US" smtClean="0"/>
              <a:t>1/16/2015</a:t>
            </a:fld>
            <a:endParaRPr lang="en-US"/>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8" r:id="rId3"/>
    <p:sldLayoutId id="2147483809" r:id="rId4"/>
    <p:sldLayoutId id="2147483811" r:id="rId5"/>
  </p:sldLayoutIdLst>
  <p:hf hdr="0" ft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1.xml"/><Relationship Id="rId1" Type="http://schemas.openxmlformats.org/officeDocument/2006/relationships/slideLayout" Target="../slideLayouts/slideLayout4.xml"/><Relationship Id="rId4" Type="http://schemas.openxmlformats.org/officeDocument/2006/relationships/chart" Target="../charts/chart10.xml"/></Relationships>
</file>

<file path=ppt/slides/_rels/slide13.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chart" Target="../charts/chart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609600" y="457200"/>
            <a:ext cx="8763000" cy="1908175"/>
          </a:xfrm>
        </p:spPr>
        <p:txBody>
          <a:bodyPr/>
          <a:lstStyle/>
          <a:p>
            <a:r>
              <a:rPr lang="en-US" sz="5400" dirty="0" smtClean="0"/>
              <a:t>Series 13 </a:t>
            </a:r>
            <a:br>
              <a:rPr lang="en-US" sz="5400" dirty="0" smtClean="0"/>
            </a:br>
            <a:r>
              <a:rPr lang="en-US" sz="5400" dirty="0" smtClean="0"/>
              <a:t>Regional Growth Forecast</a:t>
            </a:r>
            <a:endParaRPr lang="en-US" sz="5400" dirty="0"/>
          </a:p>
        </p:txBody>
      </p:sp>
      <p:sp>
        <p:nvSpPr>
          <p:cNvPr id="6" name="Subtitle 5"/>
          <p:cNvSpPr>
            <a:spLocks noGrp="1"/>
          </p:cNvSpPr>
          <p:nvPr>
            <p:ph type="subTitle" idx="1"/>
          </p:nvPr>
        </p:nvSpPr>
        <p:spPr>
          <a:xfrm>
            <a:off x="660400" y="4953000"/>
            <a:ext cx="6461760" cy="1066800"/>
          </a:xfrm>
        </p:spPr>
        <p:txBody>
          <a:bodyPr/>
          <a:lstStyle/>
          <a:p>
            <a:r>
              <a:rPr lang="en-US" dirty="0" smtClean="0"/>
              <a:t>March 8, 2013</a:t>
            </a:r>
          </a:p>
          <a:p>
            <a:endParaRPr lang="en-US" dirty="0"/>
          </a:p>
        </p:txBody>
      </p:sp>
      <p:sp>
        <p:nvSpPr>
          <p:cNvPr id="4" name="Slide Number Placeholder 3"/>
          <p:cNvSpPr>
            <a:spLocks noGrp="1"/>
          </p:cNvSpPr>
          <p:nvPr>
            <p:ph type="sldNum" sz="quarter" idx="12"/>
          </p:nvPr>
        </p:nvSpPr>
        <p:spPr/>
        <p:txBody>
          <a:bodyPr/>
          <a:lstStyle/>
          <a:p>
            <a:fld id="{CEE5D578-6367-48B6-81C2-53490BE4B9EA}" type="slidenum">
              <a:rPr lang="en-US" smtClean="0"/>
              <a:t>1</a:t>
            </a:fld>
            <a:endParaRPr lang="en-US"/>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76600" y="6172200"/>
            <a:ext cx="1892300" cy="571500"/>
          </a:xfrm>
          <a:prstGeom prst="rect">
            <a:avLst/>
          </a:prstGeom>
        </p:spPr>
      </p:pic>
    </p:spTree>
    <p:extLst>
      <p:ext uri="{BB962C8B-B14F-4D97-AF65-F5344CB8AC3E}">
        <p14:creationId xmlns:p14="http://schemas.microsoft.com/office/powerpoint/2010/main" val="18460436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7620000" cy="1143000"/>
          </a:xfrm>
        </p:spPr>
        <p:txBody>
          <a:bodyPr>
            <a:normAutofit/>
          </a:bodyPr>
          <a:lstStyle/>
          <a:p>
            <a:r>
              <a:rPr lang="en-US" sz="3600" b="1" dirty="0" smtClean="0"/>
              <a:t>Domestic Migration Patterns</a:t>
            </a:r>
            <a:endParaRPr lang="en-US" sz="3600" b="1" dirty="0"/>
          </a:p>
        </p:txBody>
      </p:sp>
      <p:sp>
        <p:nvSpPr>
          <p:cNvPr id="4" name="Slide Number Placeholder 3"/>
          <p:cNvSpPr>
            <a:spLocks noGrp="1"/>
          </p:cNvSpPr>
          <p:nvPr>
            <p:ph type="sldNum" sz="quarter" idx="12"/>
          </p:nvPr>
        </p:nvSpPr>
        <p:spPr/>
        <p:txBody>
          <a:bodyPr/>
          <a:lstStyle/>
          <a:p>
            <a:fld id="{14F41AAC-7E48-47D6-88D2-164A4DE3C579}" type="slidenum">
              <a:rPr lang="en-US" smtClean="0"/>
              <a:pPr/>
              <a:t>10</a:t>
            </a:fld>
            <a:endParaRPr lang="en-US"/>
          </a:p>
        </p:txBody>
      </p:sp>
      <p:sp>
        <p:nvSpPr>
          <p:cNvPr id="8" name="TextBox 7"/>
          <p:cNvSpPr txBox="1"/>
          <p:nvPr/>
        </p:nvSpPr>
        <p:spPr>
          <a:xfrm>
            <a:off x="-12700" y="0"/>
            <a:ext cx="2262158" cy="523220"/>
          </a:xfrm>
          <a:prstGeom prst="rect">
            <a:avLst/>
          </a:prstGeom>
          <a:solidFill>
            <a:schemeClr val="bg1">
              <a:lumMod val="85000"/>
            </a:schemeClr>
          </a:solidFill>
        </p:spPr>
        <p:txBody>
          <a:bodyPr wrap="none" rtlCol="0">
            <a:spAutoFit/>
          </a:bodyPr>
          <a:lstStyle/>
          <a:p>
            <a:r>
              <a:rPr lang="en-US" sz="2800" b="1" i="1" dirty="0"/>
              <a:t>Assumption</a:t>
            </a:r>
          </a:p>
        </p:txBody>
      </p:sp>
      <p:graphicFrame>
        <p:nvGraphicFramePr>
          <p:cNvPr id="6" name="Table 5"/>
          <p:cNvGraphicFramePr>
            <a:graphicFrameLocks noGrp="1"/>
          </p:cNvGraphicFramePr>
          <p:nvPr>
            <p:extLst>
              <p:ext uri="{D42A27DB-BD31-4B8C-83A1-F6EECF244321}">
                <p14:modId xmlns:p14="http://schemas.microsoft.com/office/powerpoint/2010/main" val="2669353886"/>
              </p:ext>
            </p:extLst>
          </p:nvPr>
        </p:nvGraphicFramePr>
        <p:xfrm>
          <a:off x="117348" y="1524000"/>
          <a:ext cx="4050699" cy="4308580"/>
        </p:xfrm>
        <a:graphic>
          <a:graphicData uri="http://schemas.openxmlformats.org/drawingml/2006/table">
            <a:tbl>
              <a:tblPr firstRow="1" firstCol="1" bandRow="1">
                <a:tableStyleId>{69012ECD-51FC-41F1-AA8D-1B2483CD663E}</a:tableStyleId>
              </a:tblPr>
              <a:tblGrid>
                <a:gridCol w="2587752"/>
                <a:gridCol w="1462947"/>
              </a:tblGrid>
              <a:tr h="713935">
                <a:tc>
                  <a:txBody>
                    <a:bodyPr/>
                    <a:lstStyle/>
                    <a:p>
                      <a:pPr marL="0" marR="0" algn="ctr">
                        <a:spcBef>
                          <a:spcPts val="0"/>
                        </a:spcBef>
                        <a:spcAft>
                          <a:spcPts val="0"/>
                        </a:spcAft>
                      </a:pPr>
                      <a:r>
                        <a:rPr lang="en-US" sz="1600" dirty="0">
                          <a:effectLst/>
                        </a:rPr>
                        <a:t>Destination County</a:t>
                      </a:r>
                      <a:endParaRPr lang="en-US" sz="1600" dirty="0">
                        <a:effectLst/>
                        <a:latin typeface="Calibri"/>
                        <a:ea typeface="Calibri"/>
                        <a:cs typeface="Times New Roman"/>
                      </a:endParaRPr>
                    </a:p>
                  </a:txBody>
                  <a:tcPr marL="109105" marR="109105" marT="0" marB="0" anchor="b"/>
                </a:tc>
                <a:tc>
                  <a:txBody>
                    <a:bodyPr/>
                    <a:lstStyle/>
                    <a:p>
                      <a:pPr marL="0" marR="0" algn="ctr">
                        <a:spcBef>
                          <a:spcPts val="0"/>
                        </a:spcBef>
                        <a:spcAft>
                          <a:spcPts val="0"/>
                        </a:spcAft>
                      </a:pPr>
                      <a:r>
                        <a:rPr lang="en-US" sz="1600" dirty="0">
                          <a:effectLst/>
                        </a:rPr>
                        <a:t>Estimated Outflow</a:t>
                      </a:r>
                      <a:endParaRPr lang="en-US" sz="1600" dirty="0">
                        <a:effectLst/>
                        <a:latin typeface="Calibri"/>
                        <a:ea typeface="Calibri"/>
                        <a:cs typeface="Times New Roman"/>
                      </a:endParaRPr>
                    </a:p>
                  </a:txBody>
                  <a:tcPr marL="109105" marR="109105" marT="0" marB="0" anchor="b"/>
                </a:tc>
              </a:tr>
              <a:tr h="359781">
                <a:tc>
                  <a:txBody>
                    <a:bodyPr/>
                    <a:lstStyle/>
                    <a:p>
                      <a:pPr marL="0" marR="0">
                        <a:spcBef>
                          <a:spcPts val="0"/>
                        </a:spcBef>
                        <a:spcAft>
                          <a:spcPts val="0"/>
                        </a:spcAft>
                      </a:pPr>
                      <a:r>
                        <a:rPr lang="en-US" sz="1400" b="0" dirty="0">
                          <a:effectLst/>
                        </a:rPr>
                        <a:t>Riverside (CA)</a:t>
                      </a:r>
                      <a:endParaRPr lang="en-US" sz="1400" b="0" dirty="0">
                        <a:effectLst/>
                        <a:latin typeface="Calibri"/>
                        <a:ea typeface="Calibri"/>
                        <a:cs typeface="Times New Roman"/>
                      </a:endParaRPr>
                    </a:p>
                  </a:txBody>
                  <a:tcPr marL="109105" marR="109105" marT="0" marB="0" anchor="ctr"/>
                </a:tc>
                <a:tc>
                  <a:txBody>
                    <a:bodyPr/>
                    <a:lstStyle/>
                    <a:p>
                      <a:pPr marL="0" marR="0" algn="r">
                        <a:spcBef>
                          <a:spcPts val="0"/>
                        </a:spcBef>
                        <a:spcAft>
                          <a:spcPts val="0"/>
                        </a:spcAft>
                      </a:pPr>
                      <a:r>
                        <a:rPr lang="en-US" sz="1400">
                          <a:effectLst/>
                        </a:rPr>
                        <a:t>14,673</a:t>
                      </a:r>
                      <a:endParaRPr lang="en-US" sz="1400">
                        <a:effectLst/>
                        <a:latin typeface="Calibri"/>
                        <a:ea typeface="Calibri"/>
                        <a:cs typeface="Times New Roman"/>
                      </a:endParaRPr>
                    </a:p>
                  </a:txBody>
                  <a:tcPr marL="109105" marR="109105" marT="0" marB="0" anchor="ctr"/>
                </a:tc>
              </a:tr>
              <a:tr h="359781">
                <a:tc>
                  <a:txBody>
                    <a:bodyPr/>
                    <a:lstStyle/>
                    <a:p>
                      <a:pPr marL="0" marR="0">
                        <a:spcBef>
                          <a:spcPts val="0"/>
                        </a:spcBef>
                        <a:spcAft>
                          <a:spcPts val="0"/>
                        </a:spcAft>
                      </a:pPr>
                      <a:r>
                        <a:rPr lang="en-US" sz="1400" b="0" dirty="0">
                          <a:effectLst/>
                        </a:rPr>
                        <a:t>Los Angeles (CA)</a:t>
                      </a:r>
                      <a:endParaRPr lang="en-US" sz="1400" b="0" dirty="0">
                        <a:effectLst/>
                        <a:latin typeface="Calibri"/>
                        <a:ea typeface="Calibri"/>
                        <a:cs typeface="Times New Roman"/>
                      </a:endParaRPr>
                    </a:p>
                  </a:txBody>
                  <a:tcPr marL="109105" marR="109105" marT="0" marB="0" anchor="ctr"/>
                </a:tc>
                <a:tc>
                  <a:txBody>
                    <a:bodyPr/>
                    <a:lstStyle/>
                    <a:p>
                      <a:pPr marL="0" marR="0" algn="r">
                        <a:spcBef>
                          <a:spcPts val="0"/>
                        </a:spcBef>
                        <a:spcAft>
                          <a:spcPts val="0"/>
                        </a:spcAft>
                      </a:pPr>
                      <a:r>
                        <a:rPr lang="en-US" sz="1400" dirty="0">
                          <a:effectLst/>
                        </a:rPr>
                        <a:t>11,234</a:t>
                      </a:r>
                      <a:endParaRPr lang="en-US" sz="1400" dirty="0">
                        <a:effectLst/>
                        <a:latin typeface="Calibri"/>
                        <a:ea typeface="Calibri"/>
                        <a:cs typeface="Times New Roman"/>
                      </a:endParaRPr>
                    </a:p>
                  </a:txBody>
                  <a:tcPr marL="109105" marR="109105" marT="0" marB="0" anchor="ctr"/>
                </a:tc>
              </a:tr>
              <a:tr h="359781">
                <a:tc>
                  <a:txBody>
                    <a:bodyPr/>
                    <a:lstStyle/>
                    <a:p>
                      <a:pPr marL="0" marR="0">
                        <a:spcBef>
                          <a:spcPts val="0"/>
                        </a:spcBef>
                        <a:spcAft>
                          <a:spcPts val="0"/>
                        </a:spcAft>
                      </a:pPr>
                      <a:r>
                        <a:rPr lang="en-US" sz="1400" b="0" dirty="0">
                          <a:effectLst/>
                        </a:rPr>
                        <a:t>Orange (CA)</a:t>
                      </a:r>
                      <a:endParaRPr lang="en-US" sz="1400" b="0" dirty="0">
                        <a:effectLst/>
                        <a:latin typeface="Calibri"/>
                        <a:ea typeface="Calibri"/>
                        <a:cs typeface="Times New Roman"/>
                      </a:endParaRPr>
                    </a:p>
                  </a:txBody>
                  <a:tcPr marL="109105" marR="109105" marT="0" marB="0" anchor="ctr"/>
                </a:tc>
                <a:tc>
                  <a:txBody>
                    <a:bodyPr/>
                    <a:lstStyle/>
                    <a:p>
                      <a:pPr marL="0" marR="0" algn="r">
                        <a:spcBef>
                          <a:spcPts val="0"/>
                        </a:spcBef>
                        <a:spcAft>
                          <a:spcPts val="0"/>
                        </a:spcAft>
                      </a:pPr>
                      <a:r>
                        <a:rPr lang="en-US" sz="1400">
                          <a:effectLst/>
                        </a:rPr>
                        <a:t>6,926</a:t>
                      </a:r>
                      <a:endParaRPr lang="en-US" sz="1400">
                        <a:effectLst/>
                        <a:latin typeface="Calibri"/>
                        <a:ea typeface="Calibri"/>
                        <a:cs typeface="Times New Roman"/>
                      </a:endParaRPr>
                    </a:p>
                  </a:txBody>
                  <a:tcPr marL="109105" marR="109105" marT="0" marB="0" anchor="ctr"/>
                </a:tc>
              </a:tr>
              <a:tr h="359781">
                <a:tc>
                  <a:txBody>
                    <a:bodyPr/>
                    <a:lstStyle/>
                    <a:p>
                      <a:pPr marL="0" marR="0">
                        <a:spcBef>
                          <a:spcPts val="0"/>
                        </a:spcBef>
                        <a:spcAft>
                          <a:spcPts val="0"/>
                        </a:spcAft>
                      </a:pPr>
                      <a:r>
                        <a:rPr lang="en-US" sz="1400" b="0" dirty="0">
                          <a:effectLst/>
                        </a:rPr>
                        <a:t>Maricopa (AZ)</a:t>
                      </a:r>
                      <a:endParaRPr lang="en-US" sz="1400" b="0" dirty="0">
                        <a:effectLst/>
                        <a:latin typeface="Calibri"/>
                        <a:ea typeface="Calibri"/>
                        <a:cs typeface="Times New Roman"/>
                      </a:endParaRPr>
                    </a:p>
                  </a:txBody>
                  <a:tcPr marL="109105" marR="109105" marT="0" marB="0" anchor="ctr"/>
                </a:tc>
                <a:tc>
                  <a:txBody>
                    <a:bodyPr/>
                    <a:lstStyle/>
                    <a:p>
                      <a:pPr marL="0" marR="0" algn="r">
                        <a:spcBef>
                          <a:spcPts val="0"/>
                        </a:spcBef>
                        <a:spcAft>
                          <a:spcPts val="0"/>
                        </a:spcAft>
                      </a:pPr>
                      <a:r>
                        <a:rPr lang="en-US" sz="1400">
                          <a:effectLst/>
                        </a:rPr>
                        <a:t>6,693</a:t>
                      </a:r>
                      <a:endParaRPr lang="en-US" sz="1400">
                        <a:effectLst/>
                        <a:latin typeface="Calibri"/>
                        <a:ea typeface="Calibri"/>
                        <a:cs typeface="Times New Roman"/>
                      </a:endParaRPr>
                    </a:p>
                  </a:txBody>
                  <a:tcPr marL="109105" marR="109105" marT="0" marB="0" anchor="ctr"/>
                </a:tc>
              </a:tr>
              <a:tr h="356616">
                <a:tc>
                  <a:txBody>
                    <a:bodyPr/>
                    <a:lstStyle/>
                    <a:p>
                      <a:pPr marL="0" marR="0">
                        <a:spcBef>
                          <a:spcPts val="0"/>
                        </a:spcBef>
                        <a:spcAft>
                          <a:spcPts val="0"/>
                        </a:spcAft>
                      </a:pPr>
                      <a:r>
                        <a:rPr lang="en-US" sz="1400" b="0" dirty="0">
                          <a:effectLst/>
                        </a:rPr>
                        <a:t>San Bernardino (CA)</a:t>
                      </a:r>
                      <a:endParaRPr lang="en-US" sz="1400" b="0" dirty="0">
                        <a:effectLst/>
                        <a:latin typeface="Calibri"/>
                        <a:ea typeface="Calibri"/>
                        <a:cs typeface="Times New Roman"/>
                      </a:endParaRPr>
                    </a:p>
                  </a:txBody>
                  <a:tcPr marL="109105" marR="109105" marT="0" marB="0" anchor="ctr"/>
                </a:tc>
                <a:tc>
                  <a:txBody>
                    <a:bodyPr/>
                    <a:lstStyle/>
                    <a:p>
                      <a:pPr marL="0" marR="0" algn="r">
                        <a:spcBef>
                          <a:spcPts val="0"/>
                        </a:spcBef>
                        <a:spcAft>
                          <a:spcPts val="0"/>
                        </a:spcAft>
                      </a:pPr>
                      <a:r>
                        <a:rPr lang="en-US" sz="1400" dirty="0">
                          <a:effectLst/>
                        </a:rPr>
                        <a:t>3,870</a:t>
                      </a:r>
                      <a:endParaRPr lang="en-US" sz="1400" dirty="0">
                        <a:effectLst/>
                        <a:latin typeface="Calibri"/>
                        <a:ea typeface="Calibri"/>
                        <a:cs typeface="Times New Roman"/>
                      </a:endParaRPr>
                    </a:p>
                  </a:txBody>
                  <a:tcPr marL="109105" marR="109105" marT="0" marB="0" anchor="ctr"/>
                </a:tc>
              </a:tr>
              <a:tr h="359781">
                <a:tc>
                  <a:txBody>
                    <a:bodyPr/>
                    <a:lstStyle/>
                    <a:p>
                      <a:pPr marL="0" marR="0">
                        <a:spcBef>
                          <a:spcPts val="0"/>
                        </a:spcBef>
                        <a:spcAft>
                          <a:spcPts val="0"/>
                        </a:spcAft>
                      </a:pPr>
                      <a:r>
                        <a:rPr lang="en-US" sz="1400" b="0" dirty="0">
                          <a:effectLst/>
                        </a:rPr>
                        <a:t>Clark (NV)</a:t>
                      </a:r>
                      <a:endParaRPr lang="en-US" sz="1400" b="0" dirty="0">
                        <a:effectLst/>
                        <a:latin typeface="Calibri"/>
                        <a:ea typeface="Calibri"/>
                        <a:cs typeface="Times New Roman"/>
                      </a:endParaRPr>
                    </a:p>
                  </a:txBody>
                  <a:tcPr marL="109105" marR="109105" marT="0" marB="0" anchor="ctr"/>
                </a:tc>
                <a:tc>
                  <a:txBody>
                    <a:bodyPr/>
                    <a:lstStyle/>
                    <a:p>
                      <a:pPr marL="0" marR="0" algn="r">
                        <a:spcBef>
                          <a:spcPts val="0"/>
                        </a:spcBef>
                        <a:spcAft>
                          <a:spcPts val="0"/>
                        </a:spcAft>
                      </a:pPr>
                      <a:r>
                        <a:rPr lang="en-US" sz="1400" dirty="0">
                          <a:effectLst/>
                        </a:rPr>
                        <a:t>2,420</a:t>
                      </a:r>
                      <a:endParaRPr lang="en-US" sz="1400" dirty="0">
                        <a:effectLst/>
                        <a:latin typeface="Calibri"/>
                        <a:ea typeface="Calibri"/>
                        <a:cs typeface="Times New Roman"/>
                      </a:endParaRPr>
                    </a:p>
                  </a:txBody>
                  <a:tcPr marL="109105" marR="109105" marT="0" marB="0" anchor="ctr"/>
                </a:tc>
              </a:tr>
              <a:tr h="359781">
                <a:tc>
                  <a:txBody>
                    <a:bodyPr/>
                    <a:lstStyle/>
                    <a:p>
                      <a:pPr marL="0" marR="0">
                        <a:spcBef>
                          <a:spcPts val="0"/>
                        </a:spcBef>
                        <a:spcAft>
                          <a:spcPts val="0"/>
                        </a:spcAft>
                      </a:pPr>
                      <a:r>
                        <a:rPr lang="en-US" sz="1400" b="0" dirty="0">
                          <a:effectLst/>
                        </a:rPr>
                        <a:t>San Francisco (CA)</a:t>
                      </a:r>
                      <a:endParaRPr lang="en-US" sz="1400" b="0" dirty="0">
                        <a:effectLst/>
                        <a:latin typeface="Calibri"/>
                        <a:ea typeface="Calibri"/>
                        <a:cs typeface="Times New Roman"/>
                      </a:endParaRPr>
                    </a:p>
                  </a:txBody>
                  <a:tcPr marL="109105" marR="109105" marT="0" marB="0" anchor="ctr"/>
                </a:tc>
                <a:tc>
                  <a:txBody>
                    <a:bodyPr/>
                    <a:lstStyle/>
                    <a:p>
                      <a:pPr marL="0" marR="0" algn="r">
                        <a:spcBef>
                          <a:spcPts val="0"/>
                        </a:spcBef>
                        <a:spcAft>
                          <a:spcPts val="0"/>
                        </a:spcAft>
                      </a:pPr>
                      <a:r>
                        <a:rPr lang="en-US" sz="1400" dirty="0">
                          <a:effectLst/>
                        </a:rPr>
                        <a:t>2,313</a:t>
                      </a:r>
                      <a:endParaRPr lang="en-US" sz="1400" dirty="0">
                        <a:effectLst/>
                        <a:latin typeface="Calibri"/>
                        <a:ea typeface="Calibri"/>
                        <a:cs typeface="Times New Roman"/>
                      </a:endParaRPr>
                    </a:p>
                  </a:txBody>
                  <a:tcPr marL="109105" marR="109105" marT="0" marB="0" anchor="ctr"/>
                </a:tc>
              </a:tr>
              <a:tr h="359781">
                <a:tc>
                  <a:txBody>
                    <a:bodyPr/>
                    <a:lstStyle/>
                    <a:p>
                      <a:pPr marL="0" marR="0">
                        <a:spcBef>
                          <a:spcPts val="0"/>
                        </a:spcBef>
                        <a:spcAft>
                          <a:spcPts val="0"/>
                        </a:spcAft>
                      </a:pPr>
                      <a:r>
                        <a:rPr lang="en-US" sz="1400" b="0" dirty="0">
                          <a:effectLst/>
                        </a:rPr>
                        <a:t>Alameda (CA)</a:t>
                      </a:r>
                      <a:endParaRPr lang="en-US" sz="1400" b="0" dirty="0">
                        <a:effectLst/>
                        <a:latin typeface="Calibri"/>
                        <a:ea typeface="Calibri"/>
                        <a:cs typeface="Times New Roman"/>
                      </a:endParaRPr>
                    </a:p>
                  </a:txBody>
                  <a:tcPr marL="109105" marR="109105" marT="0" marB="0" anchor="ctr"/>
                </a:tc>
                <a:tc>
                  <a:txBody>
                    <a:bodyPr/>
                    <a:lstStyle/>
                    <a:p>
                      <a:pPr marL="0" marR="0" algn="r">
                        <a:spcBef>
                          <a:spcPts val="0"/>
                        </a:spcBef>
                        <a:spcAft>
                          <a:spcPts val="0"/>
                        </a:spcAft>
                      </a:pPr>
                      <a:r>
                        <a:rPr lang="en-US" sz="1400" dirty="0">
                          <a:effectLst/>
                        </a:rPr>
                        <a:t>2,246</a:t>
                      </a:r>
                      <a:endParaRPr lang="en-US" sz="1400" dirty="0">
                        <a:effectLst/>
                        <a:latin typeface="Calibri"/>
                        <a:ea typeface="Calibri"/>
                        <a:cs typeface="Times New Roman"/>
                      </a:endParaRPr>
                    </a:p>
                  </a:txBody>
                  <a:tcPr marL="109105" marR="109105" marT="0" marB="0" anchor="ctr"/>
                </a:tc>
              </a:tr>
              <a:tr h="359781">
                <a:tc>
                  <a:txBody>
                    <a:bodyPr/>
                    <a:lstStyle/>
                    <a:p>
                      <a:pPr marL="0" marR="0">
                        <a:spcBef>
                          <a:spcPts val="0"/>
                        </a:spcBef>
                        <a:spcAft>
                          <a:spcPts val="0"/>
                        </a:spcAft>
                      </a:pPr>
                      <a:r>
                        <a:rPr lang="en-US" sz="1400" b="0" dirty="0">
                          <a:effectLst/>
                        </a:rPr>
                        <a:t>Pima (AZ)</a:t>
                      </a:r>
                      <a:endParaRPr lang="en-US" sz="1400" b="0" dirty="0">
                        <a:effectLst/>
                        <a:latin typeface="Calibri"/>
                        <a:ea typeface="Calibri"/>
                        <a:cs typeface="Times New Roman"/>
                      </a:endParaRPr>
                    </a:p>
                  </a:txBody>
                  <a:tcPr marL="109105" marR="109105" marT="0" marB="0" anchor="ctr"/>
                </a:tc>
                <a:tc>
                  <a:txBody>
                    <a:bodyPr/>
                    <a:lstStyle/>
                    <a:p>
                      <a:pPr marL="0" marR="0" algn="r">
                        <a:spcBef>
                          <a:spcPts val="0"/>
                        </a:spcBef>
                        <a:spcAft>
                          <a:spcPts val="0"/>
                        </a:spcAft>
                      </a:pPr>
                      <a:r>
                        <a:rPr lang="en-US" sz="1400" dirty="0">
                          <a:effectLst/>
                        </a:rPr>
                        <a:t>2,164</a:t>
                      </a:r>
                      <a:endParaRPr lang="en-US" sz="1400" dirty="0">
                        <a:effectLst/>
                        <a:latin typeface="Calibri"/>
                        <a:ea typeface="Calibri"/>
                        <a:cs typeface="Times New Roman"/>
                      </a:endParaRPr>
                    </a:p>
                  </a:txBody>
                  <a:tcPr marL="109105" marR="109105" marT="0" marB="0" anchor="ctr"/>
                </a:tc>
              </a:tr>
              <a:tr h="359781">
                <a:tc>
                  <a:txBody>
                    <a:bodyPr/>
                    <a:lstStyle/>
                    <a:p>
                      <a:pPr marL="0" marR="0">
                        <a:spcBef>
                          <a:spcPts val="0"/>
                        </a:spcBef>
                        <a:spcAft>
                          <a:spcPts val="0"/>
                        </a:spcAft>
                      </a:pPr>
                      <a:r>
                        <a:rPr lang="en-US" sz="1400" b="0" dirty="0">
                          <a:effectLst/>
                        </a:rPr>
                        <a:t>Santa Clara (CA)</a:t>
                      </a:r>
                      <a:endParaRPr lang="en-US" sz="1400" b="0" dirty="0">
                        <a:effectLst/>
                        <a:latin typeface="Calibri"/>
                        <a:ea typeface="Calibri"/>
                        <a:cs typeface="Times New Roman"/>
                      </a:endParaRPr>
                    </a:p>
                  </a:txBody>
                  <a:tcPr marL="109105" marR="109105" marT="0" marB="0" anchor="ctr"/>
                </a:tc>
                <a:tc>
                  <a:txBody>
                    <a:bodyPr/>
                    <a:lstStyle/>
                    <a:p>
                      <a:pPr marL="0" marR="0" algn="r">
                        <a:spcBef>
                          <a:spcPts val="0"/>
                        </a:spcBef>
                        <a:spcAft>
                          <a:spcPts val="0"/>
                        </a:spcAft>
                      </a:pPr>
                      <a:r>
                        <a:rPr lang="en-US" sz="1400" dirty="0">
                          <a:effectLst/>
                        </a:rPr>
                        <a:t>2,101</a:t>
                      </a:r>
                      <a:endParaRPr lang="en-US" sz="1400" dirty="0">
                        <a:effectLst/>
                        <a:latin typeface="Calibri"/>
                        <a:ea typeface="Calibri"/>
                        <a:cs typeface="Times New Roman"/>
                      </a:endParaRPr>
                    </a:p>
                  </a:txBody>
                  <a:tcPr marL="109105" marR="109105" marT="0" marB="0" anchor="ctr"/>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2085078294"/>
              </p:ext>
            </p:extLst>
          </p:nvPr>
        </p:nvGraphicFramePr>
        <p:xfrm>
          <a:off x="4419596" y="1524000"/>
          <a:ext cx="3886201" cy="4279392"/>
        </p:xfrm>
        <a:graphic>
          <a:graphicData uri="http://schemas.openxmlformats.org/drawingml/2006/table">
            <a:tbl>
              <a:tblPr firstRow="1" firstCol="1" bandRow="1">
                <a:tableStyleId>{69012ECD-51FC-41F1-AA8D-1B2483CD663E}</a:tableStyleId>
              </a:tblPr>
              <a:tblGrid>
                <a:gridCol w="2587842"/>
                <a:gridCol w="1298359"/>
              </a:tblGrid>
              <a:tr h="713232">
                <a:tc>
                  <a:txBody>
                    <a:bodyPr/>
                    <a:lstStyle/>
                    <a:p>
                      <a:pPr marL="0" marR="0" algn="ctr">
                        <a:spcBef>
                          <a:spcPts val="0"/>
                        </a:spcBef>
                        <a:spcAft>
                          <a:spcPts val="0"/>
                        </a:spcAft>
                      </a:pPr>
                      <a:r>
                        <a:rPr lang="en-US" sz="1600" dirty="0">
                          <a:effectLst/>
                        </a:rPr>
                        <a:t>Origin County</a:t>
                      </a:r>
                      <a:endParaRPr lang="en-US" sz="1600" dirty="0">
                        <a:effectLst/>
                        <a:latin typeface="Calibri"/>
                        <a:ea typeface="Calibri"/>
                        <a:cs typeface="Times New Roman"/>
                      </a:endParaRPr>
                    </a:p>
                  </a:txBody>
                  <a:tcPr marL="68580" marR="68580" marT="0" marB="0" anchor="b">
                    <a:solidFill>
                      <a:schemeClr val="accent1"/>
                    </a:solidFill>
                  </a:tcPr>
                </a:tc>
                <a:tc>
                  <a:txBody>
                    <a:bodyPr/>
                    <a:lstStyle/>
                    <a:p>
                      <a:pPr marL="0" marR="0" algn="ctr">
                        <a:spcBef>
                          <a:spcPts val="0"/>
                        </a:spcBef>
                        <a:spcAft>
                          <a:spcPts val="0"/>
                        </a:spcAft>
                      </a:pPr>
                      <a:r>
                        <a:rPr lang="en-US" sz="1600" dirty="0">
                          <a:effectLst/>
                        </a:rPr>
                        <a:t>Estimated Inflow</a:t>
                      </a:r>
                      <a:endParaRPr lang="en-US" sz="1600" dirty="0">
                        <a:effectLst/>
                        <a:latin typeface="Calibri"/>
                        <a:ea typeface="Calibri"/>
                        <a:cs typeface="Times New Roman"/>
                      </a:endParaRPr>
                    </a:p>
                  </a:txBody>
                  <a:tcPr marL="68580" marR="68580" marT="0" marB="0" anchor="b">
                    <a:solidFill>
                      <a:schemeClr val="accent1"/>
                    </a:solidFill>
                  </a:tcPr>
                </a:tc>
              </a:tr>
              <a:tr h="356616">
                <a:tc>
                  <a:txBody>
                    <a:bodyPr/>
                    <a:lstStyle/>
                    <a:p>
                      <a:pPr marL="0" marR="0">
                        <a:spcBef>
                          <a:spcPts val="0"/>
                        </a:spcBef>
                        <a:spcAft>
                          <a:spcPts val="0"/>
                        </a:spcAft>
                      </a:pPr>
                      <a:r>
                        <a:rPr lang="en-US" sz="1400" b="0" dirty="0">
                          <a:effectLst/>
                        </a:rPr>
                        <a:t>Los Angeles (CA)</a:t>
                      </a:r>
                      <a:endParaRPr lang="en-US" sz="1400" b="0" dirty="0">
                        <a:effectLst/>
                        <a:latin typeface="Calibri"/>
                        <a:ea typeface="Calibri"/>
                        <a:cs typeface="Times New Roman"/>
                      </a:endParaRPr>
                    </a:p>
                  </a:txBody>
                  <a:tcPr marL="68580" marR="68580" marT="0" marB="0" anchor="ctr"/>
                </a:tc>
                <a:tc>
                  <a:txBody>
                    <a:bodyPr/>
                    <a:lstStyle/>
                    <a:p>
                      <a:pPr marL="0" marR="0" algn="r">
                        <a:spcBef>
                          <a:spcPts val="0"/>
                        </a:spcBef>
                        <a:spcAft>
                          <a:spcPts val="0"/>
                        </a:spcAft>
                      </a:pPr>
                      <a:r>
                        <a:rPr lang="en-US" sz="1400" dirty="0">
                          <a:effectLst/>
                        </a:rPr>
                        <a:t>16,330</a:t>
                      </a:r>
                      <a:endParaRPr lang="en-US" sz="1400" dirty="0">
                        <a:effectLst/>
                        <a:latin typeface="Calibri"/>
                        <a:ea typeface="Calibri"/>
                        <a:cs typeface="Times New Roman"/>
                      </a:endParaRPr>
                    </a:p>
                  </a:txBody>
                  <a:tcPr marL="68580" marR="68580" marT="0" marB="0" anchor="ctr"/>
                </a:tc>
              </a:tr>
              <a:tr h="356616">
                <a:tc>
                  <a:txBody>
                    <a:bodyPr/>
                    <a:lstStyle/>
                    <a:p>
                      <a:pPr marL="0" marR="0">
                        <a:spcBef>
                          <a:spcPts val="0"/>
                        </a:spcBef>
                        <a:spcAft>
                          <a:spcPts val="0"/>
                        </a:spcAft>
                      </a:pPr>
                      <a:r>
                        <a:rPr lang="en-US" sz="1400" b="0" dirty="0">
                          <a:effectLst/>
                        </a:rPr>
                        <a:t>Orange (CA)</a:t>
                      </a:r>
                      <a:endParaRPr lang="en-US" sz="1400" b="0" dirty="0">
                        <a:effectLst/>
                        <a:latin typeface="Calibri"/>
                        <a:ea typeface="Calibri"/>
                        <a:cs typeface="Times New Roman"/>
                      </a:endParaRPr>
                    </a:p>
                  </a:txBody>
                  <a:tcPr marL="68580" marR="68580" marT="0" marB="0" anchor="ctr"/>
                </a:tc>
                <a:tc>
                  <a:txBody>
                    <a:bodyPr/>
                    <a:lstStyle/>
                    <a:p>
                      <a:pPr marL="0" marR="0" algn="r">
                        <a:spcBef>
                          <a:spcPts val="0"/>
                        </a:spcBef>
                        <a:spcAft>
                          <a:spcPts val="0"/>
                        </a:spcAft>
                      </a:pPr>
                      <a:r>
                        <a:rPr lang="en-US" sz="1400" dirty="0">
                          <a:effectLst/>
                        </a:rPr>
                        <a:t>9,321</a:t>
                      </a:r>
                      <a:endParaRPr lang="en-US" sz="1400" dirty="0">
                        <a:effectLst/>
                        <a:latin typeface="Calibri"/>
                        <a:ea typeface="Calibri"/>
                        <a:cs typeface="Times New Roman"/>
                      </a:endParaRPr>
                    </a:p>
                  </a:txBody>
                  <a:tcPr marL="68580" marR="68580" marT="0" marB="0" anchor="ctr"/>
                </a:tc>
              </a:tr>
              <a:tr h="356616">
                <a:tc>
                  <a:txBody>
                    <a:bodyPr/>
                    <a:lstStyle/>
                    <a:p>
                      <a:pPr marL="0" marR="0">
                        <a:spcBef>
                          <a:spcPts val="0"/>
                        </a:spcBef>
                        <a:spcAft>
                          <a:spcPts val="0"/>
                        </a:spcAft>
                      </a:pPr>
                      <a:r>
                        <a:rPr lang="en-US" sz="1400" b="0" dirty="0">
                          <a:effectLst/>
                        </a:rPr>
                        <a:t>Riverside (CA)</a:t>
                      </a:r>
                      <a:endParaRPr lang="en-US" sz="1400" b="0" dirty="0">
                        <a:effectLst/>
                        <a:latin typeface="Calibri"/>
                        <a:ea typeface="Calibri"/>
                        <a:cs typeface="Times New Roman"/>
                      </a:endParaRPr>
                    </a:p>
                  </a:txBody>
                  <a:tcPr marL="68580" marR="68580" marT="0" marB="0" anchor="ctr"/>
                </a:tc>
                <a:tc>
                  <a:txBody>
                    <a:bodyPr/>
                    <a:lstStyle/>
                    <a:p>
                      <a:pPr marL="0" marR="0" algn="r">
                        <a:spcBef>
                          <a:spcPts val="0"/>
                        </a:spcBef>
                        <a:spcAft>
                          <a:spcPts val="0"/>
                        </a:spcAft>
                      </a:pPr>
                      <a:r>
                        <a:rPr lang="en-US" sz="1400" dirty="0">
                          <a:effectLst/>
                        </a:rPr>
                        <a:t>8,709</a:t>
                      </a:r>
                      <a:endParaRPr lang="en-US" sz="1400" dirty="0">
                        <a:effectLst/>
                        <a:latin typeface="Calibri"/>
                        <a:ea typeface="Calibri"/>
                        <a:cs typeface="Times New Roman"/>
                      </a:endParaRPr>
                    </a:p>
                  </a:txBody>
                  <a:tcPr marL="68580" marR="68580" marT="0" marB="0" anchor="ctr"/>
                </a:tc>
              </a:tr>
              <a:tr h="356616">
                <a:tc>
                  <a:txBody>
                    <a:bodyPr/>
                    <a:lstStyle/>
                    <a:p>
                      <a:pPr marL="0" marR="0">
                        <a:spcBef>
                          <a:spcPts val="0"/>
                        </a:spcBef>
                        <a:spcAft>
                          <a:spcPts val="0"/>
                        </a:spcAft>
                      </a:pPr>
                      <a:r>
                        <a:rPr lang="en-US" sz="1400" b="0" dirty="0">
                          <a:effectLst/>
                        </a:rPr>
                        <a:t>San Bernardino (CA)</a:t>
                      </a:r>
                      <a:endParaRPr lang="en-US" sz="1400" b="0" dirty="0">
                        <a:effectLst/>
                        <a:latin typeface="Calibri"/>
                        <a:ea typeface="Calibri"/>
                        <a:cs typeface="Times New Roman"/>
                      </a:endParaRPr>
                    </a:p>
                  </a:txBody>
                  <a:tcPr marL="68580" marR="68580" marT="0" marB="0" anchor="ctr"/>
                </a:tc>
                <a:tc>
                  <a:txBody>
                    <a:bodyPr/>
                    <a:lstStyle/>
                    <a:p>
                      <a:pPr marL="0" marR="0" algn="r">
                        <a:spcBef>
                          <a:spcPts val="0"/>
                        </a:spcBef>
                        <a:spcAft>
                          <a:spcPts val="0"/>
                        </a:spcAft>
                      </a:pPr>
                      <a:r>
                        <a:rPr lang="en-US" sz="1400" dirty="0">
                          <a:effectLst/>
                        </a:rPr>
                        <a:t>4,203</a:t>
                      </a:r>
                      <a:endParaRPr lang="en-US" sz="1400" dirty="0">
                        <a:effectLst/>
                        <a:latin typeface="Calibri"/>
                        <a:ea typeface="Calibri"/>
                        <a:cs typeface="Times New Roman"/>
                      </a:endParaRPr>
                    </a:p>
                  </a:txBody>
                  <a:tcPr marL="68580" marR="68580" marT="0" marB="0" anchor="ctr"/>
                </a:tc>
              </a:tr>
              <a:tr h="356616">
                <a:tc>
                  <a:txBody>
                    <a:bodyPr/>
                    <a:lstStyle/>
                    <a:p>
                      <a:pPr marL="0" marR="0">
                        <a:spcBef>
                          <a:spcPts val="0"/>
                        </a:spcBef>
                        <a:spcAft>
                          <a:spcPts val="0"/>
                        </a:spcAft>
                      </a:pPr>
                      <a:r>
                        <a:rPr lang="en-US" sz="1400" b="0" dirty="0">
                          <a:effectLst/>
                        </a:rPr>
                        <a:t>Maricopa (AZ)</a:t>
                      </a:r>
                      <a:endParaRPr lang="en-US" sz="1400" b="0" dirty="0">
                        <a:effectLst/>
                        <a:latin typeface="Calibri"/>
                        <a:ea typeface="Calibri"/>
                        <a:cs typeface="Times New Roman"/>
                      </a:endParaRPr>
                    </a:p>
                  </a:txBody>
                  <a:tcPr marL="68580" marR="68580" marT="0" marB="0" anchor="ctr"/>
                </a:tc>
                <a:tc>
                  <a:txBody>
                    <a:bodyPr/>
                    <a:lstStyle/>
                    <a:p>
                      <a:pPr marL="0" marR="0" algn="r">
                        <a:spcBef>
                          <a:spcPts val="0"/>
                        </a:spcBef>
                        <a:spcAft>
                          <a:spcPts val="0"/>
                        </a:spcAft>
                      </a:pPr>
                      <a:r>
                        <a:rPr lang="en-US" sz="1400" dirty="0">
                          <a:effectLst/>
                        </a:rPr>
                        <a:t>4,156</a:t>
                      </a:r>
                      <a:endParaRPr lang="en-US" sz="1400" dirty="0">
                        <a:effectLst/>
                        <a:latin typeface="Calibri"/>
                        <a:ea typeface="Calibri"/>
                        <a:cs typeface="Times New Roman"/>
                      </a:endParaRPr>
                    </a:p>
                  </a:txBody>
                  <a:tcPr marL="68580" marR="68580" marT="0" marB="0" anchor="ctr"/>
                </a:tc>
              </a:tr>
              <a:tr h="356616">
                <a:tc>
                  <a:txBody>
                    <a:bodyPr/>
                    <a:lstStyle/>
                    <a:p>
                      <a:pPr marL="0" marR="0">
                        <a:spcBef>
                          <a:spcPts val="0"/>
                        </a:spcBef>
                        <a:spcAft>
                          <a:spcPts val="0"/>
                        </a:spcAft>
                      </a:pPr>
                      <a:r>
                        <a:rPr lang="en-US" sz="1400" b="0" dirty="0">
                          <a:effectLst/>
                        </a:rPr>
                        <a:t>Santa Clara (CA)</a:t>
                      </a:r>
                      <a:endParaRPr lang="en-US" sz="1400" b="0" dirty="0">
                        <a:effectLst/>
                        <a:latin typeface="Calibri"/>
                        <a:ea typeface="Calibri"/>
                        <a:cs typeface="Times New Roman"/>
                      </a:endParaRPr>
                    </a:p>
                  </a:txBody>
                  <a:tcPr marL="68580" marR="68580" marT="0" marB="0" anchor="ctr"/>
                </a:tc>
                <a:tc>
                  <a:txBody>
                    <a:bodyPr/>
                    <a:lstStyle/>
                    <a:p>
                      <a:pPr marL="0" marR="0" algn="r">
                        <a:spcBef>
                          <a:spcPts val="0"/>
                        </a:spcBef>
                        <a:spcAft>
                          <a:spcPts val="0"/>
                        </a:spcAft>
                      </a:pPr>
                      <a:r>
                        <a:rPr lang="en-US" sz="1400" dirty="0">
                          <a:effectLst/>
                        </a:rPr>
                        <a:t>3,640</a:t>
                      </a:r>
                      <a:endParaRPr lang="en-US" sz="1400" dirty="0">
                        <a:effectLst/>
                        <a:latin typeface="Calibri"/>
                        <a:ea typeface="Calibri"/>
                        <a:cs typeface="Times New Roman"/>
                      </a:endParaRPr>
                    </a:p>
                  </a:txBody>
                  <a:tcPr marL="68580" marR="68580" marT="0" marB="0" anchor="ctr"/>
                </a:tc>
              </a:tr>
              <a:tr h="356616">
                <a:tc>
                  <a:txBody>
                    <a:bodyPr/>
                    <a:lstStyle/>
                    <a:p>
                      <a:pPr marL="0" marR="0">
                        <a:spcBef>
                          <a:spcPts val="0"/>
                        </a:spcBef>
                        <a:spcAft>
                          <a:spcPts val="0"/>
                        </a:spcAft>
                      </a:pPr>
                      <a:r>
                        <a:rPr lang="en-US" sz="1400" b="0" dirty="0">
                          <a:effectLst/>
                        </a:rPr>
                        <a:t>Clark (NV)</a:t>
                      </a:r>
                      <a:endParaRPr lang="en-US" sz="1400" b="0" dirty="0">
                        <a:effectLst/>
                        <a:latin typeface="Calibri"/>
                        <a:ea typeface="Calibri"/>
                        <a:cs typeface="Times New Roman"/>
                      </a:endParaRPr>
                    </a:p>
                  </a:txBody>
                  <a:tcPr marL="68580" marR="68580" marT="0" marB="0" anchor="ctr"/>
                </a:tc>
                <a:tc>
                  <a:txBody>
                    <a:bodyPr/>
                    <a:lstStyle/>
                    <a:p>
                      <a:pPr marL="0" marR="0" algn="r">
                        <a:spcBef>
                          <a:spcPts val="0"/>
                        </a:spcBef>
                        <a:spcAft>
                          <a:spcPts val="0"/>
                        </a:spcAft>
                      </a:pPr>
                      <a:r>
                        <a:rPr lang="en-US" sz="1400" dirty="0">
                          <a:effectLst/>
                        </a:rPr>
                        <a:t>2,200</a:t>
                      </a:r>
                      <a:endParaRPr lang="en-US" sz="1400" dirty="0">
                        <a:effectLst/>
                        <a:latin typeface="Calibri"/>
                        <a:ea typeface="Calibri"/>
                        <a:cs typeface="Times New Roman"/>
                      </a:endParaRPr>
                    </a:p>
                  </a:txBody>
                  <a:tcPr marL="68580" marR="68580" marT="0" marB="0" anchor="ctr"/>
                </a:tc>
              </a:tr>
              <a:tr h="356616">
                <a:tc>
                  <a:txBody>
                    <a:bodyPr/>
                    <a:lstStyle/>
                    <a:p>
                      <a:pPr marL="0" marR="0">
                        <a:spcBef>
                          <a:spcPts val="0"/>
                        </a:spcBef>
                        <a:spcAft>
                          <a:spcPts val="0"/>
                        </a:spcAft>
                      </a:pPr>
                      <a:r>
                        <a:rPr lang="en-US" sz="1400" b="0" dirty="0">
                          <a:effectLst/>
                        </a:rPr>
                        <a:t>Honolulu (HI)</a:t>
                      </a:r>
                      <a:endParaRPr lang="en-US" sz="1400" b="0" dirty="0">
                        <a:effectLst/>
                        <a:latin typeface="Calibri"/>
                        <a:ea typeface="Calibri"/>
                        <a:cs typeface="Times New Roman"/>
                      </a:endParaRPr>
                    </a:p>
                  </a:txBody>
                  <a:tcPr marL="68580" marR="68580" marT="0" marB="0" anchor="ctr"/>
                </a:tc>
                <a:tc>
                  <a:txBody>
                    <a:bodyPr/>
                    <a:lstStyle/>
                    <a:p>
                      <a:pPr marL="0" marR="0" algn="r">
                        <a:spcBef>
                          <a:spcPts val="0"/>
                        </a:spcBef>
                        <a:spcAft>
                          <a:spcPts val="0"/>
                        </a:spcAft>
                      </a:pPr>
                      <a:r>
                        <a:rPr lang="en-US" sz="1400" dirty="0">
                          <a:effectLst/>
                        </a:rPr>
                        <a:t>2,167</a:t>
                      </a:r>
                      <a:endParaRPr lang="en-US" sz="1400" dirty="0">
                        <a:effectLst/>
                        <a:latin typeface="Calibri"/>
                        <a:ea typeface="Calibri"/>
                        <a:cs typeface="Times New Roman"/>
                      </a:endParaRPr>
                    </a:p>
                  </a:txBody>
                  <a:tcPr marL="68580" marR="68580" marT="0" marB="0" anchor="ctr"/>
                </a:tc>
              </a:tr>
              <a:tr h="356616">
                <a:tc>
                  <a:txBody>
                    <a:bodyPr/>
                    <a:lstStyle/>
                    <a:p>
                      <a:pPr marL="0" marR="0">
                        <a:spcBef>
                          <a:spcPts val="0"/>
                        </a:spcBef>
                        <a:spcAft>
                          <a:spcPts val="0"/>
                        </a:spcAft>
                      </a:pPr>
                      <a:r>
                        <a:rPr lang="en-US" sz="1400" b="0" dirty="0">
                          <a:effectLst/>
                        </a:rPr>
                        <a:t>Ventura (CA)</a:t>
                      </a:r>
                      <a:endParaRPr lang="en-US" sz="1400" b="0" dirty="0">
                        <a:effectLst/>
                        <a:latin typeface="Calibri"/>
                        <a:ea typeface="Calibri"/>
                        <a:cs typeface="Times New Roman"/>
                      </a:endParaRPr>
                    </a:p>
                  </a:txBody>
                  <a:tcPr marL="68580" marR="68580" marT="0" marB="0" anchor="ctr"/>
                </a:tc>
                <a:tc>
                  <a:txBody>
                    <a:bodyPr/>
                    <a:lstStyle/>
                    <a:p>
                      <a:pPr marL="0" marR="0" algn="r">
                        <a:spcBef>
                          <a:spcPts val="0"/>
                        </a:spcBef>
                        <a:spcAft>
                          <a:spcPts val="0"/>
                        </a:spcAft>
                      </a:pPr>
                      <a:r>
                        <a:rPr lang="en-US" sz="1400" dirty="0">
                          <a:effectLst/>
                        </a:rPr>
                        <a:t>2,137</a:t>
                      </a:r>
                      <a:endParaRPr lang="en-US" sz="1400" dirty="0">
                        <a:effectLst/>
                        <a:latin typeface="Calibri"/>
                        <a:ea typeface="Calibri"/>
                        <a:cs typeface="Times New Roman"/>
                      </a:endParaRPr>
                    </a:p>
                  </a:txBody>
                  <a:tcPr marL="68580" marR="68580" marT="0" marB="0" anchor="ctr"/>
                </a:tc>
              </a:tr>
              <a:tr h="356616">
                <a:tc>
                  <a:txBody>
                    <a:bodyPr/>
                    <a:lstStyle/>
                    <a:p>
                      <a:pPr marL="0" marR="0">
                        <a:spcBef>
                          <a:spcPts val="0"/>
                        </a:spcBef>
                        <a:spcAft>
                          <a:spcPts val="0"/>
                        </a:spcAft>
                      </a:pPr>
                      <a:r>
                        <a:rPr lang="en-US" sz="1400" b="0" dirty="0">
                          <a:effectLst/>
                        </a:rPr>
                        <a:t>Imperial (CA)</a:t>
                      </a:r>
                      <a:endParaRPr lang="en-US" sz="1400" b="0" dirty="0">
                        <a:effectLst/>
                        <a:latin typeface="Calibri"/>
                        <a:ea typeface="Calibri"/>
                        <a:cs typeface="Times New Roman"/>
                      </a:endParaRPr>
                    </a:p>
                  </a:txBody>
                  <a:tcPr marL="68580" marR="68580" marT="0" marB="0" anchor="ctr"/>
                </a:tc>
                <a:tc>
                  <a:txBody>
                    <a:bodyPr/>
                    <a:lstStyle/>
                    <a:p>
                      <a:pPr marL="0" marR="0" algn="r">
                        <a:spcBef>
                          <a:spcPts val="0"/>
                        </a:spcBef>
                        <a:spcAft>
                          <a:spcPts val="0"/>
                        </a:spcAft>
                      </a:pPr>
                      <a:r>
                        <a:rPr lang="en-US" sz="1400" dirty="0">
                          <a:effectLst/>
                        </a:rPr>
                        <a:t>1,874</a:t>
                      </a:r>
                      <a:endParaRPr lang="en-US" sz="1400" dirty="0">
                        <a:effectLst/>
                        <a:latin typeface="Calibri"/>
                        <a:ea typeface="Calibri"/>
                        <a:cs typeface="Times New Roman"/>
                      </a:endParaRPr>
                    </a:p>
                  </a:txBody>
                  <a:tcPr marL="68580" marR="68580" marT="0" marB="0" anchor="ctr"/>
                </a:tc>
              </a:tr>
            </a:tbl>
          </a:graphicData>
        </a:graphic>
      </p:graphicFrame>
      <p:sp>
        <p:nvSpPr>
          <p:cNvPr id="11" name="Text Box 7"/>
          <p:cNvSpPr txBox="1">
            <a:spLocks noChangeArrowheads="1"/>
          </p:cNvSpPr>
          <p:nvPr/>
        </p:nvSpPr>
        <p:spPr bwMode="auto">
          <a:xfrm>
            <a:off x="-12700" y="6626225"/>
            <a:ext cx="85344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u="sng">
                <a:solidFill>
                  <a:schemeClr val="tx1"/>
                </a:solidFill>
                <a:latin typeface="Arial" charset="0"/>
                <a:ea typeface="ＭＳ Ｐゴシック" pitchFamily="-106" charset="-128"/>
              </a:defRPr>
            </a:lvl1pPr>
            <a:lvl2pPr marL="742950" indent="-285750" eaLnBrk="0" hangingPunct="0">
              <a:defRPr u="sng">
                <a:solidFill>
                  <a:schemeClr val="tx1"/>
                </a:solidFill>
                <a:latin typeface="Arial" charset="0"/>
                <a:ea typeface="ＭＳ Ｐゴシック" pitchFamily="-106" charset="-128"/>
              </a:defRPr>
            </a:lvl2pPr>
            <a:lvl3pPr marL="1143000" indent="-228600" eaLnBrk="0" hangingPunct="0">
              <a:defRPr u="sng">
                <a:solidFill>
                  <a:schemeClr val="tx1"/>
                </a:solidFill>
                <a:latin typeface="Arial" charset="0"/>
                <a:ea typeface="ＭＳ Ｐゴシック" pitchFamily="-106" charset="-128"/>
              </a:defRPr>
            </a:lvl3pPr>
            <a:lvl4pPr marL="1600200" indent="-228600" eaLnBrk="0" hangingPunct="0">
              <a:defRPr u="sng">
                <a:solidFill>
                  <a:schemeClr val="tx1"/>
                </a:solidFill>
                <a:latin typeface="Arial" charset="0"/>
                <a:ea typeface="ＭＳ Ｐゴシック" pitchFamily="-106" charset="-128"/>
              </a:defRPr>
            </a:lvl4pPr>
            <a:lvl5pPr marL="2057400" indent="-228600" eaLnBrk="0" hangingPunct="0">
              <a:defRPr u="sng">
                <a:solidFill>
                  <a:schemeClr val="tx1"/>
                </a:solidFill>
                <a:latin typeface="Arial" charset="0"/>
                <a:ea typeface="ＭＳ Ｐゴシック" pitchFamily="-106" charset="-128"/>
              </a:defRPr>
            </a:lvl5pPr>
            <a:lvl6pPr marL="2514600" indent="-228600" eaLnBrk="0" fontAlgn="base" hangingPunct="0">
              <a:spcBef>
                <a:spcPct val="0"/>
              </a:spcBef>
              <a:spcAft>
                <a:spcPct val="0"/>
              </a:spcAft>
              <a:defRPr u="sng">
                <a:solidFill>
                  <a:schemeClr val="tx1"/>
                </a:solidFill>
                <a:latin typeface="Arial" charset="0"/>
                <a:ea typeface="ＭＳ Ｐゴシック" pitchFamily="-106" charset="-128"/>
              </a:defRPr>
            </a:lvl6pPr>
            <a:lvl7pPr marL="2971800" indent="-228600" eaLnBrk="0" fontAlgn="base" hangingPunct="0">
              <a:spcBef>
                <a:spcPct val="0"/>
              </a:spcBef>
              <a:spcAft>
                <a:spcPct val="0"/>
              </a:spcAft>
              <a:defRPr u="sng">
                <a:solidFill>
                  <a:schemeClr val="tx1"/>
                </a:solidFill>
                <a:latin typeface="Arial" charset="0"/>
                <a:ea typeface="ＭＳ Ｐゴシック" pitchFamily="-106" charset="-128"/>
              </a:defRPr>
            </a:lvl7pPr>
            <a:lvl8pPr marL="3429000" indent="-228600" eaLnBrk="0" fontAlgn="base" hangingPunct="0">
              <a:spcBef>
                <a:spcPct val="0"/>
              </a:spcBef>
              <a:spcAft>
                <a:spcPct val="0"/>
              </a:spcAft>
              <a:defRPr u="sng">
                <a:solidFill>
                  <a:schemeClr val="tx1"/>
                </a:solidFill>
                <a:latin typeface="Arial" charset="0"/>
                <a:ea typeface="ＭＳ Ｐゴシック" pitchFamily="-106" charset="-128"/>
              </a:defRPr>
            </a:lvl8pPr>
            <a:lvl9pPr marL="3886200" indent="-228600" eaLnBrk="0" fontAlgn="base" hangingPunct="0">
              <a:spcBef>
                <a:spcPct val="0"/>
              </a:spcBef>
              <a:spcAft>
                <a:spcPct val="0"/>
              </a:spcAft>
              <a:defRPr u="sng">
                <a:solidFill>
                  <a:schemeClr val="tx1"/>
                </a:solidFill>
                <a:latin typeface="Arial" charset="0"/>
                <a:ea typeface="ＭＳ Ｐゴシック" pitchFamily="-106" charset="-128"/>
              </a:defRPr>
            </a:lvl9pPr>
          </a:lstStyle>
          <a:p>
            <a:pPr eaLnBrk="1" hangingPunct="1">
              <a:spcBef>
                <a:spcPct val="50000"/>
              </a:spcBef>
            </a:pPr>
            <a:r>
              <a:rPr lang="en-US" sz="1000" b="1" u="none" dirty="0"/>
              <a:t>Source: </a:t>
            </a:r>
            <a:r>
              <a:rPr lang="en-US" sz="1000" b="1" u="none" dirty="0" smtClean="0"/>
              <a:t>American Community Survey, 2005-2009</a:t>
            </a:r>
            <a:endParaRPr lang="en-US" sz="1000" b="1" u="none" dirty="0"/>
          </a:p>
        </p:txBody>
      </p:sp>
    </p:spTree>
    <p:extLst>
      <p:ext uri="{BB962C8B-B14F-4D97-AF65-F5344CB8AC3E}">
        <p14:creationId xmlns:p14="http://schemas.microsoft.com/office/powerpoint/2010/main" val="28760675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0" name="Rectangle 6"/>
          <p:cNvSpPr>
            <a:spLocks noGrp="1"/>
          </p:cNvSpPr>
          <p:nvPr>
            <p:ph type="title"/>
          </p:nvPr>
        </p:nvSpPr>
        <p:spPr/>
        <p:txBody>
          <a:bodyPr>
            <a:noAutofit/>
          </a:bodyPr>
          <a:lstStyle/>
          <a:p>
            <a:r>
              <a:rPr lang="en-US" sz="3600" b="1" dirty="0" smtClean="0"/>
              <a:t>San Diego Region Age Structure</a:t>
            </a:r>
            <a:br>
              <a:rPr lang="en-US" sz="3600" b="1" dirty="0" smtClean="0"/>
            </a:br>
            <a:r>
              <a:rPr lang="en-US" sz="3600" b="1" i="1" dirty="0" smtClean="0"/>
              <a:t>2010 and 2050</a:t>
            </a:r>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637822000"/>
              </p:ext>
            </p:extLst>
          </p:nvPr>
        </p:nvGraphicFramePr>
        <p:xfrm>
          <a:off x="228600" y="1676400"/>
          <a:ext cx="8065008" cy="4690872"/>
        </p:xfrm>
        <a:graphic>
          <a:graphicData uri="http://schemas.openxmlformats.org/drawingml/2006/chart">
            <c:chart xmlns:c="http://schemas.openxmlformats.org/drawingml/2006/chart" xmlns:r="http://schemas.openxmlformats.org/officeDocument/2006/relationships" r:id="rId3"/>
          </a:graphicData>
        </a:graphic>
      </p:graphicFrame>
      <p:sp>
        <p:nvSpPr>
          <p:cNvPr id="2" name="Slide Number Placeholder 1"/>
          <p:cNvSpPr>
            <a:spLocks noGrp="1"/>
          </p:cNvSpPr>
          <p:nvPr>
            <p:ph type="sldNum" sz="quarter" idx="12"/>
          </p:nvPr>
        </p:nvSpPr>
        <p:spPr/>
        <p:txBody>
          <a:bodyPr/>
          <a:lstStyle/>
          <a:p>
            <a:fld id="{B6F15528-21DE-4FAA-801E-634DDDAF4B2B}" type="slidenum">
              <a:rPr lang="en-US" smtClean="0"/>
              <a:pPr/>
              <a:t>11</a:t>
            </a:fld>
            <a:endParaRPr lang="en-US" dirty="0"/>
          </a:p>
        </p:txBody>
      </p:sp>
      <p:sp>
        <p:nvSpPr>
          <p:cNvPr id="6147" name="Text Box 4"/>
          <p:cNvSpPr txBox="1">
            <a:spLocks noChangeArrowheads="1"/>
          </p:cNvSpPr>
          <p:nvPr/>
        </p:nvSpPr>
        <p:spPr bwMode="auto">
          <a:xfrm>
            <a:off x="1320800" y="1975643"/>
            <a:ext cx="762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u="sng">
                <a:solidFill>
                  <a:schemeClr val="tx1"/>
                </a:solidFill>
                <a:latin typeface="Arial" charset="0"/>
                <a:ea typeface="ＭＳ Ｐゴシック" pitchFamily="-106" charset="-128"/>
              </a:defRPr>
            </a:lvl1pPr>
            <a:lvl2pPr marL="742950" indent="-285750" eaLnBrk="0" hangingPunct="0">
              <a:defRPr u="sng">
                <a:solidFill>
                  <a:schemeClr val="tx1"/>
                </a:solidFill>
                <a:latin typeface="Arial" charset="0"/>
                <a:ea typeface="ＭＳ Ｐゴシック" pitchFamily="-106" charset="-128"/>
              </a:defRPr>
            </a:lvl2pPr>
            <a:lvl3pPr marL="1143000" indent="-228600" eaLnBrk="0" hangingPunct="0">
              <a:defRPr u="sng">
                <a:solidFill>
                  <a:schemeClr val="tx1"/>
                </a:solidFill>
                <a:latin typeface="Arial" charset="0"/>
                <a:ea typeface="ＭＳ Ｐゴシック" pitchFamily="-106" charset="-128"/>
              </a:defRPr>
            </a:lvl3pPr>
            <a:lvl4pPr marL="1600200" indent="-228600" eaLnBrk="0" hangingPunct="0">
              <a:defRPr u="sng">
                <a:solidFill>
                  <a:schemeClr val="tx1"/>
                </a:solidFill>
                <a:latin typeface="Arial" charset="0"/>
                <a:ea typeface="ＭＳ Ｐゴシック" pitchFamily="-106" charset="-128"/>
              </a:defRPr>
            </a:lvl4pPr>
            <a:lvl5pPr marL="2057400" indent="-228600" eaLnBrk="0" hangingPunct="0">
              <a:defRPr u="sng">
                <a:solidFill>
                  <a:schemeClr val="tx1"/>
                </a:solidFill>
                <a:latin typeface="Arial" charset="0"/>
                <a:ea typeface="ＭＳ Ｐゴシック" pitchFamily="-106" charset="-128"/>
              </a:defRPr>
            </a:lvl5pPr>
            <a:lvl6pPr marL="2514600" indent="-228600" eaLnBrk="0" fontAlgn="base" hangingPunct="0">
              <a:spcBef>
                <a:spcPct val="0"/>
              </a:spcBef>
              <a:spcAft>
                <a:spcPct val="0"/>
              </a:spcAft>
              <a:defRPr u="sng">
                <a:solidFill>
                  <a:schemeClr val="tx1"/>
                </a:solidFill>
                <a:latin typeface="Arial" charset="0"/>
                <a:ea typeface="ＭＳ Ｐゴシック" pitchFamily="-106" charset="-128"/>
              </a:defRPr>
            </a:lvl6pPr>
            <a:lvl7pPr marL="2971800" indent="-228600" eaLnBrk="0" fontAlgn="base" hangingPunct="0">
              <a:spcBef>
                <a:spcPct val="0"/>
              </a:spcBef>
              <a:spcAft>
                <a:spcPct val="0"/>
              </a:spcAft>
              <a:defRPr u="sng">
                <a:solidFill>
                  <a:schemeClr val="tx1"/>
                </a:solidFill>
                <a:latin typeface="Arial" charset="0"/>
                <a:ea typeface="ＭＳ Ｐゴシック" pitchFamily="-106" charset="-128"/>
              </a:defRPr>
            </a:lvl7pPr>
            <a:lvl8pPr marL="3429000" indent="-228600" eaLnBrk="0" fontAlgn="base" hangingPunct="0">
              <a:spcBef>
                <a:spcPct val="0"/>
              </a:spcBef>
              <a:spcAft>
                <a:spcPct val="0"/>
              </a:spcAft>
              <a:defRPr u="sng">
                <a:solidFill>
                  <a:schemeClr val="tx1"/>
                </a:solidFill>
                <a:latin typeface="Arial" charset="0"/>
                <a:ea typeface="ＭＳ Ｐゴシック" pitchFamily="-106" charset="-128"/>
              </a:defRPr>
            </a:lvl8pPr>
            <a:lvl9pPr marL="3886200" indent="-228600" eaLnBrk="0" fontAlgn="base" hangingPunct="0">
              <a:spcBef>
                <a:spcPct val="0"/>
              </a:spcBef>
              <a:spcAft>
                <a:spcPct val="0"/>
              </a:spcAft>
              <a:defRPr u="sng">
                <a:solidFill>
                  <a:schemeClr val="tx1"/>
                </a:solidFill>
                <a:latin typeface="Arial" charset="0"/>
                <a:ea typeface="ＭＳ Ｐゴシック" pitchFamily="-106" charset="-128"/>
              </a:defRPr>
            </a:lvl9pPr>
          </a:lstStyle>
          <a:p>
            <a:pPr>
              <a:spcBef>
                <a:spcPct val="50000"/>
              </a:spcBef>
            </a:pPr>
            <a:r>
              <a:rPr lang="en-US" u="none" dirty="0">
                <a:latin typeface="Verdana" pitchFamily="34" charset="0"/>
              </a:rPr>
              <a:t>Male</a:t>
            </a:r>
          </a:p>
        </p:txBody>
      </p:sp>
      <p:sp>
        <p:nvSpPr>
          <p:cNvPr id="6148" name="Text Box 5"/>
          <p:cNvSpPr txBox="1">
            <a:spLocks noChangeArrowheads="1"/>
          </p:cNvSpPr>
          <p:nvPr/>
        </p:nvSpPr>
        <p:spPr bwMode="auto">
          <a:xfrm>
            <a:off x="5257800" y="2024856"/>
            <a:ext cx="1143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u="sng">
                <a:solidFill>
                  <a:schemeClr val="tx1"/>
                </a:solidFill>
                <a:latin typeface="Arial" charset="0"/>
                <a:ea typeface="ＭＳ Ｐゴシック" pitchFamily="-106" charset="-128"/>
              </a:defRPr>
            </a:lvl1pPr>
            <a:lvl2pPr marL="742950" indent="-285750" eaLnBrk="0" hangingPunct="0">
              <a:defRPr u="sng">
                <a:solidFill>
                  <a:schemeClr val="tx1"/>
                </a:solidFill>
                <a:latin typeface="Arial" charset="0"/>
                <a:ea typeface="ＭＳ Ｐゴシック" pitchFamily="-106" charset="-128"/>
              </a:defRPr>
            </a:lvl2pPr>
            <a:lvl3pPr marL="1143000" indent="-228600" eaLnBrk="0" hangingPunct="0">
              <a:defRPr u="sng">
                <a:solidFill>
                  <a:schemeClr val="tx1"/>
                </a:solidFill>
                <a:latin typeface="Arial" charset="0"/>
                <a:ea typeface="ＭＳ Ｐゴシック" pitchFamily="-106" charset="-128"/>
              </a:defRPr>
            </a:lvl3pPr>
            <a:lvl4pPr marL="1600200" indent="-228600" eaLnBrk="0" hangingPunct="0">
              <a:defRPr u="sng">
                <a:solidFill>
                  <a:schemeClr val="tx1"/>
                </a:solidFill>
                <a:latin typeface="Arial" charset="0"/>
                <a:ea typeface="ＭＳ Ｐゴシック" pitchFamily="-106" charset="-128"/>
              </a:defRPr>
            </a:lvl4pPr>
            <a:lvl5pPr marL="2057400" indent="-228600" eaLnBrk="0" hangingPunct="0">
              <a:defRPr u="sng">
                <a:solidFill>
                  <a:schemeClr val="tx1"/>
                </a:solidFill>
                <a:latin typeface="Arial" charset="0"/>
                <a:ea typeface="ＭＳ Ｐゴシック" pitchFamily="-106" charset="-128"/>
              </a:defRPr>
            </a:lvl5pPr>
            <a:lvl6pPr marL="2514600" indent="-228600" eaLnBrk="0" fontAlgn="base" hangingPunct="0">
              <a:spcBef>
                <a:spcPct val="0"/>
              </a:spcBef>
              <a:spcAft>
                <a:spcPct val="0"/>
              </a:spcAft>
              <a:defRPr u="sng">
                <a:solidFill>
                  <a:schemeClr val="tx1"/>
                </a:solidFill>
                <a:latin typeface="Arial" charset="0"/>
                <a:ea typeface="ＭＳ Ｐゴシック" pitchFamily="-106" charset="-128"/>
              </a:defRPr>
            </a:lvl6pPr>
            <a:lvl7pPr marL="2971800" indent="-228600" eaLnBrk="0" fontAlgn="base" hangingPunct="0">
              <a:spcBef>
                <a:spcPct val="0"/>
              </a:spcBef>
              <a:spcAft>
                <a:spcPct val="0"/>
              </a:spcAft>
              <a:defRPr u="sng">
                <a:solidFill>
                  <a:schemeClr val="tx1"/>
                </a:solidFill>
                <a:latin typeface="Arial" charset="0"/>
                <a:ea typeface="ＭＳ Ｐゴシック" pitchFamily="-106" charset="-128"/>
              </a:defRPr>
            </a:lvl7pPr>
            <a:lvl8pPr marL="3429000" indent="-228600" eaLnBrk="0" fontAlgn="base" hangingPunct="0">
              <a:spcBef>
                <a:spcPct val="0"/>
              </a:spcBef>
              <a:spcAft>
                <a:spcPct val="0"/>
              </a:spcAft>
              <a:defRPr u="sng">
                <a:solidFill>
                  <a:schemeClr val="tx1"/>
                </a:solidFill>
                <a:latin typeface="Arial" charset="0"/>
                <a:ea typeface="ＭＳ Ｐゴシック" pitchFamily="-106" charset="-128"/>
              </a:defRPr>
            </a:lvl8pPr>
            <a:lvl9pPr marL="3886200" indent="-228600" eaLnBrk="0" fontAlgn="base" hangingPunct="0">
              <a:spcBef>
                <a:spcPct val="0"/>
              </a:spcBef>
              <a:spcAft>
                <a:spcPct val="0"/>
              </a:spcAft>
              <a:defRPr u="sng">
                <a:solidFill>
                  <a:schemeClr val="tx1"/>
                </a:solidFill>
                <a:latin typeface="Arial" charset="0"/>
                <a:ea typeface="ＭＳ Ｐゴシック" pitchFamily="-106" charset="-128"/>
              </a:defRPr>
            </a:lvl9pPr>
          </a:lstStyle>
          <a:p>
            <a:pPr>
              <a:spcBef>
                <a:spcPct val="50000"/>
              </a:spcBef>
            </a:pPr>
            <a:r>
              <a:rPr lang="en-US" u="none" dirty="0">
                <a:latin typeface="Verdana" pitchFamily="34" charset="0"/>
              </a:rPr>
              <a:t>Female</a:t>
            </a:r>
          </a:p>
        </p:txBody>
      </p:sp>
      <p:sp>
        <p:nvSpPr>
          <p:cNvPr id="3" name="TextBox 2"/>
          <p:cNvSpPr txBox="1"/>
          <p:nvPr/>
        </p:nvSpPr>
        <p:spPr>
          <a:xfrm rot="16200000">
            <a:off x="-735816" y="3127385"/>
            <a:ext cx="1748632" cy="276999"/>
          </a:xfrm>
          <a:prstGeom prst="rect">
            <a:avLst/>
          </a:prstGeom>
          <a:noFill/>
        </p:spPr>
        <p:txBody>
          <a:bodyPr wrap="square" rtlCol="0">
            <a:spAutoFit/>
          </a:bodyPr>
          <a:lstStyle/>
          <a:p>
            <a:r>
              <a:rPr lang="en-US" sz="1200" b="1" dirty="0" smtClean="0"/>
              <a:t>5 Year Age Group</a:t>
            </a:r>
            <a:endParaRPr lang="en-US" sz="1200" b="1" dirty="0"/>
          </a:p>
        </p:txBody>
      </p:sp>
      <p:sp>
        <p:nvSpPr>
          <p:cNvPr id="4" name="TextBox 3"/>
          <p:cNvSpPr txBox="1"/>
          <p:nvPr/>
        </p:nvSpPr>
        <p:spPr>
          <a:xfrm>
            <a:off x="3352800" y="6338500"/>
            <a:ext cx="990600" cy="276999"/>
          </a:xfrm>
          <a:prstGeom prst="rect">
            <a:avLst/>
          </a:prstGeom>
          <a:noFill/>
        </p:spPr>
        <p:txBody>
          <a:bodyPr wrap="square" rtlCol="0">
            <a:spAutoFit/>
          </a:bodyPr>
          <a:lstStyle/>
          <a:p>
            <a:r>
              <a:rPr lang="en-US" sz="1200" b="1" dirty="0" smtClean="0"/>
              <a:t>Population</a:t>
            </a:r>
            <a:endParaRPr lang="en-US" sz="1200" b="1" dirty="0"/>
          </a:p>
        </p:txBody>
      </p:sp>
    </p:spTree>
    <p:extLst>
      <p:ext uri="{BB962C8B-B14F-4D97-AF65-F5344CB8AC3E}">
        <p14:creationId xmlns:p14="http://schemas.microsoft.com/office/powerpoint/2010/main" val="16784691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smtClean="0"/>
              <a:t>Race/Ethnicity</a:t>
            </a:r>
            <a:endParaRPr lang="en-US" sz="3600" b="1" dirty="0"/>
          </a:p>
        </p:txBody>
      </p:sp>
      <p:sp>
        <p:nvSpPr>
          <p:cNvPr id="3" name="Text Placeholder 2"/>
          <p:cNvSpPr>
            <a:spLocks noGrp="1"/>
          </p:cNvSpPr>
          <p:nvPr>
            <p:ph type="body" idx="1"/>
          </p:nvPr>
        </p:nvSpPr>
        <p:spPr>
          <a:xfrm>
            <a:off x="457200" y="5257800"/>
            <a:ext cx="3657600" cy="639762"/>
          </a:xfrm>
        </p:spPr>
        <p:txBody>
          <a:bodyPr/>
          <a:lstStyle/>
          <a:p>
            <a:pPr algn="ctr"/>
            <a:r>
              <a:rPr lang="en-US" dirty="0" smtClean="0"/>
              <a:t>2010</a:t>
            </a:r>
            <a:endParaRPr lang="en-US" dirty="0"/>
          </a:p>
        </p:txBody>
      </p:sp>
      <p:graphicFrame>
        <p:nvGraphicFramePr>
          <p:cNvPr id="5" name="Content Placeholder 4"/>
          <p:cNvGraphicFramePr>
            <a:graphicFrameLocks noGrp="1"/>
          </p:cNvGraphicFramePr>
          <p:nvPr>
            <p:ph sz="half" idx="2"/>
            <p:extLst>
              <p:ext uri="{D42A27DB-BD31-4B8C-83A1-F6EECF244321}">
                <p14:modId xmlns:p14="http://schemas.microsoft.com/office/powerpoint/2010/main" val="4000794414"/>
              </p:ext>
            </p:extLst>
          </p:nvPr>
        </p:nvGraphicFramePr>
        <p:xfrm>
          <a:off x="237744" y="1444752"/>
          <a:ext cx="4040188" cy="4690872"/>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 Placeholder 5"/>
          <p:cNvSpPr>
            <a:spLocks noGrp="1"/>
          </p:cNvSpPr>
          <p:nvPr>
            <p:ph type="body" sz="quarter" idx="3"/>
          </p:nvPr>
        </p:nvSpPr>
        <p:spPr>
          <a:xfrm>
            <a:off x="4419600" y="5257800"/>
            <a:ext cx="3657600" cy="639762"/>
          </a:xfrm>
        </p:spPr>
        <p:txBody>
          <a:bodyPr/>
          <a:lstStyle/>
          <a:p>
            <a:pPr algn="ctr"/>
            <a:r>
              <a:rPr lang="en-US" dirty="0" smtClean="0"/>
              <a:t>2050</a:t>
            </a:r>
            <a:endParaRPr lang="en-US" dirty="0"/>
          </a:p>
        </p:txBody>
      </p:sp>
      <p:sp>
        <p:nvSpPr>
          <p:cNvPr id="4" name="Slide Number Placeholder 3"/>
          <p:cNvSpPr>
            <a:spLocks noGrp="1"/>
          </p:cNvSpPr>
          <p:nvPr>
            <p:ph type="sldNum" sz="quarter" idx="12"/>
          </p:nvPr>
        </p:nvSpPr>
        <p:spPr/>
        <p:txBody>
          <a:bodyPr/>
          <a:lstStyle/>
          <a:p>
            <a:fld id="{14F41AAC-7E48-47D6-88D2-164A4DE3C579}" type="slidenum">
              <a:rPr lang="en-US" smtClean="0"/>
              <a:pPr/>
              <a:t>12</a:t>
            </a:fld>
            <a:endParaRPr lang="en-US"/>
          </a:p>
        </p:txBody>
      </p:sp>
      <p:graphicFrame>
        <p:nvGraphicFramePr>
          <p:cNvPr id="11" name="Content Placeholder 10"/>
          <p:cNvGraphicFramePr>
            <a:graphicFrameLocks noGrp="1"/>
          </p:cNvGraphicFramePr>
          <p:nvPr>
            <p:ph sz="quarter" idx="4"/>
            <p:extLst>
              <p:ext uri="{D42A27DB-BD31-4B8C-83A1-F6EECF244321}">
                <p14:modId xmlns:p14="http://schemas.microsoft.com/office/powerpoint/2010/main" val="4068990213"/>
              </p:ext>
            </p:extLst>
          </p:nvPr>
        </p:nvGraphicFramePr>
        <p:xfrm>
          <a:off x="4343401" y="1447800"/>
          <a:ext cx="4048488" cy="4373564"/>
        </p:xfrm>
        <a:graphic>
          <a:graphicData uri="http://schemas.openxmlformats.org/drawingml/2006/chart">
            <c:chart xmlns:c="http://schemas.openxmlformats.org/drawingml/2006/chart" xmlns:r="http://schemas.openxmlformats.org/officeDocument/2006/relationships" r:id="rId4"/>
          </a:graphicData>
        </a:graphic>
      </p:graphicFrame>
      <p:sp>
        <p:nvSpPr>
          <p:cNvPr id="8" name="TextBox 7"/>
          <p:cNvSpPr txBox="1"/>
          <p:nvPr/>
        </p:nvSpPr>
        <p:spPr>
          <a:xfrm>
            <a:off x="-12700" y="0"/>
            <a:ext cx="1284326" cy="523220"/>
          </a:xfrm>
          <a:prstGeom prst="rect">
            <a:avLst/>
          </a:prstGeom>
          <a:solidFill>
            <a:schemeClr val="bg1">
              <a:lumMod val="85000"/>
            </a:schemeClr>
          </a:solidFill>
        </p:spPr>
        <p:txBody>
          <a:bodyPr wrap="none" rtlCol="0">
            <a:spAutoFit/>
          </a:bodyPr>
          <a:lstStyle/>
          <a:p>
            <a:r>
              <a:rPr lang="en-US" sz="2800" b="1" i="1" dirty="0" smtClean="0"/>
              <a:t>Result</a:t>
            </a:r>
            <a:endParaRPr lang="en-US" sz="2800" b="1" i="1" dirty="0"/>
          </a:p>
        </p:txBody>
      </p:sp>
      <p:sp>
        <p:nvSpPr>
          <p:cNvPr id="7" name="Rectangle 6"/>
          <p:cNvSpPr/>
          <p:nvPr/>
        </p:nvSpPr>
        <p:spPr>
          <a:xfrm>
            <a:off x="2362200" y="2819400"/>
            <a:ext cx="1143000" cy="762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Hispanic</a:t>
            </a:r>
          </a:p>
          <a:p>
            <a:pPr algn="ctr"/>
            <a:r>
              <a:rPr lang="en-US" sz="1600" b="1" dirty="0" smtClean="0">
                <a:solidFill>
                  <a:schemeClr val="tx1"/>
                </a:solidFill>
              </a:rPr>
              <a:t>32%</a:t>
            </a:r>
            <a:endParaRPr lang="en-US" sz="1600" b="1" dirty="0">
              <a:solidFill>
                <a:schemeClr val="tx1"/>
              </a:solidFill>
            </a:endParaRPr>
          </a:p>
        </p:txBody>
      </p:sp>
    </p:spTree>
    <p:extLst>
      <p:ext uri="{BB962C8B-B14F-4D97-AF65-F5344CB8AC3E}">
        <p14:creationId xmlns:p14="http://schemas.microsoft.com/office/powerpoint/2010/main" val="36086180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Educational Attainment</a:t>
            </a:r>
            <a:endParaRPr lang="en-US" dirty="0"/>
          </a:p>
        </p:txBody>
      </p:sp>
      <p:sp>
        <p:nvSpPr>
          <p:cNvPr id="4" name="Slide Number Placeholder 3"/>
          <p:cNvSpPr>
            <a:spLocks noGrp="1"/>
          </p:cNvSpPr>
          <p:nvPr>
            <p:ph type="sldNum" sz="quarter" idx="12"/>
          </p:nvPr>
        </p:nvSpPr>
        <p:spPr/>
        <p:txBody>
          <a:bodyPr/>
          <a:lstStyle/>
          <a:p>
            <a:fld id="{CEE5D578-6367-48B6-81C2-53490BE4B9EA}" type="slidenum">
              <a:rPr lang="en-US" smtClean="0"/>
              <a:t>13</a:t>
            </a:fld>
            <a:endParaRPr lang="en-US"/>
          </a:p>
        </p:txBody>
      </p:sp>
      <p:graphicFrame>
        <p:nvGraphicFramePr>
          <p:cNvPr id="5" name="Chart 4"/>
          <p:cNvGraphicFramePr/>
          <p:nvPr>
            <p:extLst>
              <p:ext uri="{D42A27DB-BD31-4B8C-83A1-F6EECF244321}">
                <p14:modId xmlns:p14="http://schemas.microsoft.com/office/powerpoint/2010/main" val="185174450"/>
              </p:ext>
            </p:extLst>
          </p:nvPr>
        </p:nvGraphicFramePr>
        <p:xfrm>
          <a:off x="-1600200" y="1447800"/>
          <a:ext cx="7620000" cy="492760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990600" y="6052066"/>
            <a:ext cx="2114746" cy="369332"/>
          </a:xfrm>
          <a:prstGeom prst="rect">
            <a:avLst/>
          </a:prstGeom>
          <a:noFill/>
        </p:spPr>
        <p:txBody>
          <a:bodyPr wrap="none" rtlCol="0">
            <a:spAutoFit/>
          </a:bodyPr>
          <a:lstStyle/>
          <a:p>
            <a:r>
              <a:rPr lang="en-US" dirty="0" smtClean="0"/>
              <a:t>Median Age = 43.6</a:t>
            </a:r>
            <a:endParaRPr lang="en-US" dirty="0"/>
          </a:p>
        </p:txBody>
      </p:sp>
      <p:graphicFrame>
        <p:nvGraphicFramePr>
          <p:cNvPr id="7" name="Chart 6"/>
          <p:cNvGraphicFramePr/>
          <p:nvPr>
            <p:extLst>
              <p:ext uri="{D42A27DB-BD31-4B8C-83A1-F6EECF244321}">
                <p14:modId xmlns:p14="http://schemas.microsoft.com/office/powerpoint/2010/main" val="1162229401"/>
              </p:ext>
            </p:extLst>
          </p:nvPr>
        </p:nvGraphicFramePr>
        <p:xfrm>
          <a:off x="2514600" y="1519198"/>
          <a:ext cx="7620000" cy="4927600"/>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p:cNvSpPr txBox="1"/>
          <p:nvPr/>
        </p:nvSpPr>
        <p:spPr>
          <a:xfrm>
            <a:off x="5219700" y="6064766"/>
            <a:ext cx="2114746" cy="369332"/>
          </a:xfrm>
          <a:prstGeom prst="rect">
            <a:avLst/>
          </a:prstGeom>
          <a:noFill/>
        </p:spPr>
        <p:txBody>
          <a:bodyPr wrap="none" rtlCol="0">
            <a:spAutoFit/>
          </a:bodyPr>
          <a:lstStyle/>
          <a:p>
            <a:r>
              <a:rPr lang="en-US" dirty="0" smtClean="0"/>
              <a:t>Median Age = 41.6</a:t>
            </a:r>
            <a:endParaRPr lang="en-US" dirty="0"/>
          </a:p>
        </p:txBody>
      </p:sp>
      <p:sp>
        <p:nvSpPr>
          <p:cNvPr id="9" name="Text Box 7"/>
          <p:cNvSpPr txBox="1">
            <a:spLocks noChangeArrowheads="1"/>
          </p:cNvSpPr>
          <p:nvPr/>
        </p:nvSpPr>
        <p:spPr bwMode="auto">
          <a:xfrm>
            <a:off x="-12700" y="6626225"/>
            <a:ext cx="85344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u="sng">
                <a:solidFill>
                  <a:schemeClr val="tx1"/>
                </a:solidFill>
                <a:latin typeface="Arial" charset="0"/>
                <a:ea typeface="ＭＳ Ｐゴシック" pitchFamily="-106" charset="-128"/>
              </a:defRPr>
            </a:lvl1pPr>
            <a:lvl2pPr marL="742950" indent="-285750" eaLnBrk="0" hangingPunct="0">
              <a:defRPr u="sng">
                <a:solidFill>
                  <a:schemeClr val="tx1"/>
                </a:solidFill>
                <a:latin typeface="Arial" charset="0"/>
                <a:ea typeface="ＭＳ Ｐゴシック" pitchFamily="-106" charset="-128"/>
              </a:defRPr>
            </a:lvl2pPr>
            <a:lvl3pPr marL="1143000" indent="-228600" eaLnBrk="0" hangingPunct="0">
              <a:defRPr u="sng">
                <a:solidFill>
                  <a:schemeClr val="tx1"/>
                </a:solidFill>
                <a:latin typeface="Arial" charset="0"/>
                <a:ea typeface="ＭＳ Ｐゴシック" pitchFamily="-106" charset="-128"/>
              </a:defRPr>
            </a:lvl3pPr>
            <a:lvl4pPr marL="1600200" indent="-228600" eaLnBrk="0" hangingPunct="0">
              <a:defRPr u="sng">
                <a:solidFill>
                  <a:schemeClr val="tx1"/>
                </a:solidFill>
                <a:latin typeface="Arial" charset="0"/>
                <a:ea typeface="ＭＳ Ｐゴシック" pitchFamily="-106" charset="-128"/>
              </a:defRPr>
            </a:lvl4pPr>
            <a:lvl5pPr marL="2057400" indent="-228600" eaLnBrk="0" hangingPunct="0">
              <a:defRPr u="sng">
                <a:solidFill>
                  <a:schemeClr val="tx1"/>
                </a:solidFill>
                <a:latin typeface="Arial" charset="0"/>
                <a:ea typeface="ＭＳ Ｐゴシック" pitchFamily="-106" charset="-128"/>
              </a:defRPr>
            </a:lvl5pPr>
            <a:lvl6pPr marL="2514600" indent="-228600" eaLnBrk="0" fontAlgn="base" hangingPunct="0">
              <a:spcBef>
                <a:spcPct val="0"/>
              </a:spcBef>
              <a:spcAft>
                <a:spcPct val="0"/>
              </a:spcAft>
              <a:defRPr u="sng">
                <a:solidFill>
                  <a:schemeClr val="tx1"/>
                </a:solidFill>
                <a:latin typeface="Arial" charset="0"/>
                <a:ea typeface="ＭＳ Ｐゴシック" pitchFamily="-106" charset="-128"/>
              </a:defRPr>
            </a:lvl6pPr>
            <a:lvl7pPr marL="2971800" indent="-228600" eaLnBrk="0" fontAlgn="base" hangingPunct="0">
              <a:spcBef>
                <a:spcPct val="0"/>
              </a:spcBef>
              <a:spcAft>
                <a:spcPct val="0"/>
              </a:spcAft>
              <a:defRPr u="sng">
                <a:solidFill>
                  <a:schemeClr val="tx1"/>
                </a:solidFill>
                <a:latin typeface="Arial" charset="0"/>
                <a:ea typeface="ＭＳ Ｐゴシック" pitchFamily="-106" charset="-128"/>
              </a:defRPr>
            </a:lvl7pPr>
            <a:lvl8pPr marL="3429000" indent="-228600" eaLnBrk="0" fontAlgn="base" hangingPunct="0">
              <a:spcBef>
                <a:spcPct val="0"/>
              </a:spcBef>
              <a:spcAft>
                <a:spcPct val="0"/>
              </a:spcAft>
              <a:defRPr u="sng">
                <a:solidFill>
                  <a:schemeClr val="tx1"/>
                </a:solidFill>
                <a:latin typeface="Arial" charset="0"/>
                <a:ea typeface="ＭＳ Ｐゴシック" pitchFamily="-106" charset="-128"/>
              </a:defRPr>
            </a:lvl8pPr>
            <a:lvl9pPr marL="3886200" indent="-228600" eaLnBrk="0" fontAlgn="base" hangingPunct="0">
              <a:spcBef>
                <a:spcPct val="0"/>
              </a:spcBef>
              <a:spcAft>
                <a:spcPct val="0"/>
              </a:spcAft>
              <a:defRPr u="sng">
                <a:solidFill>
                  <a:schemeClr val="tx1"/>
                </a:solidFill>
                <a:latin typeface="Arial" charset="0"/>
                <a:ea typeface="ＭＳ Ｐゴシック" pitchFamily="-106" charset="-128"/>
              </a:defRPr>
            </a:lvl9pPr>
          </a:lstStyle>
          <a:p>
            <a:pPr eaLnBrk="1" hangingPunct="1">
              <a:spcBef>
                <a:spcPct val="50000"/>
              </a:spcBef>
            </a:pPr>
            <a:r>
              <a:rPr lang="en-US" sz="1000" b="1" u="none" dirty="0"/>
              <a:t>Source: </a:t>
            </a:r>
            <a:r>
              <a:rPr lang="en-US" sz="1000" b="1" u="none" dirty="0" smtClean="0"/>
              <a:t>U.S. Census Bureau, 2011 American Community Survey</a:t>
            </a:r>
            <a:endParaRPr lang="en-US" sz="1000" b="1" u="none" dirty="0"/>
          </a:p>
        </p:txBody>
      </p:sp>
    </p:spTree>
    <p:extLst>
      <p:ext uri="{BB962C8B-B14F-4D97-AF65-F5344CB8AC3E}">
        <p14:creationId xmlns:p14="http://schemas.microsoft.com/office/powerpoint/2010/main" val="25761207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Educational Attainment</a:t>
            </a:r>
            <a:endParaRPr lang="en-US" dirty="0"/>
          </a:p>
        </p:txBody>
      </p:sp>
      <p:sp>
        <p:nvSpPr>
          <p:cNvPr id="4" name="Slide Number Placeholder 3"/>
          <p:cNvSpPr>
            <a:spLocks noGrp="1"/>
          </p:cNvSpPr>
          <p:nvPr>
            <p:ph type="sldNum" sz="quarter" idx="12"/>
          </p:nvPr>
        </p:nvSpPr>
        <p:spPr/>
        <p:txBody>
          <a:bodyPr/>
          <a:lstStyle/>
          <a:p>
            <a:fld id="{CEE5D578-6367-48B6-81C2-53490BE4B9EA}" type="slidenum">
              <a:rPr lang="en-US" smtClean="0"/>
              <a:t>14</a:t>
            </a:fld>
            <a:endParaRPr lang="en-US"/>
          </a:p>
        </p:txBody>
      </p:sp>
      <p:graphicFrame>
        <p:nvGraphicFramePr>
          <p:cNvPr id="5" name="Chart 4"/>
          <p:cNvGraphicFramePr/>
          <p:nvPr>
            <p:extLst>
              <p:ext uri="{D42A27DB-BD31-4B8C-83A1-F6EECF244321}">
                <p14:modId xmlns:p14="http://schemas.microsoft.com/office/powerpoint/2010/main" val="1840200956"/>
              </p:ext>
            </p:extLst>
          </p:nvPr>
        </p:nvGraphicFramePr>
        <p:xfrm>
          <a:off x="-1600200" y="1447800"/>
          <a:ext cx="7620000" cy="49276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7" name="Chart 6"/>
          <p:cNvGraphicFramePr/>
          <p:nvPr>
            <p:extLst>
              <p:ext uri="{D42A27DB-BD31-4B8C-83A1-F6EECF244321}">
                <p14:modId xmlns:p14="http://schemas.microsoft.com/office/powerpoint/2010/main" val="1359760656"/>
              </p:ext>
            </p:extLst>
          </p:nvPr>
        </p:nvGraphicFramePr>
        <p:xfrm>
          <a:off x="2514600" y="1519198"/>
          <a:ext cx="7620000" cy="49276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 Box 7"/>
          <p:cNvSpPr txBox="1">
            <a:spLocks noChangeArrowheads="1"/>
          </p:cNvSpPr>
          <p:nvPr/>
        </p:nvSpPr>
        <p:spPr bwMode="auto">
          <a:xfrm>
            <a:off x="-12700" y="6626225"/>
            <a:ext cx="85344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u="sng">
                <a:solidFill>
                  <a:schemeClr val="tx1"/>
                </a:solidFill>
                <a:latin typeface="Arial" charset="0"/>
                <a:ea typeface="ＭＳ Ｐゴシック" pitchFamily="-106" charset="-128"/>
              </a:defRPr>
            </a:lvl1pPr>
            <a:lvl2pPr marL="742950" indent="-285750" eaLnBrk="0" hangingPunct="0">
              <a:defRPr u="sng">
                <a:solidFill>
                  <a:schemeClr val="tx1"/>
                </a:solidFill>
                <a:latin typeface="Arial" charset="0"/>
                <a:ea typeface="ＭＳ Ｐゴシック" pitchFamily="-106" charset="-128"/>
              </a:defRPr>
            </a:lvl2pPr>
            <a:lvl3pPr marL="1143000" indent="-228600" eaLnBrk="0" hangingPunct="0">
              <a:defRPr u="sng">
                <a:solidFill>
                  <a:schemeClr val="tx1"/>
                </a:solidFill>
                <a:latin typeface="Arial" charset="0"/>
                <a:ea typeface="ＭＳ Ｐゴシック" pitchFamily="-106" charset="-128"/>
              </a:defRPr>
            </a:lvl3pPr>
            <a:lvl4pPr marL="1600200" indent="-228600" eaLnBrk="0" hangingPunct="0">
              <a:defRPr u="sng">
                <a:solidFill>
                  <a:schemeClr val="tx1"/>
                </a:solidFill>
                <a:latin typeface="Arial" charset="0"/>
                <a:ea typeface="ＭＳ Ｐゴシック" pitchFamily="-106" charset="-128"/>
              </a:defRPr>
            </a:lvl4pPr>
            <a:lvl5pPr marL="2057400" indent="-228600" eaLnBrk="0" hangingPunct="0">
              <a:defRPr u="sng">
                <a:solidFill>
                  <a:schemeClr val="tx1"/>
                </a:solidFill>
                <a:latin typeface="Arial" charset="0"/>
                <a:ea typeface="ＭＳ Ｐゴシック" pitchFamily="-106" charset="-128"/>
              </a:defRPr>
            </a:lvl5pPr>
            <a:lvl6pPr marL="2514600" indent="-228600" eaLnBrk="0" fontAlgn="base" hangingPunct="0">
              <a:spcBef>
                <a:spcPct val="0"/>
              </a:spcBef>
              <a:spcAft>
                <a:spcPct val="0"/>
              </a:spcAft>
              <a:defRPr u="sng">
                <a:solidFill>
                  <a:schemeClr val="tx1"/>
                </a:solidFill>
                <a:latin typeface="Arial" charset="0"/>
                <a:ea typeface="ＭＳ Ｐゴシック" pitchFamily="-106" charset="-128"/>
              </a:defRPr>
            </a:lvl6pPr>
            <a:lvl7pPr marL="2971800" indent="-228600" eaLnBrk="0" fontAlgn="base" hangingPunct="0">
              <a:spcBef>
                <a:spcPct val="0"/>
              </a:spcBef>
              <a:spcAft>
                <a:spcPct val="0"/>
              </a:spcAft>
              <a:defRPr u="sng">
                <a:solidFill>
                  <a:schemeClr val="tx1"/>
                </a:solidFill>
                <a:latin typeface="Arial" charset="0"/>
                <a:ea typeface="ＭＳ Ｐゴシック" pitchFamily="-106" charset="-128"/>
              </a:defRPr>
            </a:lvl7pPr>
            <a:lvl8pPr marL="3429000" indent="-228600" eaLnBrk="0" fontAlgn="base" hangingPunct="0">
              <a:spcBef>
                <a:spcPct val="0"/>
              </a:spcBef>
              <a:spcAft>
                <a:spcPct val="0"/>
              </a:spcAft>
              <a:defRPr u="sng">
                <a:solidFill>
                  <a:schemeClr val="tx1"/>
                </a:solidFill>
                <a:latin typeface="Arial" charset="0"/>
                <a:ea typeface="ＭＳ Ｐゴシック" pitchFamily="-106" charset="-128"/>
              </a:defRPr>
            </a:lvl8pPr>
            <a:lvl9pPr marL="3886200" indent="-228600" eaLnBrk="0" fontAlgn="base" hangingPunct="0">
              <a:spcBef>
                <a:spcPct val="0"/>
              </a:spcBef>
              <a:spcAft>
                <a:spcPct val="0"/>
              </a:spcAft>
              <a:defRPr u="sng">
                <a:solidFill>
                  <a:schemeClr val="tx1"/>
                </a:solidFill>
                <a:latin typeface="Arial" charset="0"/>
                <a:ea typeface="ＭＳ Ｐゴシック" pitchFamily="-106" charset="-128"/>
              </a:defRPr>
            </a:lvl9pPr>
          </a:lstStyle>
          <a:p>
            <a:pPr eaLnBrk="1" hangingPunct="1">
              <a:spcBef>
                <a:spcPct val="50000"/>
              </a:spcBef>
            </a:pPr>
            <a:r>
              <a:rPr lang="en-US" sz="1000" b="1" u="none" dirty="0"/>
              <a:t>Source: </a:t>
            </a:r>
            <a:r>
              <a:rPr lang="en-US" sz="1000" b="1" u="none" dirty="0" smtClean="0"/>
              <a:t>U.S. Census Bureau, 2011 American Community Survey</a:t>
            </a:r>
            <a:endParaRPr lang="en-US" sz="1000" b="1" u="none" dirty="0"/>
          </a:p>
        </p:txBody>
      </p:sp>
    </p:spTree>
    <p:extLst>
      <p:ext uri="{BB962C8B-B14F-4D97-AF65-F5344CB8AC3E}">
        <p14:creationId xmlns:p14="http://schemas.microsoft.com/office/powerpoint/2010/main" val="25672814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San Diego Median Income</a:t>
            </a:r>
            <a:endParaRPr lang="en-US" dirty="0"/>
          </a:p>
        </p:txBody>
      </p:sp>
      <p:sp>
        <p:nvSpPr>
          <p:cNvPr id="4" name="Slide Number Placeholder 3"/>
          <p:cNvSpPr>
            <a:spLocks noGrp="1"/>
          </p:cNvSpPr>
          <p:nvPr>
            <p:ph type="sldNum" sz="quarter" idx="12"/>
          </p:nvPr>
        </p:nvSpPr>
        <p:spPr/>
        <p:txBody>
          <a:bodyPr/>
          <a:lstStyle/>
          <a:p>
            <a:fld id="{CEE5D578-6367-48B6-81C2-53490BE4B9EA}" type="slidenum">
              <a:rPr lang="en-US" smtClean="0"/>
              <a:t>15</a:t>
            </a:fld>
            <a:endParaRPr lang="en-US"/>
          </a:p>
        </p:txBody>
      </p:sp>
      <p:graphicFrame>
        <p:nvGraphicFramePr>
          <p:cNvPr id="6" name="Chart 5"/>
          <p:cNvGraphicFramePr>
            <a:graphicFrameLocks/>
          </p:cNvGraphicFramePr>
          <p:nvPr>
            <p:extLst>
              <p:ext uri="{D42A27DB-BD31-4B8C-83A1-F6EECF244321}">
                <p14:modId xmlns:p14="http://schemas.microsoft.com/office/powerpoint/2010/main" val="1840638878"/>
              </p:ext>
            </p:extLst>
          </p:nvPr>
        </p:nvGraphicFramePr>
        <p:xfrm>
          <a:off x="228600" y="1447800"/>
          <a:ext cx="8001000" cy="4724400"/>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 Box 7"/>
          <p:cNvSpPr txBox="1">
            <a:spLocks noChangeArrowheads="1"/>
          </p:cNvSpPr>
          <p:nvPr/>
        </p:nvSpPr>
        <p:spPr bwMode="auto">
          <a:xfrm>
            <a:off x="-12700" y="6626225"/>
            <a:ext cx="85344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u="sng">
                <a:solidFill>
                  <a:schemeClr val="tx1"/>
                </a:solidFill>
                <a:latin typeface="Arial" charset="0"/>
                <a:ea typeface="ＭＳ Ｐゴシック" pitchFamily="-106" charset="-128"/>
              </a:defRPr>
            </a:lvl1pPr>
            <a:lvl2pPr marL="742950" indent="-285750" eaLnBrk="0" hangingPunct="0">
              <a:defRPr u="sng">
                <a:solidFill>
                  <a:schemeClr val="tx1"/>
                </a:solidFill>
                <a:latin typeface="Arial" charset="0"/>
                <a:ea typeface="ＭＳ Ｐゴシック" pitchFamily="-106" charset="-128"/>
              </a:defRPr>
            </a:lvl2pPr>
            <a:lvl3pPr marL="1143000" indent="-228600" eaLnBrk="0" hangingPunct="0">
              <a:defRPr u="sng">
                <a:solidFill>
                  <a:schemeClr val="tx1"/>
                </a:solidFill>
                <a:latin typeface="Arial" charset="0"/>
                <a:ea typeface="ＭＳ Ｐゴシック" pitchFamily="-106" charset="-128"/>
              </a:defRPr>
            </a:lvl3pPr>
            <a:lvl4pPr marL="1600200" indent="-228600" eaLnBrk="0" hangingPunct="0">
              <a:defRPr u="sng">
                <a:solidFill>
                  <a:schemeClr val="tx1"/>
                </a:solidFill>
                <a:latin typeface="Arial" charset="0"/>
                <a:ea typeface="ＭＳ Ｐゴシック" pitchFamily="-106" charset="-128"/>
              </a:defRPr>
            </a:lvl4pPr>
            <a:lvl5pPr marL="2057400" indent="-228600" eaLnBrk="0" hangingPunct="0">
              <a:defRPr u="sng">
                <a:solidFill>
                  <a:schemeClr val="tx1"/>
                </a:solidFill>
                <a:latin typeface="Arial" charset="0"/>
                <a:ea typeface="ＭＳ Ｐゴシック" pitchFamily="-106" charset="-128"/>
              </a:defRPr>
            </a:lvl5pPr>
            <a:lvl6pPr marL="2514600" indent="-228600" eaLnBrk="0" fontAlgn="base" hangingPunct="0">
              <a:spcBef>
                <a:spcPct val="0"/>
              </a:spcBef>
              <a:spcAft>
                <a:spcPct val="0"/>
              </a:spcAft>
              <a:defRPr u="sng">
                <a:solidFill>
                  <a:schemeClr val="tx1"/>
                </a:solidFill>
                <a:latin typeface="Arial" charset="0"/>
                <a:ea typeface="ＭＳ Ｐゴシック" pitchFamily="-106" charset="-128"/>
              </a:defRPr>
            </a:lvl6pPr>
            <a:lvl7pPr marL="2971800" indent="-228600" eaLnBrk="0" fontAlgn="base" hangingPunct="0">
              <a:spcBef>
                <a:spcPct val="0"/>
              </a:spcBef>
              <a:spcAft>
                <a:spcPct val="0"/>
              </a:spcAft>
              <a:defRPr u="sng">
                <a:solidFill>
                  <a:schemeClr val="tx1"/>
                </a:solidFill>
                <a:latin typeface="Arial" charset="0"/>
                <a:ea typeface="ＭＳ Ｐゴシック" pitchFamily="-106" charset="-128"/>
              </a:defRPr>
            </a:lvl7pPr>
            <a:lvl8pPr marL="3429000" indent="-228600" eaLnBrk="0" fontAlgn="base" hangingPunct="0">
              <a:spcBef>
                <a:spcPct val="0"/>
              </a:spcBef>
              <a:spcAft>
                <a:spcPct val="0"/>
              </a:spcAft>
              <a:defRPr u="sng">
                <a:solidFill>
                  <a:schemeClr val="tx1"/>
                </a:solidFill>
                <a:latin typeface="Arial" charset="0"/>
                <a:ea typeface="ＭＳ Ｐゴシック" pitchFamily="-106" charset="-128"/>
              </a:defRPr>
            </a:lvl8pPr>
            <a:lvl9pPr marL="3886200" indent="-228600" eaLnBrk="0" fontAlgn="base" hangingPunct="0">
              <a:spcBef>
                <a:spcPct val="0"/>
              </a:spcBef>
              <a:spcAft>
                <a:spcPct val="0"/>
              </a:spcAft>
              <a:defRPr u="sng">
                <a:solidFill>
                  <a:schemeClr val="tx1"/>
                </a:solidFill>
                <a:latin typeface="Arial" charset="0"/>
                <a:ea typeface="ＭＳ Ｐゴシック" pitchFamily="-106" charset="-128"/>
              </a:defRPr>
            </a:lvl9pPr>
          </a:lstStyle>
          <a:p>
            <a:pPr eaLnBrk="1" hangingPunct="1">
              <a:spcBef>
                <a:spcPct val="50000"/>
              </a:spcBef>
            </a:pPr>
            <a:r>
              <a:rPr lang="en-US" sz="1000" b="1" u="none" dirty="0"/>
              <a:t>Source: </a:t>
            </a:r>
            <a:r>
              <a:rPr lang="en-US" sz="1000" b="1" u="none" dirty="0" smtClean="0"/>
              <a:t>U.S. Census Bureau, 2011 American Community Survey</a:t>
            </a:r>
            <a:endParaRPr lang="en-US" sz="1000" b="1" u="none" dirty="0"/>
          </a:p>
        </p:txBody>
      </p:sp>
    </p:spTree>
    <p:extLst>
      <p:ext uri="{BB962C8B-B14F-4D97-AF65-F5344CB8AC3E}">
        <p14:creationId xmlns:p14="http://schemas.microsoft.com/office/powerpoint/2010/main" val="30035838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a:xfrm>
            <a:off x="76200" y="523220"/>
            <a:ext cx="8382000" cy="1190625"/>
          </a:xfrm>
        </p:spPr>
        <p:txBody>
          <a:bodyPr>
            <a:normAutofit/>
          </a:bodyPr>
          <a:lstStyle/>
          <a:p>
            <a:pPr algn="ctr"/>
            <a:r>
              <a:rPr lang="en-US" sz="3600" b="1" dirty="0" smtClean="0"/>
              <a:t>Distribution of Jobs by </a:t>
            </a:r>
            <a:r>
              <a:rPr lang="en-US" sz="3600" b="1" dirty="0"/>
              <a:t>Industry</a:t>
            </a:r>
          </a:p>
        </p:txBody>
      </p:sp>
      <p:sp>
        <p:nvSpPr>
          <p:cNvPr id="2" name="Slide Number Placeholder 1"/>
          <p:cNvSpPr>
            <a:spLocks noGrp="1"/>
          </p:cNvSpPr>
          <p:nvPr>
            <p:ph type="sldNum" sz="quarter" idx="12"/>
          </p:nvPr>
        </p:nvSpPr>
        <p:spPr/>
        <p:txBody>
          <a:bodyPr/>
          <a:lstStyle/>
          <a:p>
            <a:fld id="{14F41AAC-7E48-47D6-88D2-164A4DE3C579}" type="slidenum">
              <a:rPr lang="en-US" smtClean="0"/>
              <a:pPr/>
              <a:t>16</a:t>
            </a:fld>
            <a:endParaRPr lang="en-US"/>
          </a:p>
        </p:txBody>
      </p:sp>
      <p:sp>
        <p:nvSpPr>
          <p:cNvPr id="5" name="TextBox 4"/>
          <p:cNvSpPr txBox="1"/>
          <p:nvPr/>
        </p:nvSpPr>
        <p:spPr>
          <a:xfrm>
            <a:off x="-12700" y="6237732"/>
            <a:ext cx="8156448" cy="649224"/>
          </a:xfrm>
          <a:prstGeom prst="rect">
            <a:avLst/>
          </a:prstGeom>
          <a:noFill/>
        </p:spPr>
        <p:txBody>
          <a:bodyPr wrap="square" rtlCol="0">
            <a:spAutoFit/>
          </a:bodyPr>
          <a:lstStyle/>
          <a:p>
            <a:r>
              <a:rPr lang="en-US" sz="1200" dirty="0" smtClean="0"/>
              <a:t>Historical source: QCEW California Employment Development Dept. (annual average)</a:t>
            </a:r>
          </a:p>
          <a:p>
            <a:r>
              <a:rPr lang="en-US" sz="1200" dirty="0" smtClean="0"/>
              <a:t>Projection assumption: Each industry’s jobs forecast is driven by US job growth by industry and a local market index</a:t>
            </a:r>
            <a:endParaRPr lang="en-US" sz="1200" dirty="0"/>
          </a:p>
        </p:txBody>
      </p:sp>
      <p:sp>
        <p:nvSpPr>
          <p:cNvPr id="6" name="TextBox 5"/>
          <p:cNvSpPr txBox="1"/>
          <p:nvPr/>
        </p:nvSpPr>
        <p:spPr>
          <a:xfrm>
            <a:off x="-12700" y="0"/>
            <a:ext cx="1284326" cy="523220"/>
          </a:xfrm>
          <a:prstGeom prst="rect">
            <a:avLst/>
          </a:prstGeom>
          <a:solidFill>
            <a:schemeClr val="bg1">
              <a:lumMod val="85000"/>
            </a:schemeClr>
          </a:solidFill>
        </p:spPr>
        <p:txBody>
          <a:bodyPr wrap="none" rtlCol="0">
            <a:spAutoFit/>
          </a:bodyPr>
          <a:lstStyle/>
          <a:p>
            <a:r>
              <a:rPr lang="en-US" sz="2800" b="1" i="1" dirty="0" smtClean="0"/>
              <a:t>Result</a:t>
            </a:r>
            <a:endParaRPr lang="en-US" sz="2800" b="1" i="1" dirty="0"/>
          </a:p>
        </p:txBody>
      </p:sp>
      <p:graphicFrame>
        <p:nvGraphicFramePr>
          <p:cNvPr id="10" name="Object 7"/>
          <p:cNvGraphicFramePr>
            <a:graphicFrameLocks noChangeAspect="1"/>
          </p:cNvGraphicFramePr>
          <p:nvPr>
            <p:extLst>
              <p:ext uri="{D42A27DB-BD31-4B8C-83A1-F6EECF244321}">
                <p14:modId xmlns:p14="http://schemas.microsoft.com/office/powerpoint/2010/main" val="3642618637"/>
              </p:ext>
            </p:extLst>
          </p:nvPr>
        </p:nvGraphicFramePr>
        <p:xfrm>
          <a:off x="457200" y="1948238"/>
          <a:ext cx="8014413" cy="4187385"/>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rot="16200000">
            <a:off x="-979746" y="2604701"/>
            <a:ext cx="2286001" cy="276999"/>
          </a:xfrm>
          <a:prstGeom prst="rect">
            <a:avLst/>
          </a:prstGeom>
          <a:noFill/>
        </p:spPr>
        <p:txBody>
          <a:bodyPr wrap="square" rtlCol="0">
            <a:spAutoFit/>
          </a:bodyPr>
          <a:lstStyle/>
          <a:p>
            <a:r>
              <a:rPr lang="en-US" sz="1200" b="1" dirty="0" smtClean="0"/>
              <a:t>% of Total Jobs</a:t>
            </a:r>
            <a:endParaRPr lang="en-US" sz="1200" b="1" dirty="0"/>
          </a:p>
        </p:txBody>
      </p:sp>
    </p:spTree>
    <p:extLst>
      <p:ext uri="{BB962C8B-B14F-4D97-AF65-F5344CB8AC3E}">
        <p14:creationId xmlns:p14="http://schemas.microsoft.com/office/powerpoint/2010/main" val="36571950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pPr algn="ctr"/>
            <a:r>
              <a:rPr lang="en-US" sz="3600" b="1" dirty="0" smtClean="0"/>
              <a:t>Median Home Price</a:t>
            </a:r>
            <a:endParaRPr lang="en-US" sz="3600" b="1"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4127353065"/>
              </p:ext>
            </p:extLst>
          </p:nvPr>
        </p:nvGraphicFramePr>
        <p:xfrm>
          <a:off x="457200" y="1572394"/>
          <a:ext cx="7845552" cy="4563229"/>
        </p:xfrm>
        <a:graphic>
          <a:graphicData uri="http://schemas.openxmlformats.org/drawingml/2006/chart">
            <c:chart xmlns:c="http://schemas.openxmlformats.org/drawingml/2006/chart" xmlns:r="http://schemas.openxmlformats.org/officeDocument/2006/relationships" r:id="rId3"/>
          </a:graphicData>
        </a:graphic>
      </p:graphicFrame>
      <p:sp>
        <p:nvSpPr>
          <p:cNvPr id="5" name="Slide Number Placeholder 4"/>
          <p:cNvSpPr>
            <a:spLocks noGrp="1"/>
          </p:cNvSpPr>
          <p:nvPr>
            <p:ph type="sldNum" sz="quarter" idx="12"/>
          </p:nvPr>
        </p:nvSpPr>
        <p:spPr/>
        <p:txBody>
          <a:bodyPr/>
          <a:lstStyle/>
          <a:p>
            <a:fld id="{9A911160-AE95-4F56-9877-F16AA7E44B21}" type="slidenum">
              <a:rPr lang="en-US" smtClean="0"/>
              <a:pPr/>
              <a:t>17</a:t>
            </a:fld>
            <a:endParaRPr lang="en-US"/>
          </a:p>
        </p:txBody>
      </p:sp>
      <p:sp>
        <p:nvSpPr>
          <p:cNvPr id="7" name="TextBox 6"/>
          <p:cNvSpPr txBox="1"/>
          <p:nvPr/>
        </p:nvSpPr>
        <p:spPr>
          <a:xfrm>
            <a:off x="-12700" y="0"/>
            <a:ext cx="1284326" cy="523220"/>
          </a:xfrm>
          <a:prstGeom prst="rect">
            <a:avLst/>
          </a:prstGeom>
          <a:solidFill>
            <a:schemeClr val="bg1">
              <a:lumMod val="85000"/>
            </a:schemeClr>
          </a:solidFill>
        </p:spPr>
        <p:txBody>
          <a:bodyPr wrap="none" rtlCol="0">
            <a:spAutoFit/>
          </a:bodyPr>
          <a:lstStyle/>
          <a:p>
            <a:r>
              <a:rPr lang="en-US" sz="2800" b="1" i="1" dirty="0" smtClean="0"/>
              <a:t>Result</a:t>
            </a:r>
            <a:endParaRPr lang="en-US" sz="2800" b="1" i="1" dirty="0"/>
          </a:p>
        </p:txBody>
      </p:sp>
      <p:sp>
        <p:nvSpPr>
          <p:cNvPr id="9" name="TextBox 8"/>
          <p:cNvSpPr txBox="1"/>
          <p:nvPr/>
        </p:nvSpPr>
        <p:spPr>
          <a:xfrm rot="16200000">
            <a:off x="-1018918" y="3124716"/>
            <a:ext cx="2564031" cy="276999"/>
          </a:xfrm>
          <a:prstGeom prst="rect">
            <a:avLst/>
          </a:prstGeom>
          <a:noFill/>
        </p:spPr>
        <p:txBody>
          <a:bodyPr wrap="square" rtlCol="0">
            <a:spAutoFit/>
          </a:bodyPr>
          <a:lstStyle/>
          <a:p>
            <a:r>
              <a:rPr lang="en-US" sz="1200" b="1" dirty="0" smtClean="0"/>
              <a:t>Median Home Price (000s)</a:t>
            </a:r>
            <a:endParaRPr lang="en-US" sz="1200" b="1" dirty="0"/>
          </a:p>
        </p:txBody>
      </p:sp>
    </p:spTree>
    <p:extLst>
      <p:ext uri="{BB962C8B-B14F-4D97-AF65-F5344CB8AC3E}">
        <p14:creationId xmlns:p14="http://schemas.microsoft.com/office/powerpoint/2010/main" val="29554189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400" b="1" dirty="0" smtClean="0"/>
              <a:t>Population, Jobs, and Housing</a:t>
            </a:r>
            <a:endParaRPr lang="en-US" sz="34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847482477"/>
              </p:ext>
            </p:extLst>
          </p:nvPr>
        </p:nvGraphicFramePr>
        <p:xfrm>
          <a:off x="-12700" y="1444752"/>
          <a:ext cx="8315452" cy="5032248"/>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fld id="{14F41AAC-7E48-47D6-88D2-164A4DE3C579}" type="slidenum">
              <a:rPr lang="en-US" smtClean="0"/>
              <a:pPr/>
              <a:t>18</a:t>
            </a:fld>
            <a:endParaRPr lang="en-US"/>
          </a:p>
        </p:txBody>
      </p:sp>
      <p:sp>
        <p:nvSpPr>
          <p:cNvPr id="6" name="TextBox 5"/>
          <p:cNvSpPr txBox="1"/>
          <p:nvPr/>
        </p:nvSpPr>
        <p:spPr>
          <a:xfrm>
            <a:off x="-12700" y="0"/>
            <a:ext cx="1284326" cy="523220"/>
          </a:xfrm>
          <a:prstGeom prst="rect">
            <a:avLst/>
          </a:prstGeom>
          <a:solidFill>
            <a:schemeClr val="bg1">
              <a:lumMod val="85000"/>
            </a:schemeClr>
          </a:solidFill>
        </p:spPr>
        <p:txBody>
          <a:bodyPr wrap="none" rtlCol="0">
            <a:spAutoFit/>
          </a:bodyPr>
          <a:lstStyle/>
          <a:p>
            <a:r>
              <a:rPr lang="en-US" sz="2800" b="1" i="1" dirty="0" smtClean="0"/>
              <a:t>Result</a:t>
            </a:r>
            <a:endParaRPr lang="en-US" sz="2800" b="1" i="1" dirty="0"/>
          </a:p>
        </p:txBody>
      </p:sp>
      <p:sp>
        <p:nvSpPr>
          <p:cNvPr id="7" name="TextBox 6"/>
          <p:cNvSpPr txBox="1"/>
          <p:nvPr/>
        </p:nvSpPr>
        <p:spPr>
          <a:xfrm>
            <a:off x="1447800" y="1676400"/>
            <a:ext cx="3124200" cy="1077218"/>
          </a:xfrm>
          <a:prstGeom prst="rect">
            <a:avLst/>
          </a:prstGeom>
          <a:solidFill>
            <a:schemeClr val="tx2">
              <a:lumMod val="75000"/>
            </a:schemeClr>
          </a:solidFill>
          <a:effectLst>
            <a:glow rad="63500">
              <a:schemeClr val="accent2">
                <a:satMod val="175000"/>
                <a:alpha val="40000"/>
              </a:schemeClr>
            </a:glow>
            <a:outerShdw blurRad="50800" dist="38100" dir="2700000" algn="tl" rotWithShape="0">
              <a:prstClr val="black">
                <a:alpha val="40000"/>
              </a:prstClr>
            </a:outerShdw>
          </a:effectLst>
        </p:spPr>
        <p:txBody>
          <a:bodyPr wrap="square" rtlCol="0">
            <a:spAutoFit/>
          </a:bodyPr>
          <a:lstStyle/>
          <a:p>
            <a:pPr algn="ctr"/>
            <a:r>
              <a:rPr lang="en-US" sz="1600" i="1" u="sng" dirty="0" smtClean="0">
                <a:solidFill>
                  <a:schemeClr val="bg1"/>
                </a:solidFill>
              </a:rPr>
              <a:t>2010 - 2050</a:t>
            </a:r>
          </a:p>
          <a:p>
            <a:r>
              <a:rPr lang="en-US" sz="1600" i="1" dirty="0" smtClean="0">
                <a:solidFill>
                  <a:schemeClr val="bg1"/>
                </a:solidFill>
              </a:rPr>
              <a:t>973,000 more people</a:t>
            </a:r>
          </a:p>
          <a:p>
            <a:r>
              <a:rPr lang="en-US" sz="1600" i="1" dirty="0" smtClean="0">
                <a:solidFill>
                  <a:schemeClr val="bg1"/>
                </a:solidFill>
              </a:rPr>
              <a:t>479,000 more jobs</a:t>
            </a:r>
          </a:p>
          <a:p>
            <a:r>
              <a:rPr lang="en-US" sz="1600" i="1" dirty="0" smtClean="0">
                <a:solidFill>
                  <a:schemeClr val="bg1"/>
                </a:solidFill>
              </a:rPr>
              <a:t>333,000 more housing units</a:t>
            </a:r>
          </a:p>
        </p:txBody>
      </p:sp>
    </p:spTree>
    <p:extLst>
      <p:ext uri="{BB962C8B-B14F-4D97-AF65-F5344CB8AC3E}">
        <p14:creationId xmlns:p14="http://schemas.microsoft.com/office/powerpoint/2010/main" val="7999165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7772400" cy="1143000"/>
          </a:xfrm>
        </p:spPr>
        <p:txBody>
          <a:bodyPr>
            <a:normAutofit/>
          </a:bodyPr>
          <a:lstStyle/>
          <a:p>
            <a:r>
              <a:rPr lang="en-US" dirty="0" smtClean="0"/>
              <a:t>2050 California Growth</a:t>
            </a:r>
            <a:endParaRPr lang="en-US" dirty="0"/>
          </a:p>
        </p:txBody>
      </p:sp>
      <p:sp>
        <p:nvSpPr>
          <p:cNvPr id="4" name="Slide Number Placeholder 3"/>
          <p:cNvSpPr>
            <a:spLocks noGrp="1"/>
          </p:cNvSpPr>
          <p:nvPr>
            <p:ph type="sldNum" sz="quarter" idx="12"/>
          </p:nvPr>
        </p:nvSpPr>
        <p:spPr/>
        <p:txBody>
          <a:bodyPr/>
          <a:lstStyle/>
          <a:p>
            <a:fld id="{CEE5D578-6367-48B6-81C2-53490BE4B9EA}" type="slidenum">
              <a:rPr lang="en-US" smtClean="0"/>
              <a:t>2</a:t>
            </a:fld>
            <a:endParaRPr lang="en-US"/>
          </a:p>
        </p:txBody>
      </p:sp>
      <p:pic>
        <p:nvPicPr>
          <p:cNvPr id="1027" name="Picture 3"/>
          <p:cNvPicPr>
            <a:picLocks noChangeAspect="1" noChangeArrowheads="1"/>
          </p:cNvPicPr>
          <p:nvPr/>
        </p:nvPicPr>
        <p:blipFill rotWithShape="1">
          <a:blip r:embed="rId2">
            <a:extLst>
              <a:ext uri="{28A0092B-C50C-407E-A947-70E740481C1C}">
                <a14:useLocalDpi xmlns:a14="http://schemas.microsoft.com/office/drawing/2010/main" val="0"/>
              </a:ext>
            </a:extLst>
          </a:blip>
          <a:srcRect l="10556" r="16666"/>
          <a:stretch/>
        </p:blipFill>
        <p:spPr bwMode="auto">
          <a:xfrm>
            <a:off x="-38100" y="990600"/>
            <a:ext cx="4991100" cy="5946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76800" y="5386387"/>
            <a:ext cx="2422525" cy="1166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Content Placeholder 5"/>
          <p:cNvSpPr>
            <a:spLocks noGrp="1"/>
          </p:cNvSpPr>
          <p:nvPr>
            <p:ph idx="1"/>
          </p:nvPr>
        </p:nvSpPr>
        <p:spPr>
          <a:xfrm>
            <a:off x="2457450" y="1295399"/>
            <a:ext cx="5619750" cy="2668587"/>
          </a:xfrm>
        </p:spPr>
        <p:txBody>
          <a:bodyPr>
            <a:normAutofit lnSpcReduction="10000"/>
          </a:bodyPr>
          <a:lstStyle/>
          <a:p>
            <a:r>
              <a:rPr lang="en-US" dirty="0" smtClean="0"/>
              <a:t>50 Million by 2050</a:t>
            </a:r>
          </a:p>
          <a:p>
            <a:endParaRPr lang="en-US" dirty="0" smtClean="0"/>
          </a:p>
          <a:p>
            <a:r>
              <a:rPr lang="en-US" dirty="0" smtClean="0"/>
              <a:t>San </a:t>
            </a:r>
            <a:r>
              <a:rPr lang="en-US" dirty="0"/>
              <a:t>Joaquin Valley: 25 Percent of New Growth</a:t>
            </a:r>
          </a:p>
          <a:p>
            <a:pPr marL="114300" indent="0">
              <a:buNone/>
            </a:pPr>
            <a:endParaRPr lang="en-US" baseline="0" dirty="0" smtClean="0"/>
          </a:p>
          <a:p>
            <a:r>
              <a:rPr lang="en-US" baseline="0" dirty="0" smtClean="0"/>
              <a:t>Nearly 50 Percent of New Growth in Southern California</a:t>
            </a:r>
          </a:p>
        </p:txBody>
      </p:sp>
      <p:sp>
        <p:nvSpPr>
          <p:cNvPr id="10" name="Content Placeholder 5"/>
          <p:cNvSpPr txBox="1">
            <a:spLocks/>
          </p:cNvSpPr>
          <p:nvPr/>
        </p:nvSpPr>
        <p:spPr>
          <a:xfrm>
            <a:off x="3459162" y="3810000"/>
            <a:ext cx="5257800" cy="914400"/>
          </a:xfrm>
          <a:prstGeom prst="rect">
            <a:avLst/>
          </a:prstGeom>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r>
              <a:rPr lang="en-US" dirty="0" smtClean="0"/>
              <a:t>6 Percent of New Growth in San Diego</a:t>
            </a:r>
          </a:p>
        </p:txBody>
      </p:sp>
      <p:sp>
        <p:nvSpPr>
          <p:cNvPr id="7" name="TextBox 6"/>
          <p:cNvSpPr txBox="1"/>
          <p:nvPr/>
        </p:nvSpPr>
        <p:spPr>
          <a:xfrm>
            <a:off x="4800600" y="5087034"/>
            <a:ext cx="3581400" cy="338555"/>
          </a:xfrm>
          <a:prstGeom prst="rect">
            <a:avLst/>
          </a:prstGeom>
          <a:noFill/>
        </p:spPr>
        <p:txBody>
          <a:bodyPr wrap="square" rtlCol="0">
            <a:spAutoFit/>
          </a:bodyPr>
          <a:lstStyle/>
          <a:p>
            <a:r>
              <a:rPr lang="en-US" sz="1400" b="1" u="sng" dirty="0" smtClean="0"/>
              <a:t>Change in Total Population: 2010 - 2050</a:t>
            </a:r>
            <a:endParaRPr lang="en-US" sz="1400" b="1" u="sng" dirty="0"/>
          </a:p>
        </p:txBody>
      </p:sp>
      <p:sp>
        <p:nvSpPr>
          <p:cNvPr id="3" name="Rectangle 2"/>
          <p:cNvSpPr/>
          <p:nvPr/>
        </p:nvSpPr>
        <p:spPr>
          <a:xfrm>
            <a:off x="171450" y="6096000"/>
            <a:ext cx="2800350" cy="707886"/>
          </a:xfrm>
          <a:prstGeom prst="rect">
            <a:avLst/>
          </a:prstGeom>
        </p:spPr>
        <p:txBody>
          <a:bodyPr wrap="square">
            <a:spAutoFit/>
          </a:bodyPr>
          <a:lstStyle/>
          <a:p>
            <a:r>
              <a:rPr lang="en-US" sz="1000" dirty="0" smtClean="0">
                <a:latin typeface="Verdana" pitchFamily="34" charset="0"/>
                <a:ea typeface="Verdana" pitchFamily="34" charset="0"/>
                <a:cs typeface="Verdana" pitchFamily="34" charset="0"/>
              </a:rPr>
              <a:t>Source: </a:t>
            </a:r>
            <a:r>
              <a:rPr lang="en-US" sz="1000" i="1" dirty="0"/>
              <a:t>State of California, Department of Finance, Report P-1 (County): State and County Total Population Projections, 2010-2060.</a:t>
            </a:r>
            <a:r>
              <a:rPr lang="en-US" sz="1000" dirty="0"/>
              <a:t> Sacramento, California, January 2013.</a:t>
            </a:r>
            <a:endParaRPr lang="en-US" sz="1000" dirty="0">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35321218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4F41AAC-7E48-47D6-88D2-164A4DE3C579}" type="slidenum">
              <a:rPr lang="en-US" smtClean="0"/>
              <a:pPr/>
              <a:t>3</a:t>
            </a:fld>
            <a:endParaRPr lang="en-US"/>
          </a:p>
        </p:txBody>
      </p:sp>
      <p:sp>
        <p:nvSpPr>
          <p:cNvPr id="19" name="Rectangle 2"/>
          <p:cNvSpPr txBox="1">
            <a:spLocks noChangeArrowheads="1"/>
          </p:cNvSpPr>
          <p:nvPr/>
        </p:nvSpPr>
        <p:spPr>
          <a:xfrm>
            <a:off x="457200" y="274638"/>
            <a:ext cx="7620000" cy="1143000"/>
          </a:xfrm>
          <a:prstGeom prst="rect">
            <a:avLst/>
          </a:prstGeom>
        </p:spPr>
        <p:txBody>
          <a:bodyPr vert="horz" lIns="91440" tIns="45720" rIns="91440" bIns="45720" rtlCol="0" anchor="ctr">
            <a:noAutofit/>
          </a:bodyP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r>
              <a:rPr lang="en-US" sz="3600" b="1" dirty="0"/>
              <a:t>History of Forecasting:</a:t>
            </a:r>
            <a:br>
              <a:rPr lang="en-US" sz="3600" b="1" dirty="0"/>
            </a:br>
            <a:r>
              <a:rPr lang="en-US" sz="3600" b="1" dirty="0"/>
              <a:t>Model Accuracy</a:t>
            </a:r>
          </a:p>
        </p:txBody>
      </p:sp>
      <p:graphicFrame>
        <p:nvGraphicFramePr>
          <p:cNvPr id="20" name="Chart 19"/>
          <p:cNvGraphicFramePr>
            <a:graphicFrameLocks noGrp="1"/>
          </p:cNvGraphicFramePr>
          <p:nvPr>
            <p:extLst>
              <p:ext uri="{D42A27DB-BD31-4B8C-83A1-F6EECF244321}">
                <p14:modId xmlns:p14="http://schemas.microsoft.com/office/powerpoint/2010/main" val="2084735246"/>
              </p:ext>
            </p:extLst>
          </p:nvPr>
        </p:nvGraphicFramePr>
        <p:xfrm>
          <a:off x="236904" y="1444752"/>
          <a:ext cx="8065008" cy="4690872"/>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p:cNvSpPr txBox="1"/>
          <p:nvPr/>
        </p:nvSpPr>
        <p:spPr>
          <a:xfrm>
            <a:off x="0" y="6211669"/>
            <a:ext cx="8382000" cy="646331"/>
          </a:xfrm>
          <a:prstGeom prst="rect">
            <a:avLst/>
          </a:prstGeom>
          <a:noFill/>
        </p:spPr>
        <p:txBody>
          <a:bodyPr wrap="square" rtlCol="0">
            <a:spAutoFit/>
          </a:bodyPr>
          <a:lstStyle/>
          <a:p>
            <a:r>
              <a:rPr lang="en-US" sz="1200" dirty="0" smtClean="0"/>
              <a:t>Note: Boxes represents range of forecast predictions. For example, SANDAG has provided a projection for 2005 since Series 4 through Series 11. The lowest projection was 2.8 million. The highest projection was 3.3 million. The average projection was just over 3 million. The actual population in 2005 was just over 3 million as well.</a:t>
            </a:r>
            <a:endParaRPr lang="en-US" sz="1200" dirty="0"/>
          </a:p>
        </p:txBody>
      </p:sp>
      <p:sp>
        <p:nvSpPr>
          <p:cNvPr id="3" name="TextBox 2"/>
          <p:cNvSpPr txBox="1"/>
          <p:nvPr/>
        </p:nvSpPr>
        <p:spPr>
          <a:xfrm>
            <a:off x="0" y="2531239"/>
            <a:ext cx="369332" cy="2100322"/>
          </a:xfrm>
          <a:prstGeom prst="rect">
            <a:avLst/>
          </a:prstGeom>
          <a:noFill/>
        </p:spPr>
        <p:txBody>
          <a:bodyPr vert="vert270" wrap="square" rtlCol="0" anchor="ctr" anchorCtr="0">
            <a:spAutoFit/>
          </a:bodyPr>
          <a:lstStyle/>
          <a:p>
            <a:pPr algn="ctr"/>
            <a:r>
              <a:rPr lang="en-US" sz="1200" b="1" dirty="0" smtClean="0">
                <a:latin typeface="Verdana" pitchFamily="34" charset="0"/>
                <a:ea typeface="Verdana" pitchFamily="34" charset="0"/>
                <a:cs typeface="Verdana" pitchFamily="34" charset="0"/>
              </a:rPr>
              <a:t>San Diego Population</a:t>
            </a:r>
            <a:endParaRPr lang="en-US" sz="1200" b="1" dirty="0">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20859035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400" b="1" dirty="0" smtClean="0"/>
              <a:t>Population, Jobs, and Housing</a:t>
            </a:r>
            <a:endParaRPr lang="en-US" sz="34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530894368"/>
              </p:ext>
            </p:extLst>
          </p:nvPr>
        </p:nvGraphicFramePr>
        <p:xfrm>
          <a:off x="228600" y="1524000"/>
          <a:ext cx="8074152" cy="4953000"/>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fld id="{14F41AAC-7E48-47D6-88D2-164A4DE3C579}" type="slidenum">
              <a:rPr lang="en-US" smtClean="0"/>
              <a:pPr/>
              <a:t>4</a:t>
            </a:fld>
            <a:endParaRPr lang="en-US"/>
          </a:p>
        </p:txBody>
      </p:sp>
      <p:sp>
        <p:nvSpPr>
          <p:cNvPr id="6" name="TextBox 5"/>
          <p:cNvSpPr txBox="1"/>
          <p:nvPr/>
        </p:nvSpPr>
        <p:spPr>
          <a:xfrm>
            <a:off x="-12700" y="0"/>
            <a:ext cx="1284326" cy="523220"/>
          </a:xfrm>
          <a:prstGeom prst="rect">
            <a:avLst/>
          </a:prstGeom>
          <a:solidFill>
            <a:schemeClr val="bg1">
              <a:lumMod val="85000"/>
            </a:schemeClr>
          </a:solidFill>
        </p:spPr>
        <p:txBody>
          <a:bodyPr wrap="none" rtlCol="0">
            <a:spAutoFit/>
          </a:bodyPr>
          <a:lstStyle/>
          <a:p>
            <a:r>
              <a:rPr lang="en-US" sz="2800" b="1" i="1" dirty="0" smtClean="0"/>
              <a:t>Result</a:t>
            </a:r>
            <a:endParaRPr lang="en-US" sz="2800" b="1" i="1" dirty="0"/>
          </a:p>
        </p:txBody>
      </p:sp>
      <p:sp>
        <p:nvSpPr>
          <p:cNvPr id="3" name="TextBox 2"/>
          <p:cNvSpPr txBox="1"/>
          <p:nvPr/>
        </p:nvSpPr>
        <p:spPr>
          <a:xfrm>
            <a:off x="1524000" y="1676400"/>
            <a:ext cx="3124200" cy="1077218"/>
          </a:xfrm>
          <a:prstGeom prst="rect">
            <a:avLst/>
          </a:prstGeom>
          <a:solidFill>
            <a:schemeClr val="tx2">
              <a:lumMod val="75000"/>
            </a:schemeClr>
          </a:solidFill>
          <a:effectLst>
            <a:glow rad="63500">
              <a:schemeClr val="accent2">
                <a:satMod val="175000"/>
                <a:alpha val="40000"/>
              </a:schemeClr>
            </a:glow>
            <a:outerShdw blurRad="50800" dist="38100" dir="2700000" algn="tl" rotWithShape="0">
              <a:prstClr val="black">
                <a:alpha val="40000"/>
              </a:prstClr>
            </a:outerShdw>
          </a:effectLst>
        </p:spPr>
        <p:txBody>
          <a:bodyPr wrap="square" rtlCol="0">
            <a:spAutoFit/>
          </a:bodyPr>
          <a:lstStyle/>
          <a:p>
            <a:pPr algn="ctr"/>
            <a:r>
              <a:rPr lang="en-US" sz="1600" i="1" u="sng" dirty="0" smtClean="0">
                <a:solidFill>
                  <a:schemeClr val="bg1"/>
                </a:solidFill>
              </a:rPr>
              <a:t>2010 - 2050</a:t>
            </a:r>
          </a:p>
          <a:p>
            <a:r>
              <a:rPr lang="en-US" sz="1600" i="1" dirty="0" smtClean="0">
                <a:solidFill>
                  <a:schemeClr val="bg1"/>
                </a:solidFill>
              </a:rPr>
              <a:t>973,000 more people</a:t>
            </a:r>
          </a:p>
          <a:p>
            <a:r>
              <a:rPr lang="en-US" sz="1600" i="1" dirty="0" smtClean="0">
                <a:solidFill>
                  <a:schemeClr val="bg1"/>
                </a:solidFill>
              </a:rPr>
              <a:t>479,000 more jobs</a:t>
            </a:r>
          </a:p>
          <a:p>
            <a:r>
              <a:rPr lang="en-US" sz="1600" i="1" dirty="0" smtClean="0">
                <a:solidFill>
                  <a:schemeClr val="bg1"/>
                </a:solidFill>
              </a:rPr>
              <a:t>333,000 more housing units</a:t>
            </a:r>
          </a:p>
        </p:txBody>
      </p:sp>
    </p:spTree>
    <p:extLst>
      <p:ext uri="{BB962C8B-B14F-4D97-AF65-F5344CB8AC3E}">
        <p14:creationId xmlns:p14="http://schemas.microsoft.com/office/powerpoint/2010/main" val="13655441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7620000" cy="1143000"/>
          </a:xfrm>
        </p:spPr>
        <p:txBody>
          <a:bodyPr>
            <a:normAutofit/>
          </a:bodyPr>
          <a:lstStyle/>
          <a:p>
            <a:pPr algn="ctr"/>
            <a:r>
              <a:rPr lang="en-US" sz="3600" b="1" dirty="0" smtClean="0"/>
              <a:t>Components of Change</a:t>
            </a:r>
            <a:endParaRPr lang="en-US" sz="36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672686967"/>
              </p:ext>
            </p:extLst>
          </p:nvPr>
        </p:nvGraphicFramePr>
        <p:xfrm>
          <a:off x="381000" y="1528074"/>
          <a:ext cx="7921752" cy="4607550"/>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fld id="{14F41AAC-7E48-47D6-88D2-164A4DE3C579}" type="slidenum">
              <a:rPr lang="en-US" smtClean="0"/>
              <a:pPr/>
              <a:t>5</a:t>
            </a:fld>
            <a:endParaRPr lang="en-US"/>
          </a:p>
        </p:txBody>
      </p:sp>
      <p:sp>
        <p:nvSpPr>
          <p:cNvPr id="6" name="TextBox 5"/>
          <p:cNvSpPr txBox="1"/>
          <p:nvPr/>
        </p:nvSpPr>
        <p:spPr>
          <a:xfrm>
            <a:off x="-12700" y="0"/>
            <a:ext cx="1284326" cy="523220"/>
          </a:xfrm>
          <a:prstGeom prst="rect">
            <a:avLst/>
          </a:prstGeom>
          <a:solidFill>
            <a:schemeClr val="bg1">
              <a:lumMod val="85000"/>
            </a:schemeClr>
          </a:solidFill>
        </p:spPr>
        <p:txBody>
          <a:bodyPr wrap="none" rtlCol="0">
            <a:spAutoFit/>
          </a:bodyPr>
          <a:lstStyle/>
          <a:p>
            <a:r>
              <a:rPr lang="en-US" sz="2800" b="1" i="1" dirty="0" smtClean="0"/>
              <a:t>Result</a:t>
            </a:r>
            <a:endParaRPr lang="en-US" sz="2800" b="1" i="1" dirty="0"/>
          </a:p>
        </p:txBody>
      </p:sp>
      <p:sp>
        <p:nvSpPr>
          <p:cNvPr id="7" name="TextBox 6"/>
          <p:cNvSpPr txBox="1"/>
          <p:nvPr/>
        </p:nvSpPr>
        <p:spPr>
          <a:xfrm>
            <a:off x="0" y="2743200"/>
            <a:ext cx="369332" cy="2100322"/>
          </a:xfrm>
          <a:prstGeom prst="rect">
            <a:avLst/>
          </a:prstGeom>
          <a:noFill/>
        </p:spPr>
        <p:txBody>
          <a:bodyPr vert="vert270" wrap="square" rtlCol="0" anchor="ctr" anchorCtr="0">
            <a:spAutoFit/>
          </a:bodyPr>
          <a:lstStyle/>
          <a:p>
            <a:pPr algn="ctr"/>
            <a:r>
              <a:rPr lang="en-US" sz="1200" b="1" dirty="0" smtClean="0">
                <a:latin typeface="Verdana" pitchFamily="34" charset="0"/>
                <a:ea typeface="Verdana" pitchFamily="34" charset="0"/>
                <a:cs typeface="Verdana" pitchFamily="34" charset="0"/>
              </a:rPr>
              <a:t>San Diego Population</a:t>
            </a:r>
            <a:endParaRPr lang="en-US" sz="1200" b="1" dirty="0">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11385184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Population: Rate of Change</a:t>
            </a:r>
            <a:endParaRPr lang="en-US" dirty="0"/>
          </a:p>
        </p:txBody>
      </p:sp>
      <p:sp>
        <p:nvSpPr>
          <p:cNvPr id="4" name="Slide Number Placeholder 3"/>
          <p:cNvSpPr>
            <a:spLocks noGrp="1"/>
          </p:cNvSpPr>
          <p:nvPr>
            <p:ph type="sldNum" sz="quarter" idx="12"/>
          </p:nvPr>
        </p:nvSpPr>
        <p:spPr/>
        <p:txBody>
          <a:bodyPr/>
          <a:lstStyle/>
          <a:p>
            <a:fld id="{CEE5D578-6367-48B6-81C2-53490BE4B9EA}" type="slidenum">
              <a:rPr lang="en-US" smtClean="0"/>
              <a:t>6</a:t>
            </a:fld>
            <a:endParaRPr lang="en-US"/>
          </a:p>
        </p:txBody>
      </p:sp>
      <p:graphicFrame>
        <p:nvGraphicFramePr>
          <p:cNvPr id="5" name="Chart 4"/>
          <p:cNvGraphicFramePr>
            <a:graphicFrameLocks/>
          </p:cNvGraphicFramePr>
          <p:nvPr>
            <p:extLst>
              <p:ext uri="{D42A27DB-BD31-4B8C-83A1-F6EECF244321}">
                <p14:modId xmlns:p14="http://schemas.microsoft.com/office/powerpoint/2010/main" val="86250700"/>
              </p:ext>
            </p:extLst>
          </p:nvPr>
        </p:nvGraphicFramePr>
        <p:xfrm>
          <a:off x="609600" y="1600200"/>
          <a:ext cx="7693152" cy="5102352"/>
        </p:xfrm>
        <a:graphic>
          <a:graphicData uri="http://schemas.openxmlformats.org/drawingml/2006/chart">
            <c:chart xmlns:c="http://schemas.openxmlformats.org/drawingml/2006/chart" xmlns:r="http://schemas.openxmlformats.org/officeDocument/2006/relationships" r:id="rId3"/>
          </a:graphicData>
        </a:graphic>
      </p:graphicFrame>
      <p:cxnSp>
        <p:nvCxnSpPr>
          <p:cNvPr id="6" name="Straight Connector 5"/>
          <p:cNvCxnSpPr/>
          <p:nvPr/>
        </p:nvCxnSpPr>
        <p:spPr>
          <a:xfrm>
            <a:off x="3702627" y="1600200"/>
            <a:ext cx="0" cy="4142232"/>
          </a:xfrm>
          <a:prstGeom prst="line">
            <a:avLst/>
          </a:prstGeom>
          <a:ln w="31750">
            <a:solidFill>
              <a:schemeClr val="bg1">
                <a:lumMod val="50000"/>
              </a:schemeClr>
            </a:solidFill>
            <a:prstDash val="sysDot"/>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rot="16200000">
            <a:off x="-841248" y="3214301"/>
            <a:ext cx="2286001" cy="276999"/>
          </a:xfrm>
          <a:prstGeom prst="rect">
            <a:avLst/>
          </a:prstGeom>
          <a:noFill/>
        </p:spPr>
        <p:txBody>
          <a:bodyPr wrap="square" rtlCol="0">
            <a:spAutoFit/>
          </a:bodyPr>
          <a:lstStyle/>
          <a:p>
            <a:r>
              <a:rPr lang="en-US" sz="1200" b="1" dirty="0" smtClean="0"/>
              <a:t>Annual Rate of Change</a:t>
            </a:r>
            <a:endParaRPr lang="en-US" sz="1200" b="1" dirty="0"/>
          </a:p>
        </p:txBody>
      </p:sp>
    </p:spTree>
    <p:extLst>
      <p:ext uri="{BB962C8B-B14F-4D97-AF65-F5344CB8AC3E}">
        <p14:creationId xmlns:p14="http://schemas.microsoft.com/office/powerpoint/2010/main" val="24408002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4976" y="261610"/>
            <a:ext cx="3810000" cy="1143000"/>
          </a:xfrm>
        </p:spPr>
        <p:txBody>
          <a:bodyPr>
            <a:normAutofit/>
          </a:bodyPr>
          <a:lstStyle/>
          <a:p>
            <a:pPr algn="ctr"/>
            <a:r>
              <a:rPr lang="en-US" sz="3600" b="1" dirty="0" smtClean="0"/>
              <a:t>Fertility Rates</a:t>
            </a:r>
            <a:endParaRPr lang="en-US" sz="36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912930022"/>
              </p:ext>
            </p:extLst>
          </p:nvPr>
        </p:nvGraphicFramePr>
        <p:xfrm>
          <a:off x="228600" y="1517904"/>
          <a:ext cx="8065008" cy="4690872"/>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fld id="{14F41AAC-7E48-47D6-88D2-164A4DE3C579}" type="slidenum">
              <a:rPr lang="en-US" smtClean="0"/>
              <a:pPr/>
              <a:t>7</a:t>
            </a:fld>
            <a:endParaRPr lang="en-US"/>
          </a:p>
        </p:txBody>
      </p:sp>
      <p:sp>
        <p:nvSpPr>
          <p:cNvPr id="3" name="TextBox 2"/>
          <p:cNvSpPr txBox="1"/>
          <p:nvPr/>
        </p:nvSpPr>
        <p:spPr>
          <a:xfrm>
            <a:off x="0" y="6208776"/>
            <a:ext cx="8156448" cy="649224"/>
          </a:xfrm>
          <a:prstGeom prst="rect">
            <a:avLst/>
          </a:prstGeom>
          <a:noFill/>
        </p:spPr>
        <p:txBody>
          <a:bodyPr wrap="square" rtlCol="0">
            <a:spAutoFit/>
          </a:bodyPr>
          <a:lstStyle/>
          <a:p>
            <a:r>
              <a:rPr lang="en-US" sz="1200" dirty="0" smtClean="0">
                <a:latin typeface="Verdana" pitchFamily="34" charset="0"/>
                <a:ea typeface="Verdana" pitchFamily="34" charset="0"/>
                <a:cs typeface="Verdana" pitchFamily="34" charset="0"/>
              </a:rPr>
              <a:t>Historical source: California Department of Health, Vital Statistics (1980 data is U.S. rate from CDC)</a:t>
            </a:r>
          </a:p>
          <a:p>
            <a:r>
              <a:rPr lang="en-US" sz="1200" dirty="0" smtClean="0">
                <a:latin typeface="Verdana" pitchFamily="34" charset="0"/>
                <a:ea typeface="Verdana" pitchFamily="34" charset="0"/>
                <a:cs typeface="Verdana" pitchFamily="34" charset="0"/>
              </a:rPr>
              <a:t>Projection assumption: Return to pre-recession (2006) birth rates by 2015. White rate constant 2015-50, other rates converge by 40% to white rate by 2050.</a:t>
            </a:r>
            <a:endParaRPr lang="en-US" sz="1200" dirty="0">
              <a:latin typeface="Verdana" pitchFamily="34" charset="0"/>
              <a:ea typeface="Verdana" pitchFamily="34" charset="0"/>
              <a:cs typeface="Verdana" pitchFamily="34" charset="0"/>
            </a:endParaRPr>
          </a:p>
        </p:txBody>
      </p:sp>
      <p:sp>
        <p:nvSpPr>
          <p:cNvPr id="6" name="TextBox 5"/>
          <p:cNvSpPr txBox="1"/>
          <p:nvPr/>
        </p:nvSpPr>
        <p:spPr>
          <a:xfrm>
            <a:off x="-12700" y="0"/>
            <a:ext cx="2262158" cy="523220"/>
          </a:xfrm>
          <a:prstGeom prst="rect">
            <a:avLst/>
          </a:prstGeom>
          <a:solidFill>
            <a:schemeClr val="bg1">
              <a:lumMod val="85000"/>
            </a:schemeClr>
          </a:solidFill>
        </p:spPr>
        <p:txBody>
          <a:bodyPr wrap="none" rtlCol="0">
            <a:spAutoFit/>
          </a:bodyPr>
          <a:lstStyle/>
          <a:p>
            <a:r>
              <a:rPr lang="en-US" sz="2800" b="1" i="1" dirty="0"/>
              <a:t>Assumption</a:t>
            </a:r>
          </a:p>
        </p:txBody>
      </p:sp>
    </p:spTree>
    <p:extLst>
      <p:ext uri="{BB962C8B-B14F-4D97-AF65-F5344CB8AC3E}">
        <p14:creationId xmlns:p14="http://schemas.microsoft.com/office/powerpoint/2010/main" val="8791714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51176" y="454630"/>
            <a:ext cx="3657600" cy="1143000"/>
          </a:xfrm>
        </p:spPr>
        <p:txBody>
          <a:bodyPr>
            <a:normAutofit/>
          </a:bodyPr>
          <a:lstStyle/>
          <a:p>
            <a:r>
              <a:rPr lang="en-US" sz="3600" b="1" dirty="0" smtClean="0"/>
              <a:t>Life Expectancy</a:t>
            </a:r>
            <a:endParaRPr lang="en-US" sz="36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287437616"/>
              </p:ext>
            </p:extLst>
          </p:nvPr>
        </p:nvGraphicFramePr>
        <p:xfrm>
          <a:off x="237744" y="1444752"/>
          <a:ext cx="8065008" cy="4690872"/>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fld id="{14F41AAC-7E48-47D6-88D2-164A4DE3C579}" type="slidenum">
              <a:rPr lang="en-US" smtClean="0"/>
              <a:pPr/>
              <a:t>8</a:t>
            </a:fld>
            <a:endParaRPr lang="en-US"/>
          </a:p>
        </p:txBody>
      </p:sp>
      <p:sp>
        <p:nvSpPr>
          <p:cNvPr id="3" name="TextBox 2"/>
          <p:cNvSpPr txBox="1"/>
          <p:nvPr/>
        </p:nvSpPr>
        <p:spPr>
          <a:xfrm>
            <a:off x="3048000" y="3505200"/>
            <a:ext cx="5105400" cy="646331"/>
          </a:xfrm>
          <a:prstGeom prst="rect">
            <a:avLst/>
          </a:prstGeom>
          <a:solidFill>
            <a:schemeClr val="bg1">
              <a:lumMod val="95000"/>
            </a:schemeClr>
          </a:solidFill>
          <a:ln>
            <a:solidFill>
              <a:schemeClr val="bg1"/>
            </a:solidFill>
          </a:ln>
          <a:effectLst>
            <a:outerShdw blurRad="50800" dist="38100" dir="2700000" algn="tl" rotWithShape="0">
              <a:prstClr val="black">
                <a:alpha val="40000"/>
              </a:prstClr>
            </a:outerShdw>
          </a:effectLst>
        </p:spPr>
        <p:txBody>
          <a:bodyPr wrap="square" rtlCol="0">
            <a:spAutoFit/>
          </a:bodyPr>
          <a:lstStyle/>
          <a:p>
            <a:r>
              <a:rPr lang="en-US" b="1" i="1" dirty="0" smtClean="0">
                <a:latin typeface="Verdana" pitchFamily="34" charset="0"/>
                <a:ea typeface="Verdana" pitchFamily="34" charset="0"/>
                <a:cs typeface="Verdana" pitchFamily="34" charset="0"/>
              </a:rPr>
              <a:t>Updated to reflect 2012 projections from U.S. Census Bureau</a:t>
            </a:r>
            <a:endParaRPr lang="en-US" b="1" i="1" dirty="0">
              <a:latin typeface="Verdana" pitchFamily="34" charset="0"/>
              <a:ea typeface="Verdana" pitchFamily="34" charset="0"/>
              <a:cs typeface="Verdana" pitchFamily="34" charset="0"/>
            </a:endParaRPr>
          </a:p>
        </p:txBody>
      </p:sp>
      <p:sp>
        <p:nvSpPr>
          <p:cNvPr id="6" name="TextBox 5"/>
          <p:cNvSpPr txBox="1"/>
          <p:nvPr/>
        </p:nvSpPr>
        <p:spPr>
          <a:xfrm>
            <a:off x="301752" y="6035040"/>
            <a:ext cx="8156448" cy="649224"/>
          </a:xfrm>
          <a:prstGeom prst="rect">
            <a:avLst/>
          </a:prstGeom>
          <a:noFill/>
        </p:spPr>
        <p:txBody>
          <a:bodyPr wrap="square" rtlCol="0">
            <a:spAutoFit/>
          </a:bodyPr>
          <a:lstStyle/>
          <a:p>
            <a:r>
              <a:rPr lang="en-US" sz="1200" dirty="0" smtClean="0">
                <a:latin typeface="Verdana" pitchFamily="34" charset="0"/>
                <a:ea typeface="Verdana" pitchFamily="34" charset="0"/>
                <a:cs typeface="Verdana" pitchFamily="34" charset="0"/>
              </a:rPr>
              <a:t>Historical source: California Department of Health, Vital Statistics (1990 data for Asian reflects a composite of all Asian/other records)</a:t>
            </a:r>
          </a:p>
          <a:p>
            <a:r>
              <a:rPr lang="en-US" sz="1200" dirty="0" smtClean="0">
                <a:latin typeface="Verdana" pitchFamily="34" charset="0"/>
                <a:ea typeface="Verdana" pitchFamily="34" charset="0"/>
                <a:cs typeface="Verdana" pitchFamily="34" charset="0"/>
              </a:rPr>
              <a:t>Projection assumption: Life expectancies updated to reflect 2012 Census projections (except where San Diego base year and future assumptions were higher than national average)</a:t>
            </a:r>
            <a:endParaRPr lang="en-US" sz="1200" dirty="0">
              <a:latin typeface="Verdana" pitchFamily="34" charset="0"/>
              <a:ea typeface="Verdana" pitchFamily="34" charset="0"/>
              <a:cs typeface="Verdana" pitchFamily="34" charset="0"/>
            </a:endParaRPr>
          </a:p>
        </p:txBody>
      </p:sp>
      <p:sp>
        <p:nvSpPr>
          <p:cNvPr id="7" name="TextBox 6"/>
          <p:cNvSpPr txBox="1"/>
          <p:nvPr/>
        </p:nvSpPr>
        <p:spPr>
          <a:xfrm>
            <a:off x="-12700" y="0"/>
            <a:ext cx="2262158" cy="523220"/>
          </a:xfrm>
          <a:prstGeom prst="rect">
            <a:avLst/>
          </a:prstGeom>
          <a:solidFill>
            <a:schemeClr val="bg1">
              <a:lumMod val="85000"/>
            </a:schemeClr>
          </a:solidFill>
        </p:spPr>
        <p:txBody>
          <a:bodyPr wrap="none" rtlCol="0">
            <a:spAutoFit/>
          </a:bodyPr>
          <a:lstStyle/>
          <a:p>
            <a:r>
              <a:rPr lang="en-US" sz="2800" b="1" i="1" dirty="0"/>
              <a:t>Assumption</a:t>
            </a:r>
          </a:p>
        </p:txBody>
      </p:sp>
      <p:sp>
        <p:nvSpPr>
          <p:cNvPr id="8" name="TextBox 7"/>
          <p:cNvSpPr txBox="1"/>
          <p:nvPr/>
        </p:nvSpPr>
        <p:spPr>
          <a:xfrm rot="16200000">
            <a:off x="-943495" y="2906761"/>
            <a:ext cx="2286001" cy="276999"/>
          </a:xfrm>
          <a:prstGeom prst="rect">
            <a:avLst/>
          </a:prstGeom>
          <a:noFill/>
        </p:spPr>
        <p:txBody>
          <a:bodyPr wrap="square" rtlCol="0">
            <a:spAutoFit/>
          </a:bodyPr>
          <a:lstStyle/>
          <a:p>
            <a:r>
              <a:rPr lang="en-US" sz="1200" b="1" dirty="0" smtClean="0"/>
              <a:t>Life Expectancy (Years)</a:t>
            </a:r>
            <a:endParaRPr lang="en-US" sz="1200" b="1" dirty="0"/>
          </a:p>
        </p:txBody>
      </p:sp>
    </p:spTree>
    <p:extLst>
      <p:ext uri="{BB962C8B-B14F-4D97-AF65-F5344CB8AC3E}">
        <p14:creationId xmlns:p14="http://schemas.microsoft.com/office/powerpoint/2010/main" val="2125936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533400"/>
            <a:ext cx="8686800" cy="1143000"/>
          </a:xfrm>
        </p:spPr>
        <p:txBody>
          <a:bodyPr>
            <a:normAutofit/>
          </a:bodyPr>
          <a:lstStyle/>
          <a:p>
            <a:r>
              <a:rPr lang="en-US" sz="3600" b="1" dirty="0" smtClean="0"/>
              <a:t>Distribution of International Migrants</a:t>
            </a:r>
            <a:endParaRPr lang="en-US" sz="36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291780732"/>
              </p:ext>
            </p:extLst>
          </p:nvPr>
        </p:nvGraphicFramePr>
        <p:xfrm>
          <a:off x="237744" y="1444752"/>
          <a:ext cx="8065008" cy="4690872"/>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fld id="{14F41AAC-7E48-47D6-88D2-164A4DE3C579}" type="slidenum">
              <a:rPr lang="en-US" smtClean="0"/>
              <a:pPr/>
              <a:t>9</a:t>
            </a:fld>
            <a:endParaRPr lang="en-US"/>
          </a:p>
        </p:txBody>
      </p:sp>
      <p:sp>
        <p:nvSpPr>
          <p:cNvPr id="6" name="TextBox 5"/>
          <p:cNvSpPr txBox="1"/>
          <p:nvPr/>
        </p:nvSpPr>
        <p:spPr>
          <a:xfrm>
            <a:off x="5334000" y="1828800"/>
            <a:ext cx="2860078" cy="1015663"/>
          </a:xfrm>
          <a:prstGeom prst="rect">
            <a:avLst/>
          </a:prstGeom>
          <a:solidFill>
            <a:schemeClr val="bg1">
              <a:lumMod val="95000"/>
            </a:schemeClr>
          </a:solidFill>
          <a:ln/>
        </p:spPr>
        <p:style>
          <a:lnRef idx="3">
            <a:schemeClr val="lt1"/>
          </a:lnRef>
          <a:fillRef idx="1">
            <a:schemeClr val="accent4"/>
          </a:fillRef>
          <a:effectRef idx="1">
            <a:schemeClr val="accent4"/>
          </a:effectRef>
          <a:fontRef idx="minor">
            <a:schemeClr val="lt1"/>
          </a:fontRef>
        </p:style>
        <p:txBody>
          <a:bodyPr wrap="none" rtlCol="0">
            <a:spAutoFit/>
          </a:bodyPr>
          <a:lstStyle/>
          <a:p>
            <a:r>
              <a:rPr lang="en-US" sz="2000" b="1" i="1" dirty="0" smtClean="0">
                <a:solidFill>
                  <a:schemeClr val="tx1"/>
                </a:solidFill>
              </a:rPr>
              <a:t>International Migrants</a:t>
            </a:r>
          </a:p>
          <a:p>
            <a:r>
              <a:rPr lang="en-US" sz="2000" b="1" i="1" dirty="0" smtClean="0">
                <a:solidFill>
                  <a:schemeClr val="tx1"/>
                </a:solidFill>
              </a:rPr>
              <a:t>46% male</a:t>
            </a:r>
          </a:p>
          <a:p>
            <a:r>
              <a:rPr lang="en-US" sz="2000" b="1" i="1" dirty="0" smtClean="0">
                <a:solidFill>
                  <a:schemeClr val="tx1"/>
                </a:solidFill>
              </a:rPr>
              <a:t>54% female</a:t>
            </a:r>
            <a:endParaRPr lang="en-US" sz="2000" b="1" i="1" dirty="0">
              <a:solidFill>
                <a:schemeClr val="tx1"/>
              </a:solidFill>
            </a:endParaRPr>
          </a:p>
        </p:txBody>
      </p:sp>
      <p:sp>
        <p:nvSpPr>
          <p:cNvPr id="7" name="TextBox 6"/>
          <p:cNvSpPr txBox="1"/>
          <p:nvPr/>
        </p:nvSpPr>
        <p:spPr>
          <a:xfrm>
            <a:off x="301752" y="6167735"/>
            <a:ext cx="8156448" cy="646331"/>
          </a:xfrm>
          <a:prstGeom prst="rect">
            <a:avLst/>
          </a:prstGeom>
          <a:noFill/>
        </p:spPr>
        <p:txBody>
          <a:bodyPr wrap="square" rtlCol="0">
            <a:spAutoFit/>
          </a:bodyPr>
          <a:lstStyle/>
          <a:p>
            <a:r>
              <a:rPr lang="en-US" sz="1200" dirty="0" smtClean="0"/>
              <a:t>Historical source: 2006-2010 American Community </a:t>
            </a:r>
            <a:r>
              <a:rPr lang="en-US" sz="1200" dirty="0"/>
              <a:t>Survey </a:t>
            </a:r>
            <a:r>
              <a:rPr lang="en-US" sz="1200" dirty="0" smtClean="0"/>
              <a:t>and 2011 American Community Survey persons </a:t>
            </a:r>
            <a:r>
              <a:rPr lang="en-US" sz="1200" dirty="0"/>
              <a:t>“Foreign born; Entered 2000 or </a:t>
            </a:r>
            <a:r>
              <a:rPr lang="en-US" sz="1200" dirty="0" smtClean="0"/>
              <a:t>later”</a:t>
            </a:r>
          </a:p>
          <a:p>
            <a:r>
              <a:rPr lang="en-US" sz="1200" dirty="0" smtClean="0"/>
              <a:t>Projection assumption: Held constant.</a:t>
            </a:r>
            <a:endParaRPr lang="en-US" sz="1200" dirty="0"/>
          </a:p>
        </p:txBody>
      </p:sp>
      <p:sp>
        <p:nvSpPr>
          <p:cNvPr id="8" name="TextBox 7"/>
          <p:cNvSpPr txBox="1"/>
          <p:nvPr/>
        </p:nvSpPr>
        <p:spPr>
          <a:xfrm>
            <a:off x="-12700" y="0"/>
            <a:ext cx="2262158" cy="523220"/>
          </a:xfrm>
          <a:prstGeom prst="rect">
            <a:avLst/>
          </a:prstGeom>
          <a:solidFill>
            <a:schemeClr val="bg1">
              <a:lumMod val="85000"/>
            </a:schemeClr>
          </a:solidFill>
        </p:spPr>
        <p:txBody>
          <a:bodyPr wrap="none" rtlCol="0">
            <a:spAutoFit/>
          </a:bodyPr>
          <a:lstStyle/>
          <a:p>
            <a:r>
              <a:rPr lang="en-US" sz="2800" b="1" i="1" dirty="0"/>
              <a:t>Assumption</a:t>
            </a:r>
          </a:p>
        </p:txBody>
      </p:sp>
    </p:spTree>
    <p:extLst>
      <p:ext uri="{BB962C8B-B14F-4D97-AF65-F5344CB8AC3E}">
        <p14:creationId xmlns:p14="http://schemas.microsoft.com/office/powerpoint/2010/main" val="230566201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eries 13 Regional Growth Forecast">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Series 13 Regional Growth Forecast</Template>
  <TotalTime>9021</TotalTime>
  <Words>1198</Words>
  <Application>Microsoft Office PowerPoint</Application>
  <PresentationFormat>On-screen Show (4:3)</PresentationFormat>
  <Paragraphs>245</Paragraphs>
  <Slides>18</Slides>
  <Notes>14</Notes>
  <HiddenSlides>1</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ＭＳ Ｐゴシック</vt:lpstr>
      <vt:lpstr>Arial</vt:lpstr>
      <vt:lpstr>Calibri</vt:lpstr>
      <vt:lpstr>Times New Roman</vt:lpstr>
      <vt:lpstr>Verdana</vt:lpstr>
      <vt:lpstr>Series 13 Regional Growth Forecast</vt:lpstr>
      <vt:lpstr>Series 13  Regional Growth Forecast</vt:lpstr>
      <vt:lpstr>2050 California Growth</vt:lpstr>
      <vt:lpstr>PowerPoint Presentation</vt:lpstr>
      <vt:lpstr>Population, Jobs, and Housing</vt:lpstr>
      <vt:lpstr>Components of Change</vt:lpstr>
      <vt:lpstr>Population: Rate of Change</vt:lpstr>
      <vt:lpstr>Fertility Rates</vt:lpstr>
      <vt:lpstr>Life Expectancy</vt:lpstr>
      <vt:lpstr>Distribution of International Migrants</vt:lpstr>
      <vt:lpstr>Domestic Migration Patterns</vt:lpstr>
      <vt:lpstr>San Diego Region Age Structure 2010 and 2050</vt:lpstr>
      <vt:lpstr>Race/Ethnicity</vt:lpstr>
      <vt:lpstr>Educational Attainment</vt:lpstr>
      <vt:lpstr>Educational Attainment</vt:lpstr>
      <vt:lpstr>San Diego Median Income</vt:lpstr>
      <vt:lpstr>Distribution of Jobs by Industry</vt:lpstr>
      <vt:lpstr>Median Home Price</vt:lpstr>
      <vt:lpstr>Population, Jobs, and Housing</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Series 13  Regional Growth Forecast</dc:title>
  <dc:creator>Daniels, Clint</dc:creator>
  <cp:lastModifiedBy>Vincent Liaw</cp:lastModifiedBy>
  <cp:revision>239</cp:revision>
  <cp:lastPrinted>2013-03-05T17:25:41Z</cp:lastPrinted>
  <dcterms:created xsi:type="dcterms:W3CDTF">2013-01-23T21:36:31Z</dcterms:created>
  <dcterms:modified xsi:type="dcterms:W3CDTF">2015-01-16T20:36:24Z</dcterms:modified>
</cp:coreProperties>
</file>