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71" r:id="rId3"/>
    <p:sldId id="315" r:id="rId4"/>
    <p:sldId id="332" r:id="rId5"/>
    <p:sldId id="337" r:id="rId6"/>
    <p:sldId id="338" r:id="rId7"/>
    <p:sldId id="348" r:id="rId8"/>
    <p:sldId id="325" r:id="rId9"/>
    <p:sldId id="329" r:id="rId10"/>
    <p:sldId id="336" r:id="rId11"/>
    <p:sldId id="298" r:id="rId12"/>
    <p:sldId id="319" r:id="rId13"/>
    <p:sldId id="353" r:id="rId14"/>
    <p:sldId id="354" r:id="rId15"/>
    <p:sldId id="318" r:id="rId16"/>
    <p:sldId id="347" r:id="rId17"/>
    <p:sldId id="346" r:id="rId18"/>
    <p:sldId id="349" r:id="rId19"/>
    <p:sldId id="341" r:id="rId20"/>
    <p:sldId id="302" r:id="rId21"/>
    <p:sldId id="297" r:id="rId22"/>
    <p:sldId id="300" r:id="rId23"/>
    <p:sldId id="326" r:id="rId24"/>
    <p:sldId id="343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85" autoAdjust="0"/>
    <p:restoredTop sz="91916" autoAdjust="0"/>
  </p:normalViewPr>
  <p:slideViewPr>
    <p:cSldViewPr>
      <p:cViewPr varScale="1">
        <p:scale>
          <a:sx n="70" d="100"/>
          <a:sy n="70" d="100"/>
        </p:scale>
        <p:origin x="3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rimtab\geni\Plan%20B%202013\0627%20Population%20Presure%20-%20Land%20and%20Water\Pictures%20to%20use\Water%20in%20animal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rimtab\geni\Plan%20B%202013\0627%20Population%20Presure%20-%20Land%20and%20Water\Pictures%20to%20use\Water%20in%20anim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Liters of water to produce 1 pound of animal </a:t>
            </a:r>
            <a:r>
              <a:rPr lang="en-US" dirty="0" smtClean="0"/>
              <a:t>meat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Liters of water to produce 1 pound of animal product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Sheet1!$B$6:$B$10</c:f>
              <c:strCache>
                <c:ptCount val="5"/>
                <c:pt idx="0">
                  <c:v>Cows</c:v>
                </c:pt>
                <c:pt idx="1">
                  <c:v>Sheep</c:v>
                </c:pt>
                <c:pt idx="2">
                  <c:v>Pig</c:v>
                </c:pt>
                <c:pt idx="3">
                  <c:v>Goat</c:v>
                </c:pt>
                <c:pt idx="4">
                  <c:v>Chicken</c:v>
                </c:pt>
              </c:strCache>
            </c:strRef>
          </c:cat>
          <c:val>
            <c:numRef>
              <c:f>Sheet1!$C$6:$C$10</c:f>
              <c:numCache>
                <c:formatCode>0</c:formatCode>
                <c:ptCount val="5"/>
                <c:pt idx="0">
                  <c:v>6987.2958257713244</c:v>
                </c:pt>
                <c:pt idx="1">
                  <c:v>4718.6932849364784</c:v>
                </c:pt>
                <c:pt idx="2">
                  <c:v>2722.3230490018145</c:v>
                </c:pt>
                <c:pt idx="3">
                  <c:v>2495.46279491833</c:v>
                </c:pt>
                <c:pt idx="4">
                  <c:v>1950.9981851179671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7758064"/>
        <c:axId val="98482800"/>
      </c:barChart>
      <c:catAx>
        <c:axId val="9775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82800"/>
        <c:crosses val="autoZero"/>
        <c:auto val="1"/>
        <c:lblAlgn val="ctr"/>
        <c:lblOffset val="100"/>
        <c:noMultiLvlLbl val="0"/>
      </c:catAx>
      <c:valAx>
        <c:axId val="984828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9775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cap="all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Sheet2!$C$6</c:f>
              <c:strCache>
                <c:ptCount val="1"/>
                <c:pt idx="0">
                  <c:v>Gallons to make Industrial Products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Sheet2!$B$7:$B$14</c:f>
              <c:strCache>
                <c:ptCount val="8"/>
                <c:pt idx="0">
                  <c:v>Steel for a single car</c:v>
                </c:pt>
                <c:pt idx="1">
                  <c:v>4 tires</c:v>
                </c:pt>
                <c:pt idx="2">
                  <c:v>A pair of jeans</c:v>
                </c:pt>
                <c:pt idx="3">
                  <c:v>Laptop</c:v>
                </c:pt>
                <c:pt idx="4">
                  <c:v>1 lb of paper</c:v>
                </c:pt>
                <c:pt idx="5">
                  <c:v>Bike</c:v>
                </c:pt>
                <c:pt idx="6">
                  <c:v>T-shirt</c:v>
                </c:pt>
                <c:pt idx="7">
                  <c:v>Gallon of paint</c:v>
                </c:pt>
              </c:strCache>
            </c:strRef>
          </c:cat>
          <c:val>
            <c:numRef>
              <c:f>Sheet2!$C$7:$C$14</c:f>
              <c:numCache>
                <c:formatCode>#,##0</c:formatCode>
                <c:ptCount val="8"/>
                <c:pt idx="0">
                  <c:v>32000</c:v>
                </c:pt>
                <c:pt idx="1">
                  <c:v>2073</c:v>
                </c:pt>
                <c:pt idx="2">
                  <c:v>1800</c:v>
                </c:pt>
                <c:pt idx="3">
                  <c:v>1500</c:v>
                </c:pt>
                <c:pt idx="4">
                  <c:v>1160</c:v>
                </c:pt>
                <c:pt idx="5" formatCode="General">
                  <c:v>500</c:v>
                </c:pt>
                <c:pt idx="6" formatCode="General">
                  <c:v>400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98787256"/>
        <c:axId val="98787640"/>
        <c:axId val="0"/>
      </c:bar3DChart>
      <c:catAx>
        <c:axId val="98787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87640"/>
        <c:crosses val="autoZero"/>
        <c:auto val="1"/>
        <c:lblAlgn val="ctr"/>
        <c:lblOffset val="100"/>
        <c:noMultiLvlLbl val="0"/>
      </c:catAx>
      <c:valAx>
        <c:axId val="987876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98787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0.23423</cdr:x>
      <cdr:y>0.22727</cdr:y>
    </cdr:from>
    <cdr:to>
      <cdr:x>0.3399</cdr:x>
      <cdr:y>0.36228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1201" y="1143000"/>
          <a:ext cx="893767" cy="67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i="1" dirty="0" smtClean="0">
              <a:solidFill>
                <a:schemeClr val="bg1"/>
              </a:solidFill>
            </a:rPr>
            <a:t>Information acquired from waterfootprint.org</a:t>
          </a:r>
          <a:endParaRPr lang="en-US" sz="1600" i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8F421-3100-460C-8098-CE931BC4A693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2AEA-813B-461B-96FA-5B671FDAC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383B450C-021C-4367-84E5-0FEB26BF107C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0324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10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7816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11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12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148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23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15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823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16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289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17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18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19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20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21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22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23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Movie: 2:33 http://www.youtube.com/watch?v=L1S4uRxYsZ4</a:t>
            </a:r>
          </a:p>
        </p:txBody>
      </p:sp>
    </p:spTree>
    <p:extLst>
      <p:ext uri="{BB962C8B-B14F-4D97-AF65-F5344CB8AC3E}">
        <p14:creationId xmlns:p14="http://schemas.microsoft.com/office/powerpoint/2010/main" val="1233013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24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2,400 Liters of water to make one burger</a:t>
            </a:r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25</a:t>
            </a:fld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3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4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219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5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6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90820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7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18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8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934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5000"/>
              </a:lnSpc>
            </a:pPr>
            <a:fld id="{64AD31A4-3542-4420-A511-96E33840B632}" type="slidenum"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lnSpc>
                  <a:spcPct val="95000"/>
                </a:lnSpc>
              </a:pPr>
              <a:t>9</a:t>
            </a:fld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1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3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9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3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4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E6806-53D2-4FB6-9DF3-1426CB91DB81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C279-33B6-462D-96B5-9462344C7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ndwater.sdsu.ed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1S4uRxYsZ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xnews.com/story/0,2933,294370,00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aerosols.hamptonu.edu/2011/resourc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701281" y="2392201"/>
            <a:ext cx="7215840" cy="2073600"/>
          </a:xfrm>
          <a:custGeom>
            <a:avLst/>
            <a:gdLst>
              <a:gd name="T0" fmla="*/ 7954963 w 7954963"/>
              <a:gd name="T1" fmla="*/ 1143000 h 2286000"/>
              <a:gd name="T2" fmla="*/ 3977482 w 7954963"/>
              <a:gd name="T3" fmla="*/ 2286000 h 2286000"/>
              <a:gd name="T4" fmla="*/ 0 w 7954963"/>
              <a:gd name="T5" fmla="*/ 1143000 h 2286000"/>
              <a:gd name="T6" fmla="*/ 3977482 w 7954963"/>
              <a:gd name="T7" fmla="*/ 0 h 2286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954963"/>
              <a:gd name="T13" fmla="*/ 0 h 2286000"/>
              <a:gd name="T14" fmla="*/ 7954963 w 7954963"/>
              <a:gd name="T15" fmla="*/ 2286000 h 2286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54963" h="2286000">
                <a:moveTo>
                  <a:pt x="0" y="0"/>
                </a:moveTo>
                <a:lnTo>
                  <a:pt x="22099" y="0"/>
                </a:lnTo>
                <a:lnTo>
                  <a:pt x="22099" y="6351"/>
                </a:lnTo>
                <a:lnTo>
                  <a:pt x="0" y="635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r>
              <a:rPr lang="en-US" sz="254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1"/>
            <a:ext cx="9142560" cy="149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" y="6189481"/>
            <a:ext cx="897696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951781" y="2286000"/>
            <a:ext cx="7238999" cy="371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dirty="0"/>
              <a:t>Topic of Discussion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5400" b="1" dirty="0" smtClean="0"/>
              <a:t>“Population Pressure:  Land and Water”</a:t>
            </a:r>
            <a:endParaRPr lang="en-US" sz="5400" b="1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14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814" dirty="0"/>
              <a:t>Presented </a:t>
            </a:r>
            <a:r>
              <a:rPr lang="en-US" sz="1814" dirty="0" smtClean="0"/>
              <a:t>by the Plan B Project Team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814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/>
              <a:t>Plan B 4.0</a:t>
            </a:r>
            <a:r>
              <a:rPr lang="en-US" sz="2000" dirty="0" smtClean="0"/>
              <a:t>: Mobilizing </a:t>
            </a:r>
            <a:r>
              <a:rPr lang="en-US" sz="2000" dirty="0"/>
              <a:t>to </a:t>
            </a:r>
            <a:r>
              <a:rPr lang="en-US" sz="2000" dirty="0" smtClean="0"/>
              <a:t>Save Civilization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2000" dirty="0" smtClean="0"/>
              <a:t>by </a:t>
            </a:r>
            <a:r>
              <a:rPr lang="en-US" sz="2000" dirty="0"/>
              <a:t>Lester R. Brown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sz="1633" dirty="0"/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sz="16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5455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9600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www.wpmap.org</a:t>
            </a: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Displacing People</a:t>
            </a:r>
            <a:endParaRPr lang="en-US" sz="4800" b="1" dirty="0"/>
          </a:p>
        </p:txBody>
      </p:sp>
      <p:pic>
        <p:nvPicPr>
          <p:cNvPr id="37889" name="Picture 1" descr="\\trimtab\geni\Plan B 2013\0627 Population Presure - Land and Water\physical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838200"/>
            <a:ext cx="4648200" cy="5025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5240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Plan B – Mobilizing to Save Civilization, Lester Brown</a:t>
            </a:r>
          </a:p>
          <a:p>
            <a:pPr algn="r"/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990600"/>
            <a:ext cx="7924800" cy="39511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very day we are </a:t>
            </a:r>
            <a:r>
              <a:rPr lang="en-US" sz="6600" b="1" dirty="0" smtClean="0"/>
              <a:t>drinking 4 Liters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en-US" dirty="0" smtClean="0"/>
              <a:t> </a:t>
            </a:r>
            <a:r>
              <a:rPr lang="en-US" sz="6600" b="1" dirty="0">
                <a:solidFill>
                  <a:srgbClr val="0070C0"/>
                </a:solidFill>
              </a:rPr>
              <a:t>Water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and</a:t>
            </a:r>
            <a:r>
              <a:rPr lang="en-US" dirty="0" smtClean="0"/>
              <a:t> </a:t>
            </a:r>
            <a:r>
              <a:rPr lang="en-US" sz="6500" b="1" dirty="0" smtClean="0"/>
              <a:t>“</a:t>
            </a:r>
            <a:r>
              <a:rPr lang="en-US" sz="6600" b="1" dirty="0" smtClean="0"/>
              <a:t>eating” 2000 Liters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en-US" dirty="0" smtClean="0"/>
              <a:t> </a:t>
            </a:r>
            <a:r>
              <a:rPr lang="en-US" sz="6600" b="1" dirty="0" smtClean="0">
                <a:solidFill>
                  <a:srgbClr val="0070C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There’s this water issue….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55" y="633414"/>
            <a:ext cx="7514945" cy="53101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28600" y="5715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www.dropbydrop.eu</a:t>
            </a:r>
            <a:endParaRPr lang="en-US" sz="12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248400" y="4038600"/>
            <a:ext cx="2362200" cy="2362200"/>
          </a:xfrm>
          <a:prstGeom prst="ellipse">
            <a:avLst/>
          </a:prstGeom>
          <a:noFill/>
          <a:ln w="857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885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</a:t>
            </a:r>
            <a:r>
              <a:rPr lang="en-US" sz="1400" i="1" dirty="0" smtClean="0"/>
              <a:t>Philippe </a:t>
            </a:r>
            <a:r>
              <a:rPr lang="en-US" sz="1400" i="1" dirty="0" err="1" smtClean="0"/>
              <a:t>Rekacewicz</a:t>
            </a:r>
            <a:r>
              <a:rPr lang="en-US" sz="1400" i="1" dirty="0" smtClean="0"/>
              <a:t>, UNEP GRID-</a:t>
            </a:r>
            <a:r>
              <a:rPr lang="en-US" sz="1400" i="1" dirty="0" err="1" smtClean="0"/>
              <a:t>Arendal</a:t>
            </a:r>
            <a:endParaRPr lang="en-US" sz="1200" dirty="0"/>
          </a:p>
        </p:txBody>
      </p:sp>
      <p:pic>
        <p:nvPicPr>
          <p:cNvPr id="90114" name="Picture 2" descr="\\trimtab\geni\Plan B 2013\0627 Population Presure - Land and Water\Pictures\Freshwater stress - source Philippe Rekacewicz, UNEP GRID-Arend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57300"/>
            <a:ext cx="9196876" cy="377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\\trimtab\geni\Plan B 2013\0627 Population Presure - Land and Water\Pictures\UNDP Average Water Use per Person www.ssmw.png"/>
          <p:cNvPicPr>
            <a:picLocks noChangeAspect="1" noChangeArrowheads="1"/>
          </p:cNvPicPr>
          <p:nvPr/>
        </p:nvPicPr>
        <p:blipFill>
          <a:blip r:embed="rId3" cstate="print"/>
          <a:srcRect t="5135" r="3396" b="11858"/>
          <a:stretch>
            <a:fillRect/>
          </a:stretch>
        </p:blipFill>
        <p:spPr bwMode="auto">
          <a:xfrm>
            <a:off x="0" y="533400"/>
            <a:ext cx="9017000" cy="5410200"/>
          </a:xfrm>
          <a:prstGeom prst="rect">
            <a:avLst/>
          </a:prstGeom>
          <a:noFill/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7912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United Nations Development</a:t>
            </a:r>
          </a:p>
          <a:p>
            <a:pPr algn="r"/>
            <a:endParaRPr lang="en-US" sz="1200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Average Water Use per Person per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55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62600" y="4657252"/>
            <a:ext cx="2514600" cy="40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Overpumping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National Resources Canada</a:t>
            </a:r>
          </a:p>
          <a:p>
            <a:pPr algn="r"/>
            <a:endParaRPr lang="en-US" sz="12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3367" r="6680" b="10768"/>
          <a:stretch/>
        </p:blipFill>
        <p:spPr>
          <a:xfrm>
            <a:off x="4604870" y="0"/>
            <a:ext cx="4539130" cy="37338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t="3009" r="6347" b="10518"/>
          <a:stretch/>
        </p:blipFill>
        <p:spPr>
          <a:xfrm>
            <a:off x="-1438" y="2209799"/>
            <a:ext cx="4625762" cy="3821281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533400"/>
            <a:ext cx="3086100" cy="40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smtClean="0"/>
              <a:t>Sustainable usage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3810000" y="762000"/>
            <a:ext cx="6096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4876800" y="4876799"/>
            <a:ext cx="685800" cy="152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5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Water Usage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954201"/>
              </p:ext>
            </p:extLst>
          </p:nvPr>
        </p:nvGraphicFramePr>
        <p:xfrm>
          <a:off x="1066800" y="1143000"/>
          <a:ext cx="7010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5216871" y="5715000"/>
            <a:ext cx="39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>
                <a:hlinkClick r:id=""/>
              </a:rPr>
              <a:t>http://www.waterfootprint.org/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37250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gracelinks.org</a:t>
            </a:r>
          </a:p>
          <a:p>
            <a:pPr algn="r"/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Water Usage</a:t>
            </a:r>
            <a:endParaRPr lang="en-US" b="1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191947"/>
              </p:ext>
            </p:extLst>
          </p:nvPr>
        </p:nvGraphicFramePr>
        <p:xfrm>
          <a:off x="76199" y="762000"/>
          <a:ext cx="8686801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7150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US Grain Council</a:t>
            </a:r>
            <a:endParaRPr lang="en-US" sz="1200" dirty="0"/>
          </a:p>
        </p:txBody>
      </p:sp>
      <p:pic>
        <p:nvPicPr>
          <p:cNvPr id="79874" name="Picture 2" descr="\\trimtab\geni\Plan B 2013\0627 Population Presure - Land and Water\ethan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668429" cy="594360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91200" y="457200"/>
            <a:ext cx="3124200" cy="4343400"/>
          </a:xfrm>
        </p:spPr>
        <p:txBody>
          <a:bodyPr>
            <a:normAutofit/>
          </a:bodyPr>
          <a:lstStyle/>
          <a:p>
            <a:r>
              <a:rPr lang="en-US" b="1" dirty="0" smtClean="0"/>
              <a:t>1 Gallon of Ethanol </a:t>
            </a:r>
            <a:br>
              <a:rPr lang="en-US" b="1" dirty="0" smtClean="0"/>
            </a:br>
            <a:r>
              <a:rPr lang="en-US" b="1" dirty="0" smtClean="0"/>
              <a:t>= </a:t>
            </a:r>
            <a:br>
              <a:rPr lang="en-US" b="1" dirty="0" smtClean="0"/>
            </a:br>
            <a:r>
              <a:rPr lang="en-US" b="1" dirty="0" smtClean="0"/>
              <a:t>3 Gallons of Water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</a:t>
            </a:r>
            <a:r>
              <a:rPr lang="en-US" sz="1400" dirty="0" smtClean="0"/>
              <a:t>Foodorfuel.com</a:t>
            </a:r>
            <a:r>
              <a:rPr lang="en-US" sz="1400" dirty="0" smtClean="0"/>
              <a:t>, USDA</a:t>
            </a:r>
          </a:p>
          <a:p>
            <a:pPr algn="r"/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Cars and People Competing for Grain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553" y="1095761"/>
            <a:ext cx="7319456" cy="461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talkandroid.com/wallpapers/images/40937/1_water_and_land.jpg"/>
          <p:cNvPicPr>
            <a:picLocks noChangeAspect="1" noChangeArrowheads="1"/>
          </p:cNvPicPr>
          <p:nvPr/>
        </p:nvPicPr>
        <p:blipFill>
          <a:blip r:embed="rId3" cstate="print"/>
          <a:srcRect b="19008"/>
          <a:stretch>
            <a:fillRect/>
          </a:stretch>
        </p:blipFill>
        <p:spPr bwMode="auto">
          <a:xfrm>
            <a:off x="0" y="-1"/>
            <a:ext cx="9144000" cy="6171559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Source: www.talkandroid.com</a:t>
            </a:r>
          </a:p>
          <a:p>
            <a:pPr algn="r"/>
            <a:endParaRPr lang="en-US" sz="1400" dirty="0" smtClean="0">
              <a:solidFill>
                <a:schemeClr val="bg1"/>
              </a:solidFill>
            </a:endParaRPr>
          </a:p>
          <a:p>
            <a:pPr algn="r"/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2400" y="1981200"/>
            <a:ext cx="297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WATER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1940004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LAND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676400"/>
            <a:ext cx="10246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&amp;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pic>
        <p:nvPicPr>
          <p:cNvPr id="10244" name="Picture 4" descr="https://americancenturyblog.com/wp-content/uploads/2011/05/WMUchart_weekOf_May_2_11-ethanol.gif"/>
          <p:cNvPicPr>
            <a:picLocks noChangeAspect="1" noChangeArrowheads="1"/>
          </p:cNvPicPr>
          <p:nvPr/>
        </p:nvPicPr>
        <p:blipFill>
          <a:blip r:embed="rId4" cstate="print"/>
          <a:srcRect b="13105"/>
          <a:stretch>
            <a:fillRect/>
          </a:stretch>
        </p:blipFill>
        <p:spPr bwMode="auto">
          <a:xfrm>
            <a:off x="228600" y="0"/>
            <a:ext cx="8686800" cy="60544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USDA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</a:t>
            </a:r>
            <a:r>
              <a:rPr lang="en-US" sz="1400" dirty="0" smtClean="0">
                <a:hlinkClick r:id="rId4"/>
              </a:rPr>
              <a:t>http://groundwater.sdsu.edu/</a:t>
            </a:r>
            <a:endParaRPr lang="en-US" sz="1400" dirty="0" smtClean="0"/>
          </a:p>
          <a:p>
            <a:pPr algn="r"/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Depletion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Borrego Valley declined 2 ft (0.6m)/year over 20 years.</a:t>
            </a:r>
          </a:p>
          <a:p>
            <a:r>
              <a:rPr lang="en-US" dirty="0" smtClean="0"/>
              <a:t>Over 35 years, the water table dropped 150 ft (45m) in </a:t>
            </a:r>
            <a:r>
              <a:rPr lang="es-ES" dirty="0" smtClean="0"/>
              <a:t>Baja California and groundwater wells have dried up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Land and water conflicts</a:t>
            </a:r>
            <a:endParaRPr lang="en-US" b="1" dirty="0"/>
          </a:p>
        </p:txBody>
      </p:sp>
      <p:pic>
        <p:nvPicPr>
          <p:cNvPr id="33794" name="Picture 2" descr="\\trimtab\geni\Plan B 2013\0627 Population Presure - Land and Water\PPT\Nile-basin-countries-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609600"/>
            <a:ext cx="4572000" cy="52814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48400" y="5715000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www.egyptindependent.com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</a:t>
            </a:r>
            <a:r>
              <a:rPr lang="en-US" sz="1400" dirty="0"/>
              <a:t>Rain Water Harvesting at </a:t>
            </a:r>
            <a:r>
              <a:rPr lang="en-US" sz="1400" dirty="0" err="1"/>
              <a:t>Silvassa</a:t>
            </a:r>
            <a:endParaRPr lang="en-US" sz="1400" dirty="0"/>
          </a:p>
          <a:p>
            <a:pPr algn="r"/>
            <a:endParaRPr lang="en-US" sz="1400" dirty="0" smtClean="0"/>
          </a:p>
          <a:p>
            <a:pPr algn="r"/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India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4"/>
              </a:rPr>
              <a:t>Start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08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4600" y="5486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www.foxnews.com/story/0,2933,294370,00.html</a:t>
            </a:r>
            <a:endParaRPr lang="en-US" sz="1400" dirty="0" smtClean="0"/>
          </a:p>
          <a:p>
            <a:pPr algn="r"/>
            <a:r>
              <a:rPr lang="en-US" sz="1400" dirty="0" smtClean="0"/>
              <a:t>Source: www.waterfootprint.org</a:t>
            </a:r>
          </a:p>
          <a:p>
            <a:pPr algn="r"/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194666" y="2055674"/>
            <a:ext cx="39963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~550 million Big Macs</a:t>
            </a:r>
          </a:p>
        </p:txBody>
      </p:sp>
      <p:sp>
        <p:nvSpPr>
          <p:cNvPr id="3" name="Rectangle 2"/>
          <p:cNvSpPr/>
          <p:nvPr/>
        </p:nvSpPr>
        <p:spPr>
          <a:xfrm>
            <a:off x="5029200" y="1828800"/>
            <a:ext cx="371621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~692 </a:t>
            </a:r>
            <a:r>
              <a:rPr lang="en-US" sz="4800" b="1" dirty="0" smtClean="0">
                <a:ln w="0"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sz="4800" dirty="0" smtClean="0">
                <a:ln w="0"/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Gallons of Water</a:t>
            </a:r>
            <a:endParaRPr lang="en-US" sz="4800" dirty="0">
              <a:ln w="0"/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71972" y="2095183"/>
            <a:ext cx="7986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Every Year….</a:t>
            </a:r>
            <a:endParaRPr lang="en-US" sz="6000" dirty="0"/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457200" y="434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enough to sustain </a:t>
            </a:r>
          </a:p>
          <a:p>
            <a:r>
              <a:rPr lang="en-US" sz="7700" dirty="0" smtClean="0"/>
              <a:t>1,000,000 People a year!</a:t>
            </a:r>
            <a:endParaRPr lang="en-US" sz="7700" dirty="0"/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9530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/>
              <a:t>“Water and its availability and quality will be the main pressures on, and issues for societies and </a:t>
            </a:r>
            <a:br>
              <a:rPr lang="en-US" sz="5300" b="1" dirty="0" smtClean="0"/>
            </a:br>
            <a:r>
              <a:rPr lang="en-US" sz="5300" b="1" dirty="0" smtClean="0"/>
              <a:t>the environment under climate change.”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			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Intergovernmental Panel on Climate Change, 2007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Arable Land Around the World</a:t>
            </a:r>
            <a:endParaRPr lang="en-US" sz="4800" b="1" dirty="0"/>
          </a:p>
        </p:txBody>
      </p:sp>
      <p:pic>
        <p:nvPicPr>
          <p:cNvPr id="2050" name="Picture 2" descr="http://www.theglobaleducationproject.org/earth/images/final-images/fl-arable-land-and-populati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1"/>
            <a:ext cx="6898336" cy="52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Loss of Arable Land</a:t>
            </a:r>
            <a:endParaRPr lang="en-US" sz="4800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21557"/>
            <a:ext cx="9142560" cy="4617243"/>
          </a:xfrm>
        </p:spPr>
      </p:pic>
    </p:spTree>
    <p:extLst>
      <p:ext uri="{BB962C8B-B14F-4D97-AF65-F5344CB8AC3E}">
        <p14:creationId xmlns:p14="http://schemas.microsoft.com/office/powerpoint/2010/main" val="1576328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display\Desktop\Untitled22.jpg"/>
          <p:cNvPicPr>
            <a:picLocks noChangeAspect="1" noChangeArrowheads="1"/>
          </p:cNvPicPr>
          <p:nvPr/>
        </p:nvPicPr>
        <p:blipFill>
          <a:blip r:embed="rId3" cstate="print"/>
          <a:srcRect t="6851"/>
          <a:stretch>
            <a:fillRect/>
          </a:stretch>
        </p:blipFill>
        <p:spPr bwMode="auto">
          <a:xfrm>
            <a:off x="0" y="-76200"/>
            <a:ext cx="9144000" cy="6477000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Soil Degradation</a:t>
            </a:r>
            <a:endParaRPr lang="en-US" sz="4800" b="1" dirty="0"/>
          </a:p>
        </p:txBody>
      </p:sp>
      <p:pic>
        <p:nvPicPr>
          <p:cNvPr id="46082" name="Picture 2" descr="http://www.sinoukde-desertification.com/images/uploads/Soil%20Degradation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685800"/>
            <a:ext cx="7315200" cy="5294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94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 : NASA / </a:t>
            </a:r>
            <a:r>
              <a:rPr lang="en-US" sz="1400" dirty="0" smtClean="0">
                <a:hlinkClick r:id="rId4"/>
              </a:rPr>
              <a:t>aerosols.hamptonu.edu</a:t>
            </a:r>
            <a:r>
              <a:rPr lang="en-US" sz="1400" dirty="0" smtClean="0"/>
              <a:t> </a:t>
            </a:r>
          </a:p>
          <a:p>
            <a:pPr algn="r"/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Dust storms </a:t>
            </a:r>
            <a:r>
              <a:rPr lang="en-US" sz="4800" b="1" dirty="0" smtClean="0"/>
              <a:t>in Africa</a:t>
            </a:r>
            <a:endParaRPr lang="en-US" sz="4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dust storm in Western Afr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524000"/>
            <a:ext cx="3429000" cy="3923071"/>
          </a:xfrm>
          <a:prstGeom prst="rect">
            <a:avLst/>
          </a:prstGeom>
        </p:spPr>
      </p:pic>
      <p:pic>
        <p:nvPicPr>
          <p:cNvPr id="11" name="Picture 10" descr="dust storm in Africa Source; aerosols.hamptounu.ed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1524001"/>
            <a:ext cx="476387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weather.com</a:t>
            </a:r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Dust storms in Asia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01899"/>
            <a:ext cx="4541547" cy="4231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96268"/>
            <a:ext cx="2895600" cy="418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64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07640"/>
            <a:ext cx="9142560" cy="82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91000" y="5257800"/>
            <a:ext cx="49530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715000"/>
            <a:ext cx="6629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Source: ucar.edu</a:t>
            </a:r>
          </a:p>
          <a:p>
            <a:pPr algn="r"/>
            <a:endParaRPr lang="en-US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/>
              <a:t>Movement of Asian Dust Storms</a:t>
            </a:r>
            <a:endParaRPr lang="en-US" sz="4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05119"/>
            <a:ext cx="6781800" cy="412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6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3638</TotalTime>
  <Words>361</Words>
  <Application>Microsoft Office PowerPoint</Application>
  <PresentationFormat>On-screen Show (4:3)</PresentationFormat>
  <Paragraphs>98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Microsoft YaHei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Arable Land Around the World</vt:lpstr>
      <vt:lpstr>Loss of Arable Land</vt:lpstr>
      <vt:lpstr>PowerPoint Presentation</vt:lpstr>
      <vt:lpstr>Soil Degradation</vt:lpstr>
      <vt:lpstr>Dust storms in Africa</vt:lpstr>
      <vt:lpstr>Dust storms in Asia</vt:lpstr>
      <vt:lpstr>Movement of Asian Dust Storms</vt:lpstr>
      <vt:lpstr>Displacing People</vt:lpstr>
      <vt:lpstr>PowerPoint Presentation</vt:lpstr>
      <vt:lpstr>There’s this water issue….</vt:lpstr>
      <vt:lpstr>PowerPoint Presentation</vt:lpstr>
      <vt:lpstr>Average Water Use per Person per Day</vt:lpstr>
      <vt:lpstr>PowerPoint Presentation</vt:lpstr>
      <vt:lpstr>Water Usage</vt:lpstr>
      <vt:lpstr>Water Usage</vt:lpstr>
      <vt:lpstr>1 Gallon of Ethanol  =  3 Gallons of Water</vt:lpstr>
      <vt:lpstr>Cars and People Competing for Grain</vt:lpstr>
      <vt:lpstr>PowerPoint Presentation</vt:lpstr>
      <vt:lpstr>Water Depletion</vt:lpstr>
      <vt:lpstr>Land and water conflicts</vt:lpstr>
      <vt:lpstr>India</vt:lpstr>
      <vt:lpstr>Every Year….</vt:lpstr>
      <vt:lpstr>“Water and its availability and quality will be the main pressures on, and issues for societies and  the environment under climate change.”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Qi</dc:creator>
  <cp:lastModifiedBy>Display</cp:lastModifiedBy>
  <cp:revision>201</cp:revision>
  <dcterms:created xsi:type="dcterms:W3CDTF">2013-06-18T17:02:37Z</dcterms:created>
  <dcterms:modified xsi:type="dcterms:W3CDTF">2013-06-27T20:34:18Z</dcterms:modified>
</cp:coreProperties>
</file>