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68" r:id="rId2"/>
    <p:sldId id="271" r:id="rId3"/>
    <p:sldId id="269" r:id="rId4"/>
    <p:sldId id="270" r:id="rId5"/>
    <p:sldId id="277" r:id="rId6"/>
    <p:sldId id="275" r:id="rId7"/>
    <p:sldId id="274" r:id="rId8"/>
    <p:sldId id="278" r:id="rId9"/>
    <p:sldId id="282" r:id="rId10"/>
    <p:sldId id="280" r:id="rId11"/>
    <p:sldId id="284" r:id="rId12"/>
    <p:sldId id="287" r:id="rId13"/>
    <p:sldId id="283" r:id="rId14"/>
    <p:sldId id="286" r:id="rId15"/>
    <p:sldId id="310" r:id="rId16"/>
    <p:sldId id="308" r:id="rId17"/>
    <p:sldId id="309" r:id="rId18"/>
    <p:sldId id="296" r:id="rId19"/>
    <p:sldId id="298" r:id="rId20"/>
    <p:sldId id="299" r:id="rId21"/>
    <p:sldId id="301" r:id="rId22"/>
    <p:sldId id="303" r:id="rId23"/>
    <p:sldId id="306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84" autoAdjust="0"/>
    <p:restoredTop sz="94722" autoAdjust="0"/>
  </p:normalViewPr>
  <p:slideViewPr>
    <p:cSldViewPr>
      <p:cViewPr>
        <p:scale>
          <a:sx n="75" d="100"/>
          <a:sy n="75" d="100"/>
        </p:scale>
        <p:origin x="-1950" y="-7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16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48F421-3100-460C-8098-CE931BC4A693}" type="datetimeFigureOut">
              <a:rPr lang="en-US" smtClean="0"/>
              <a:pPr/>
              <a:t>6/20/2013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72AEA-813B-461B-96FA-5B671FDAC9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91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383B450C-021C-4367-84E5-0FEB26BF107C}" type="slidenum">
              <a:rPr 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</a:pPr>
              <a:t>1</a:t>
            </a:fld>
            <a:endParaRPr 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7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603247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64AD31A4-3542-4420-A511-96E33840B632}" type="slidenum">
              <a:rPr 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</a:pPr>
              <a:t>10</a:t>
            </a:fld>
            <a:endParaRPr 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1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2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837634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64AD31A4-3542-4420-A511-96E33840B632}" type="slidenum">
              <a:rPr 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</a:pPr>
              <a:t>11</a:t>
            </a:fld>
            <a:endParaRPr 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1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2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101250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64AD31A4-3542-4420-A511-96E33840B632}" type="slidenum">
              <a:rPr 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</a:pPr>
              <a:t>12</a:t>
            </a:fld>
            <a:endParaRPr 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1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2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58802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64AD31A4-3542-4420-A511-96E33840B632}" type="slidenum">
              <a:rPr 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</a:pPr>
              <a:t>13</a:t>
            </a:fld>
            <a:endParaRPr 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1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2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101250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64AD31A4-3542-4420-A511-96E33840B632}" type="slidenum">
              <a:rPr 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</a:pPr>
              <a:t>14</a:t>
            </a:fld>
            <a:endParaRPr 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1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2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58802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64AD31A4-3542-4420-A511-96E33840B632}" type="slidenum">
              <a:rPr 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</a:pPr>
              <a:t>17</a:t>
            </a:fld>
            <a:endParaRPr 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1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2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58802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DEP = Department of</a:t>
            </a:r>
            <a:r>
              <a:rPr lang="en-US" baseline="0" dirty="0" smtClean="0"/>
              <a:t> Environmental Protection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97C3D-A470-4BDF-A217-AC99D12003F9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http://www.web-books.com/eLibrary/ON/B0/B62/095MB62.html</a:t>
            </a:r>
          </a:p>
          <a:p>
            <a:r>
              <a:rPr lang="en-US" dirty="0" smtClean="0"/>
              <a:t>http://www.google.com/imgres?imgurl=&amp;imgrefurl=http://www.rozsavage.com/2013/01/16/book-excerpts-part-1-the-environmental-imperative/&amp;h=0&amp;w=0&amp;sz=1&amp;tbnid=CdXzw4MsEGdoXM&amp;tbnh=233&amp;tbnw=216&amp;zoom=1&amp;docid=TtygUxVbT9a1AM&amp;hl=en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97C3D-A470-4BDF-A217-AC99D12003F9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64AD31A4-3542-4420-A511-96E33840B632}" type="slidenum">
              <a:rPr 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</a:pPr>
              <a:t>2</a:t>
            </a:fld>
            <a:endParaRPr 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1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2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908201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64AD31A4-3542-4420-A511-96E33840B632}" type="slidenum">
              <a:rPr 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</a:pPr>
              <a:t>3</a:t>
            </a:fld>
            <a:endParaRPr 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1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2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282235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64AD31A4-3542-4420-A511-96E33840B632}" type="slidenum">
              <a:rPr 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</a:pPr>
              <a:t>4</a:t>
            </a:fld>
            <a:endParaRPr 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1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2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686589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64AD31A4-3542-4420-A511-96E33840B632}" type="slidenum">
              <a:rPr 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</a:pPr>
              <a:t>5</a:t>
            </a:fld>
            <a:endParaRPr 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1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2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897421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64AD31A4-3542-4420-A511-96E33840B632}" type="slidenum">
              <a:rPr 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</a:pPr>
              <a:t>6</a:t>
            </a:fld>
            <a:endParaRPr 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1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2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522783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64AD31A4-3542-4420-A511-96E33840B632}" type="slidenum">
              <a:rPr 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</a:pPr>
              <a:t>7</a:t>
            </a:fld>
            <a:endParaRPr 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1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2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914011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64AD31A4-3542-4420-A511-96E33840B632}" type="slidenum">
              <a:rPr 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</a:pPr>
              <a:t>8</a:t>
            </a:fld>
            <a:endParaRPr 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1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2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22500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64AD31A4-3542-4420-A511-96E33840B632}" type="slidenum">
              <a:rPr 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</a:pPr>
              <a:t>9</a:t>
            </a:fld>
            <a:endParaRPr 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1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2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10992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E6806-53D2-4FB6-9DF3-1426CB91DB81}" type="datetimeFigureOut">
              <a:rPr lang="en-US" smtClean="0"/>
              <a:pPr/>
              <a:t>6/20/2013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CC279-33B6-462D-96B5-9462344C78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83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E6806-53D2-4FB6-9DF3-1426CB91DB81}" type="datetimeFigureOut">
              <a:rPr lang="en-US" smtClean="0"/>
              <a:pPr/>
              <a:t>6/20/2013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CC279-33B6-462D-96B5-9462344C78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134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E6806-53D2-4FB6-9DF3-1426CB91DB81}" type="datetimeFigureOut">
              <a:rPr lang="en-US" smtClean="0"/>
              <a:pPr/>
              <a:t>6/20/2013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CC279-33B6-462D-96B5-9462344C78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594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E6806-53D2-4FB6-9DF3-1426CB91DB81}" type="datetimeFigureOut">
              <a:rPr lang="en-US" smtClean="0"/>
              <a:pPr/>
              <a:t>6/20/2013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CC279-33B6-462D-96B5-9462344C78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974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E6806-53D2-4FB6-9DF3-1426CB91DB81}" type="datetimeFigureOut">
              <a:rPr lang="en-US" smtClean="0"/>
              <a:pPr/>
              <a:t>6/20/2013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CC279-33B6-462D-96B5-9462344C78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335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E6806-53D2-4FB6-9DF3-1426CB91DB81}" type="datetimeFigureOut">
              <a:rPr lang="en-US" smtClean="0"/>
              <a:pPr/>
              <a:t>6/20/2013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CC279-33B6-462D-96B5-9462344C78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537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E6806-53D2-4FB6-9DF3-1426CB91DB81}" type="datetimeFigureOut">
              <a:rPr lang="en-US" smtClean="0"/>
              <a:pPr/>
              <a:t>6/20/2013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CC279-33B6-462D-96B5-9462344C78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843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E6806-53D2-4FB6-9DF3-1426CB91DB81}" type="datetimeFigureOut">
              <a:rPr lang="en-US" smtClean="0"/>
              <a:pPr/>
              <a:t>6/20/2013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CC279-33B6-462D-96B5-9462344C78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019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E6806-53D2-4FB6-9DF3-1426CB91DB81}" type="datetimeFigureOut">
              <a:rPr lang="en-US" smtClean="0"/>
              <a:pPr/>
              <a:t>6/20/2013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CC279-33B6-462D-96B5-9462344C78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988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E6806-53D2-4FB6-9DF3-1426CB91DB81}" type="datetimeFigureOut">
              <a:rPr lang="en-US" smtClean="0"/>
              <a:pPr/>
              <a:t>6/20/2013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CC279-33B6-462D-96B5-9462344C78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620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E6806-53D2-4FB6-9DF3-1426CB91DB81}" type="datetimeFigureOut">
              <a:rPr lang="en-US" smtClean="0"/>
              <a:pPr/>
              <a:t>6/20/2013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CC279-33B6-462D-96B5-9462344C78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041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E6806-53D2-4FB6-9DF3-1426CB91DB81}" type="datetimeFigureOut">
              <a:rPr lang="en-US" smtClean="0"/>
              <a:pPr/>
              <a:t>6/20/2013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DCC279-33B6-462D-96B5-9462344C78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142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1"/>
          <p:cNvSpPr>
            <a:spLocks noChangeArrowheads="1"/>
          </p:cNvSpPr>
          <p:nvPr/>
        </p:nvSpPr>
        <p:spPr bwMode="auto">
          <a:xfrm>
            <a:off x="701281" y="2392201"/>
            <a:ext cx="7215840" cy="2073600"/>
          </a:xfrm>
          <a:custGeom>
            <a:avLst/>
            <a:gdLst>
              <a:gd name="T0" fmla="*/ 7954963 w 7954963"/>
              <a:gd name="T1" fmla="*/ 1143000 h 2286000"/>
              <a:gd name="T2" fmla="*/ 3977482 w 7954963"/>
              <a:gd name="T3" fmla="*/ 2286000 h 2286000"/>
              <a:gd name="T4" fmla="*/ 0 w 7954963"/>
              <a:gd name="T5" fmla="*/ 1143000 h 2286000"/>
              <a:gd name="T6" fmla="*/ 3977482 w 7954963"/>
              <a:gd name="T7" fmla="*/ 0 h 22860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7954963"/>
              <a:gd name="T13" fmla="*/ 0 h 2286000"/>
              <a:gd name="T14" fmla="*/ 7954963 w 7954963"/>
              <a:gd name="T15" fmla="*/ 2286000 h 2286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954963" h="2286000">
                <a:moveTo>
                  <a:pt x="0" y="0"/>
                </a:moveTo>
                <a:lnTo>
                  <a:pt x="22099" y="0"/>
                </a:lnTo>
                <a:lnTo>
                  <a:pt x="22099" y="6351"/>
                </a:lnTo>
                <a:lnTo>
                  <a:pt x="0" y="6351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100000"/>
              </a:lnSpc>
            </a:pPr>
            <a:r>
              <a:rPr lang="en-US" sz="254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61"/>
            <a:ext cx="9142560" cy="1493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1" y="6189481"/>
            <a:ext cx="8976960" cy="6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9" name="Rectangle 1"/>
          <p:cNvSpPr>
            <a:spLocks noChangeArrowheads="1"/>
          </p:cNvSpPr>
          <p:nvPr/>
        </p:nvSpPr>
        <p:spPr bwMode="auto">
          <a:xfrm>
            <a:off x="951781" y="2286000"/>
            <a:ext cx="7238999" cy="3372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dirty="0"/>
              <a:t>Topic of Discussion</a:t>
            </a: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sz="6600" b="1" dirty="0" smtClean="0"/>
              <a:t>“Selling </a:t>
            </a:r>
            <a:r>
              <a:rPr lang="en-US" sz="6600" b="1" dirty="0"/>
              <a:t>Our Future”</a:t>
            </a: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sz="1814" dirty="0"/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sz="1814" dirty="0"/>
              <a:t>Presented </a:t>
            </a:r>
            <a:r>
              <a:rPr lang="en-US" sz="1814" dirty="0" smtClean="0"/>
              <a:t>by</a:t>
            </a: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sz="1814" dirty="0" smtClean="0"/>
              <a:t>________________________________</a:t>
            </a:r>
            <a:endParaRPr lang="en-US" sz="1814" dirty="0"/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sz="1814" dirty="0"/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sz="2000" dirty="0"/>
              <a:t>Plan B 4.0</a:t>
            </a:r>
            <a:r>
              <a:rPr lang="en-US" sz="2000" dirty="0" smtClean="0"/>
              <a:t>: Mobilizing </a:t>
            </a:r>
            <a:r>
              <a:rPr lang="en-US" sz="2000" dirty="0"/>
              <a:t>to </a:t>
            </a:r>
            <a:r>
              <a:rPr lang="en-US" sz="2000" dirty="0" smtClean="0"/>
              <a:t>Save Civilization</a:t>
            </a: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sz="2000" dirty="0" smtClean="0"/>
              <a:t>by </a:t>
            </a:r>
            <a:r>
              <a:rPr lang="en-US" sz="2000" dirty="0"/>
              <a:t>Lester R. Brown</a:t>
            </a: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sz="1633" dirty="0"/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sz="1633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254553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031080"/>
            <a:ext cx="9142560" cy="826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24800" cy="54855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Political Dependency for Land</a:t>
            </a:r>
            <a:endParaRPr lang="en-US" dirty="0"/>
          </a:p>
        </p:txBody>
      </p:sp>
      <p:pic>
        <p:nvPicPr>
          <p:cNvPr id="30722" name="Picture 2" descr="preview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8991600" cy="433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257800" y="5715000"/>
            <a:ext cx="3733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Source: Hugo </a:t>
            </a:r>
            <a:r>
              <a:rPr lang="en-US" sz="1200" dirty="0" err="1" smtClean="0"/>
              <a:t>Ahlenius</a:t>
            </a:r>
            <a:r>
              <a:rPr lang="en-US" sz="1200" dirty="0" smtClean="0"/>
              <a:t>, UNEP/GRID-</a:t>
            </a:r>
            <a:r>
              <a:rPr lang="en-US" sz="1200" dirty="0" err="1" smtClean="0"/>
              <a:t>Arendal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5105400"/>
            <a:ext cx="434522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Leased Lands of South Korea: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Twice the Size of San Diego County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20% of the Size of South Korea’s Land Mass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6295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trimtab\geni\Plan B 2013\Team Blue\0620 Selling Our Future\Food Security(relating to Political Dependency\price for agriculture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l="4532" t="16901" r="11622" b="22535"/>
          <a:stretch>
            <a:fillRect/>
          </a:stretch>
        </p:blipFill>
        <p:spPr bwMode="auto">
          <a:xfrm>
            <a:off x="1447800" y="685800"/>
            <a:ext cx="6172200" cy="3586549"/>
          </a:xfrm>
          <a:prstGeom prst="rect">
            <a:avLst/>
          </a:prstGeom>
          <a:noFill/>
        </p:spPr>
      </p:pic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019800"/>
            <a:ext cx="9142560" cy="826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7" name="Picture 3" descr="\\trimtab\geni\Plan B 2013\Team Blue\0620 Selling Our Future\Increasingcosts.png"/>
          <p:cNvPicPr>
            <a:picLocks noChangeAspect="1" noChangeArrowheads="1"/>
          </p:cNvPicPr>
          <p:nvPr/>
        </p:nvPicPr>
        <p:blipFill>
          <a:blip r:embed="rId5" cstate="print"/>
          <a:srcRect b="7927"/>
          <a:stretch>
            <a:fillRect/>
          </a:stretch>
        </p:blipFill>
        <p:spPr bwMode="auto">
          <a:xfrm>
            <a:off x="1371600" y="4343400"/>
            <a:ext cx="6553200" cy="116485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81000" y="115669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Price Increase from 2005 to 2011</a:t>
            </a:r>
            <a:endParaRPr lang="en-US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514600" y="5712023"/>
            <a:ext cx="6629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Source: World Bank, GEM Commodities, 2013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239482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107640"/>
            <a:ext cx="9142560" cy="826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762000" y="228600"/>
            <a:ext cx="7620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Roughly 1 Billion People Go to Sleep Hungry  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EVERY DAY!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20482" name="Picture 2" descr="The world is still hungr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1219200"/>
            <a:ext cx="6760596" cy="44958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886200" y="5864423"/>
            <a:ext cx="518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Source: Food and Agriculture Organization of the United Nations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778643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031081"/>
            <a:ext cx="9142560" cy="826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97222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 descr="\\trimtab\geni\Plan B 2013\Team Blue\0620 Selling Our Future\Food Security(relating to Political Dependency\food security risk index 201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 b="5128"/>
          <a:stretch>
            <a:fillRect/>
          </a:stretch>
        </p:blipFill>
        <p:spPr bwMode="auto">
          <a:xfrm>
            <a:off x="0" y="-1"/>
            <a:ext cx="9144000" cy="617601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58000" y="5943600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Source: © </a:t>
            </a:r>
            <a:r>
              <a:rPr lang="en-US" sz="1200" dirty="0" err="1" smtClean="0"/>
              <a:t>Maplecroft</a:t>
            </a:r>
            <a:r>
              <a:rPr lang="en-US" sz="1200" dirty="0" smtClean="0"/>
              <a:t> 2012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239482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031081"/>
            <a:ext cx="9142560" cy="826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4" name="Picture 2" descr="C:\Users\display.MAIN.000\Desktop\grain consumption.jpg"/>
          <p:cNvPicPr>
            <a:picLocks noChangeAspect="1" noChangeArrowheads="1"/>
          </p:cNvPicPr>
          <p:nvPr/>
        </p:nvPicPr>
        <p:blipFill>
          <a:blip r:embed="rId4" cstate="print"/>
          <a:srcRect l="9091" t="10617" r="11111" b="12033"/>
          <a:stretch>
            <a:fillRect/>
          </a:stretch>
        </p:blipFill>
        <p:spPr bwMode="auto">
          <a:xfrm>
            <a:off x="1447800" y="457200"/>
            <a:ext cx="6491941" cy="4191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524000" y="4648200"/>
            <a:ext cx="655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8lbs Grain = 1lb Beef</a:t>
            </a:r>
            <a:endParaRPr lang="en-US" sz="4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962400" y="5712023"/>
            <a:ext cx="518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Source: Food and Agriculture Organization of the United Nations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778643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04800" y="-152400"/>
            <a:ext cx="8534400" cy="11430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Problem: Dependence on the World Market</a:t>
            </a:r>
            <a:endParaRPr lang="en-US" sz="3600" b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04800" y="792162"/>
            <a:ext cx="8686800" cy="5075238"/>
          </a:xfrm>
        </p:spPr>
        <p:txBody>
          <a:bodyPr>
            <a:normAutofit/>
          </a:bodyPr>
          <a:lstStyle/>
          <a:p>
            <a:r>
              <a:rPr lang="en-US" dirty="0" smtClean="0"/>
              <a:t>Market: Does not pay for indirect costs</a:t>
            </a:r>
          </a:p>
          <a:p>
            <a:r>
              <a:rPr lang="en-US" dirty="0" smtClean="0"/>
              <a:t>Example: Oil drilling </a:t>
            </a:r>
          </a:p>
          <a:p>
            <a:pPr lvl="1"/>
            <a:r>
              <a:rPr lang="en-US" dirty="0" smtClean="0"/>
              <a:t>Direct cost:</a:t>
            </a:r>
          </a:p>
          <a:p>
            <a:pPr lvl="2">
              <a:lnSpc>
                <a:spcPct val="200000"/>
              </a:lnSpc>
            </a:pPr>
            <a:r>
              <a:rPr lang="en-US" dirty="0" smtClean="0"/>
              <a:t>Finding oil</a:t>
            </a:r>
          </a:p>
          <a:p>
            <a:pPr lvl="2">
              <a:lnSpc>
                <a:spcPct val="200000"/>
              </a:lnSpc>
            </a:pPr>
            <a:r>
              <a:rPr lang="en-US" dirty="0" smtClean="0"/>
              <a:t>Pump oil</a:t>
            </a:r>
          </a:p>
          <a:p>
            <a:pPr lvl="2">
              <a:lnSpc>
                <a:spcPct val="200000"/>
              </a:lnSpc>
            </a:pPr>
            <a:r>
              <a:rPr lang="en-US" dirty="0" smtClean="0"/>
              <a:t>Refining oil</a:t>
            </a:r>
          </a:p>
          <a:p>
            <a:pPr lvl="2">
              <a:lnSpc>
                <a:spcPct val="200000"/>
              </a:lnSpc>
            </a:pPr>
            <a:r>
              <a:rPr lang="en-US" dirty="0" smtClean="0"/>
              <a:t>Shipping oil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031081"/>
            <a:ext cx="9142560" cy="826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39" name="Picture 3" descr="\\trimtab\geni\Plan B 2013\Team Blue\0620 Selling Our Future\oil refinery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657600"/>
            <a:ext cx="2971800" cy="2228850"/>
          </a:xfrm>
          <a:prstGeom prst="rect">
            <a:avLst/>
          </a:prstGeom>
          <a:noFill/>
        </p:spPr>
      </p:pic>
      <p:pic>
        <p:nvPicPr>
          <p:cNvPr id="55298" name="Picture 2" descr="\\trimtab\geni\Plan B 2013\Team Blue\0620 Selling Our Future\oil-pump-jack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1524000"/>
            <a:ext cx="3048000" cy="20261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04800" y="-152400"/>
            <a:ext cx="8686800" cy="11430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Problem: Dependence on the World Market</a:t>
            </a:r>
            <a:endParaRPr lang="en-US" sz="3600" b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04800" y="914400"/>
            <a:ext cx="8686800" cy="5075238"/>
          </a:xfrm>
        </p:spPr>
        <p:txBody>
          <a:bodyPr/>
          <a:lstStyle/>
          <a:p>
            <a:r>
              <a:rPr lang="en-US" dirty="0" smtClean="0"/>
              <a:t>Market: Does not pay for indirect costs</a:t>
            </a:r>
          </a:p>
          <a:p>
            <a:r>
              <a:rPr lang="en-US" dirty="0" smtClean="0"/>
              <a:t>Example: Oil Drilling </a:t>
            </a:r>
          </a:p>
          <a:p>
            <a:pPr lvl="1"/>
            <a:r>
              <a:rPr lang="en-US" dirty="0" smtClean="0"/>
              <a:t>Indirect cost:</a:t>
            </a:r>
          </a:p>
          <a:p>
            <a:pPr lvl="2"/>
            <a:r>
              <a:rPr lang="en-US" dirty="0" smtClean="0"/>
              <a:t>Climate Change from Burning Oil</a:t>
            </a:r>
          </a:p>
          <a:p>
            <a:pPr lvl="2"/>
            <a:r>
              <a:rPr lang="en-US" dirty="0" smtClean="0"/>
              <a:t>Burst pipeline</a:t>
            </a:r>
          </a:p>
          <a:p>
            <a:pPr lvl="2"/>
            <a:endParaRPr lang="en-US" dirty="0" smtClean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031081"/>
            <a:ext cx="9142560" cy="826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14" name="Picture 2" descr="File:Melting-ice-polar-be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124200"/>
            <a:ext cx="2590800" cy="2694431"/>
          </a:xfrm>
          <a:prstGeom prst="rect">
            <a:avLst/>
          </a:prstGeom>
          <a:noFill/>
        </p:spPr>
      </p:pic>
      <p:pic>
        <p:nvPicPr>
          <p:cNvPr id="13316" name="Picture 4" descr="http://media.al.com/wire/photo/gulf-oil-spill-bp-suspension-0d5fa09da3256e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3657600"/>
            <a:ext cx="2846716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658" y="0"/>
            <a:ext cx="8229600" cy="1143000"/>
          </a:xfrm>
        </p:spPr>
        <p:txBody>
          <a:bodyPr/>
          <a:lstStyle/>
          <a:p>
            <a:r>
              <a:rPr lang="en-US" dirty="0" smtClean="0"/>
              <a:t>External Costs and Its Balance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13" b="17397"/>
          <a:stretch>
            <a:fillRect/>
          </a:stretch>
        </p:blipFill>
        <p:spPr>
          <a:xfrm>
            <a:off x="457200" y="972932"/>
            <a:ext cx="7876937" cy="4361068"/>
          </a:xfrm>
        </p:spPr>
      </p:pic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019800"/>
            <a:ext cx="9142560" cy="826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343400" y="5712023"/>
            <a:ext cx="480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Source: World Nuclear Association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778643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3962400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Our Solution: Plan B</a:t>
            </a:r>
            <a:endParaRPr lang="en-US" sz="6000" b="1" dirty="0"/>
          </a:p>
        </p:txBody>
      </p:sp>
      <p:pic>
        <p:nvPicPr>
          <p:cNvPr id="10241" name="Picture 1" descr="C:\Users\Doug\AppData\Local\Microsoft\Windows\Temporary Internet Files\Content.IE5\XRY7EEER\MC90039070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99508" y="838200"/>
            <a:ext cx="3892092" cy="2574709"/>
          </a:xfrm>
          <a:prstGeom prst="rect">
            <a:avLst/>
          </a:prstGeom>
          <a:noFill/>
        </p:spPr>
      </p:pic>
      <p:pic>
        <p:nvPicPr>
          <p:cNvPr id="10243" name="Picture 3" descr="C:\Users\Doug\AppData\Local\Microsoft\Windows\Temporary Internet Files\Content.IE5\2TZCKKPE\MP900402765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366" y="762000"/>
            <a:ext cx="4244474" cy="2828544"/>
          </a:xfrm>
          <a:prstGeom prst="rect">
            <a:avLst/>
          </a:prstGeom>
          <a:noFill/>
        </p:spPr>
      </p:pic>
      <p:sp>
        <p:nvSpPr>
          <p:cNvPr id="9" name="Right Arrow 8"/>
          <p:cNvSpPr/>
          <p:nvPr/>
        </p:nvSpPr>
        <p:spPr>
          <a:xfrm>
            <a:off x="3810000" y="1905000"/>
            <a:ext cx="2153728" cy="106680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PLAN B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031081"/>
            <a:ext cx="9142560" cy="826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343400" y="5712023"/>
            <a:ext cx="480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Source: based on Plan B 4.0, by Lester R. Brown, 2009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(1) Cutting Carbon Emissions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/>
          <a:lstStyle/>
          <a:p>
            <a:r>
              <a:rPr lang="en-US" dirty="0" smtClean="0"/>
              <a:t>How?</a:t>
            </a:r>
          </a:p>
          <a:p>
            <a:pPr lvl="1"/>
            <a:r>
              <a:rPr lang="en-US" dirty="0" smtClean="0"/>
              <a:t>Increasing Energy Efficiencies</a:t>
            </a:r>
            <a:endParaRPr lang="en-US" dirty="0" smtClean="0">
              <a:latin typeface="Calibri"/>
            </a:endParaRPr>
          </a:p>
          <a:p>
            <a:pPr lvl="1"/>
            <a:endParaRPr lang="en-US" dirty="0" smtClean="0">
              <a:latin typeface="Calibri"/>
            </a:endParaRPr>
          </a:p>
          <a:p>
            <a:pPr lvl="1"/>
            <a:r>
              <a:rPr lang="en-US" dirty="0" smtClean="0">
                <a:latin typeface="Calibri"/>
              </a:rPr>
              <a:t>Invest in Renewable Energies</a:t>
            </a:r>
          </a:p>
          <a:p>
            <a:pPr lvl="1"/>
            <a:endParaRPr lang="en-US" dirty="0" smtClean="0">
              <a:latin typeface="Calibri"/>
            </a:endParaRPr>
          </a:p>
          <a:p>
            <a:pPr lvl="1"/>
            <a:r>
              <a:rPr lang="en-US" dirty="0" smtClean="0">
                <a:latin typeface="Calibri"/>
              </a:rPr>
              <a:t>Replenish the forests</a:t>
            </a:r>
            <a:endParaRPr lang="en-US" dirty="0"/>
          </a:p>
        </p:txBody>
      </p:sp>
      <p:pic>
        <p:nvPicPr>
          <p:cNvPr id="8195" name="Picture 3" descr="C:\Users\Doug\AppData\Local\Microsoft\Windows\Temporary Internet Files\Content.IE5\TFP60D4B\MP9001852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3352800"/>
            <a:ext cx="3657600" cy="2474976"/>
          </a:xfrm>
          <a:prstGeom prst="rect">
            <a:avLst/>
          </a:prstGeom>
          <a:noFill/>
        </p:spPr>
      </p:pic>
      <p:pic>
        <p:nvPicPr>
          <p:cNvPr id="8197" name="Picture 5" descr="http://www.dep.wv.gov/daq/EnergyEfficiency/PublishingImages/EE-Cycle-Air%20graphic-we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762000"/>
            <a:ext cx="2321719" cy="1981200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031081"/>
            <a:ext cx="9142560" cy="826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031081"/>
            <a:ext cx="9142560" cy="826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2" descr="Figure A: The Three Spheres of Sustainability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-338667"/>
            <a:ext cx="8077200" cy="6282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191000" y="5257800"/>
            <a:ext cx="49530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2514600" y="5786735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Source: The Hedgehog Review, INSTITUTE </a:t>
            </a:r>
            <a:r>
              <a:rPr lang="en-US" sz="1200" i="1" dirty="0" smtClean="0"/>
              <a:t>for</a:t>
            </a:r>
            <a:r>
              <a:rPr lang="en-US" sz="1200" dirty="0" smtClean="0"/>
              <a:t> ADVANCED STUDIES </a:t>
            </a:r>
            <a:r>
              <a:rPr lang="en-US" sz="1200" i="1" dirty="0" smtClean="0"/>
              <a:t>in</a:t>
            </a:r>
            <a:r>
              <a:rPr lang="en-US" sz="1200" dirty="0" smtClean="0"/>
              <a:t> CULTURE, UVA</a:t>
            </a:r>
          </a:p>
          <a:p>
            <a:pPr algn="r"/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66941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76200"/>
            <a:ext cx="9448800" cy="11430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(2) Stabilizing Global Population at 8 Billion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Why?</a:t>
            </a:r>
            <a:endParaRPr lang="en-US" dirty="0"/>
          </a:p>
        </p:txBody>
      </p:sp>
      <p:pic>
        <p:nvPicPr>
          <p:cNvPr id="7174" name="Picture 6" descr="http://www.web-books.com/eLibrary/Books/B0/B62/MAIN/images/fwk-rittenmacro-fig19_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1143000"/>
            <a:ext cx="5029200" cy="4589755"/>
          </a:xfrm>
          <a:prstGeom prst="rect">
            <a:avLst/>
          </a:prstGeom>
          <a:noFill/>
        </p:spPr>
      </p:pic>
      <p:pic>
        <p:nvPicPr>
          <p:cNvPr id="7176" name="Picture 8" descr="http://www.rozsavage.com/wp-content/uploads/2013/01/overpopulation-wearyglobe.jpg"/>
          <p:cNvPicPr>
            <a:picLocks noChangeAspect="1" noChangeArrowheads="1"/>
          </p:cNvPicPr>
          <p:nvPr/>
        </p:nvPicPr>
        <p:blipFill>
          <a:blip r:embed="rId4" cstate="print"/>
          <a:srcRect r="2376"/>
          <a:stretch>
            <a:fillRect/>
          </a:stretch>
        </p:blipFill>
        <p:spPr bwMode="auto">
          <a:xfrm>
            <a:off x="457200" y="2362200"/>
            <a:ext cx="2971800" cy="3276601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031081"/>
            <a:ext cx="9142560" cy="826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467600" y="3352800"/>
            <a:ext cx="106680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3200" dirty="0" smtClean="0"/>
          </a:p>
          <a:p>
            <a:r>
              <a:rPr lang="en-US" sz="3200" dirty="0" smtClean="0"/>
              <a:t>20??</a:t>
            </a:r>
          </a:p>
          <a:p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2667000" y="5712023"/>
            <a:ext cx="6477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Source: Based on An Essay on the Principle of Population, Malthusian Theory 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305800" cy="16764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(3) Approximately 3 billion people suffering from poverty and 22,000 children are daily dying from poverty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031081"/>
            <a:ext cx="9142560" cy="826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 descr="poverit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33599" y="1812234"/>
            <a:ext cx="5311515" cy="35217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(4) Restoration of Our Natural Systems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30480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Why?</a:t>
            </a:r>
          </a:p>
          <a:p>
            <a:pPr lvl="1"/>
            <a:r>
              <a:rPr lang="en-US" dirty="0" smtClean="0"/>
              <a:t>To reverse the damage we have already done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To provide a future for later generations</a:t>
            </a:r>
            <a:endParaRPr lang="en-US" dirty="0"/>
          </a:p>
        </p:txBody>
      </p:sp>
      <p:pic>
        <p:nvPicPr>
          <p:cNvPr id="3075" name="Picture 3" descr="http://www.translegal.com/wp-content/uploads/Fotolia_1282739_X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1676400"/>
            <a:ext cx="5251605" cy="3505200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031081"/>
            <a:ext cx="9142560" cy="826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219200"/>
            <a:ext cx="8305800" cy="3886200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solidFill>
                  <a:srgbClr val="00B050"/>
                </a:solidFill>
                <a:latin typeface="DaunPenh" pitchFamily="2" charset="0"/>
                <a:cs typeface="DaunPenh" pitchFamily="2" charset="0"/>
              </a:rPr>
              <a:t>“Earth provides enough to satisfy every man's needs, but not every man's greed.” </a:t>
            </a:r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DaunPenh" pitchFamily="2" charset="0"/>
                <a:cs typeface="DaunPenh" pitchFamily="2" charset="0"/>
              </a:rPr>
              <a:t/>
            </a:r>
            <a:b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DaunPenh" pitchFamily="2" charset="0"/>
                <a:cs typeface="DaunPenh" pitchFamily="2" charset="0"/>
              </a:rPr>
            </a:b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DaunPenh" pitchFamily="2" charset="0"/>
                <a:cs typeface="DaunPenh" pitchFamily="2" charset="0"/>
              </a:rPr>
              <a:t>― Mahatma Gandhi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DaunPenh" pitchFamily="2" charset="0"/>
              <a:cs typeface="DaunPenh" pitchFamily="2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031081"/>
            <a:ext cx="9142560" cy="826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6183481"/>
            <a:ext cx="9142560" cy="826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031081"/>
            <a:ext cx="9142560" cy="826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97222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160" y="-95082"/>
            <a:ext cx="9325919" cy="6126163"/>
          </a:xfrm>
        </p:spPr>
      </p:pic>
    </p:spTree>
    <p:extLst>
      <p:ext uri="{BB962C8B-B14F-4D97-AF65-F5344CB8AC3E}">
        <p14:creationId xmlns:p14="http://schemas.microsoft.com/office/powerpoint/2010/main" val="16177806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031081"/>
            <a:ext cx="9142560" cy="826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6" name="Picture 2" descr="CO2 emissions vs population growth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1190624"/>
            <a:ext cx="9683407" cy="4981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" y="244330"/>
            <a:ext cx="876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Population &amp; CO</a:t>
            </a:r>
            <a:r>
              <a:rPr lang="en-US" sz="3200" dirty="0" smtClean="0"/>
              <a:t>2</a:t>
            </a:r>
            <a:r>
              <a:rPr lang="en-US" sz="5400" dirty="0" smtClean="0"/>
              <a:t> Emissions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5944917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031081"/>
            <a:ext cx="9142560" cy="826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53256"/>
            <a:ext cx="8229600" cy="921978"/>
          </a:xfrm>
        </p:spPr>
        <p:txBody>
          <a:bodyPr/>
          <a:lstStyle/>
          <a:p>
            <a:r>
              <a:rPr lang="en-US" dirty="0" smtClean="0"/>
              <a:t>CO</a:t>
            </a:r>
            <a:r>
              <a:rPr lang="en-US" sz="3200" dirty="0" smtClean="0"/>
              <a:t>2</a:t>
            </a:r>
            <a:r>
              <a:rPr lang="en-US" dirty="0" smtClean="0"/>
              <a:t> &amp; Temperature Correlation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248400" y="5029200"/>
            <a:ext cx="2438398" cy="9534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086600" y="2057400"/>
            <a:ext cx="2514600" cy="1524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</a:t>
            </a:r>
            <a:r>
              <a:rPr lang="en-US" baseline="-25000" dirty="0" smtClean="0"/>
              <a:t>2</a:t>
            </a:r>
            <a:r>
              <a:rPr lang="en-US" dirty="0" smtClean="0"/>
              <a:t> Concentration</a:t>
            </a:r>
          </a:p>
          <a:p>
            <a:endParaRPr lang="en-US" dirty="0" smtClean="0"/>
          </a:p>
          <a:p>
            <a:r>
              <a:rPr lang="en-US" dirty="0" smtClean="0"/>
              <a:t>Fossil Fuels</a:t>
            </a:r>
          </a:p>
          <a:p>
            <a:endParaRPr lang="en-US" dirty="0" smtClean="0"/>
          </a:p>
          <a:p>
            <a:r>
              <a:rPr lang="en-US" dirty="0" smtClean="0"/>
              <a:t>Land-use Change</a:t>
            </a:r>
            <a:endParaRPr lang="en-US" dirty="0"/>
          </a:p>
        </p:txBody>
      </p:sp>
      <p:sp>
        <p:nvSpPr>
          <p:cNvPr id="11" name="Rectangle 10"/>
          <p:cNvSpPr>
            <a:spLocks noChangeAspect="1"/>
          </p:cNvSpPr>
          <p:nvPr/>
        </p:nvSpPr>
        <p:spPr>
          <a:xfrm>
            <a:off x="6781800" y="2133600"/>
            <a:ext cx="270490" cy="270490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HeroicExtremeRightFacing"/>
              <a:lightRig rig="threePt" dir="t"/>
            </a:scene3d>
          </a:bodyPr>
          <a:lstStyle/>
          <a:p>
            <a:pPr algn="ctr"/>
            <a:endParaRPr lang="en-US"/>
          </a:p>
        </p:txBody>
      </p:sp>
      <p:sp>
        <p:nvSpPr>
          <p:cNvPr id="14" name="Rectangle 13"/>
          <p:cNvSpPr>
            <a:spLocks noChangeAspect="1"/>
          </p:cNvSpPr>
          <p:nvPr/>
        </p:nvSpPr>
        <p:spPr>
          <a:xfrm>
            <a:off x="6790967" y="2655590"/>
            <a:ext cx="270490" cy="27049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HeroicExtremeRightFacing"/>
              <a:lightRig rig="threePt" dir="t"/>
            </a:scene3d>
          </a:bodyPr>
          <a:lstStyle/>
          <a:p>
            <a:pPr algn="ctr"/>
            <a:endParaRPr lang="en-US"/>
          </a:p>
        </p:txBody>
      </p:sp>
      <p:sp>
        <p:nvSpPr>
          <p:cNvPr id="15" name="Rectangle 14"/>
          <p:cNvSpPr>
            <a:spLocks noChangeAspect="1"/>
          </p:cNvSpPr>
          <p:nvPr/>
        </p:nvSpPr>
        <p:spPr>
          <a:xfrm>
            <a:off x="6790967" y="3188990"/>
            <a:ext cx="270490" cy="270490"/>
          </a:xfrm>
          <a:prstGeom prst="rect">
            <a:avLst/>
          </a:prstGeom>
          <a:solidFill>
            <a:srgbClr val="CC9900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HeroicExtremeRightFacing"/>
              <a:lightRig rig="threePt" dir="t"/>
            </a:scene3d>
          </a:bodyPr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838200"/>
            <a:ext cx="6451439" cy="520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5486400" y="5105400"/>
            <a:ext cx="6104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Source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2514600" y="5712023"/>
            <a:ext cx="6629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Source: Arctic Climate Impact Assessment, 2004</a:t>
            </a:r>
          </a:p>
          <a:p>
            <a:pPr algn="r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200755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019800"/>
            <a:ext cx="914256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2" name="Picture 4" descr="\\trimtab\geni\Plan B 2013\Team Blue\0620 Selling Our Future\Temp CO2 and Sealevel Climate Rhythm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7409"/>
            <a:ext cx="9144000" cy="4936141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0" y="0"/>
            <a:ext cx="9144000" cy="609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486400"/>
            <a:ext cx="9144000" cy="533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145102" y="5562600"/>
            <a:ext cx="29988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Source: James </a:t>
            </a:r>
            <a:r>
              <a:rPr lang="en-US" sz="1400" dirty="0" err="1" smtClean="0">
                <a:solidFill>
                  <a:schemeClr val="bg1"/>
                </a:solidFill>
              </a:rPr>
              <a:t>Balog</a:t>
            </a:r>
            <a:r>
              <a:rPr lang="en-US" sz="1400" dirty="0" smtClean="0">
                <a:solidFill>
                  <a:schemeClr val="bg1"/>
                </a:solidFill>
              </a:rPr>
              <a:t>, TED Global, 2009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2748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031081"/>
            <a:ext cx="9142560" cy="826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More People 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Less Arable Land</a:t>
            </a:r>
            <a:endParaRPr lang="en-US" dirty="0"/>
          </a:p>
        </p:txBody>
      </p:sp>
      <p:pic>
        <p:nvPicPr>
          <p:cNvPr id="22530" name="Picture 2" descr="http://www.agro.basf.com/agr/AP-Internet/en/function/conversions:/publish/images/competences/3_4_0_0_content_health_and_nature_02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56"/>
          <a:stretch>
            <a:fillRect/>
          </a:stretch>
        </p:blipFill>
        <p:spPr bwMode="auto">
          <a:xfrm>
            <a:off x="304800" y="914400"/>
            <a:ext cx="8551859" cy="4507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514600" y="5712023"/>
            <a:ext cx="6629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Source: Food and Agriculture Organization of the United Nations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023315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031081"/>
            <a:ext cx="9142560" cy="826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40" name="Picture 4" descr="http://maoctopus.files.wordpress.com/2011/01/1116-web-bittman1-65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72"/>
          <a:stretch>
            <a:fillRect/>
          </a:stretch>
        </p:blipFill>
        <p:spPr bwMode="auto">
          <a:xfrm>
            <a:off x="349050" y="807678"/>
            <a:ext cx="8642550" cy="4754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352800" y="-228600"/>
            <a:ext cx="2209800" cy="1264878"/>
          </a:xfrm>
        </p:spPr>
        <p:txBody>
          <a:bodyPr>
            <a:normAutofit/>
          </a:bodyPr>
          <a:lstStyle/>
          <a:p>
            <a:r>
              <a:rPr lang="en-US" sz="4000" dirty="0" smtClean="0"/>
              <a:t>Fisheries</a:t>
            </a:r>
            <a:endParaRPr lang="en-US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7391400" y="381000"/>
            <a:ext cx="10997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NOW</a:t>
            </a:r>
            <a:endParaRPr lang="en-US" sz="3200" b="1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7620000" y="990600"/>
            <a:ext cx="304800" cy="3810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7620000" y="1447800"/>
            <a:ext cx="45719" cy="3886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514600" y="5712023"/>
            <a:ext cx="6629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Source: Sea Around Us Project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792760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031081"/>
            <a:ext cx="9142560" cy="826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Global Grain Production: 1971 - 2015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79" b="19300"/>
          <a:stretch/>
        </p:blipFill>
        <p:spPr>
          <a:xfrm>
            <a:off x="1371600" y="850977"/>
            <a:ext cx="6662980" cy="4406823"/>
          </a:xfrm>
        </p:spPr>
      </p:pic>
      <p:sp>
        <p:nvSpPr>
          <p:cNvPr id="5" name="TextBox 4"/>
          <p:cNvSpPr txBox="1"/>
          <p:nvPr/>
        </p:nvSpPr>
        <p:spPr>
          <a:xfrm>
            <a:off x="2514600" y="5712023"/>
            <a:ext cx="6629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Source: International Food Policy Research Institute,  1999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779934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1697</TotalTime>
  <Words>421</Words>
  <Application>Microsoft Office PowerPoint</Application>
  <PresentationFormat>On-screen Show (4:3)</PresentationFormat>
  <Paragraphs>100</Paragraphs>
  <Slides>23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CO2 &amp; Temperature Correlation</vt:lpstr>
      <vt:lpstr>PowerPoint Presentation</vt:lpstr>
      <vt:lpstr>More People   Less Arable Land</vt:lpstr>
      <vt:lpstr>Fisheries</vt:lpstr>
      <vt:lpstr>Global Grain Production: 1971 - 2015</vt:lpstr>
      <vt:lpstr>Political Dependency for Land</vt:lpstr>
      <vt:lpstr>PowerPoint Presentation</vt:lpstr>
      <vt:lpstr>PowerPoint Presentation</vt:lpstr>
      <vt:lpstr>PowerPoint Presentation</vt:lpstr>
      <vt:lpstr>PowerPoint Presentation</vt:lpstr>
      <vt:lpstr>Problem: Dependence on the World Market</vt:lpstr>
      <vt:lpstr>Problem: Dependence on the World Market</vt:lpstr>
      <vt:lpstr>External Costs and Its Balance</vt:lpstr>
      <vt:lpstr>Our Solution: Plan B</vt:lpstr>
      <vt:lpstr>(1) Cutting Carbon Emissions</vt:lpstr>
      <vt:lpstr>(2) Stabilizing Global Population at 8 Billion</vt:lpstr>
      <vt:lpstr>(3) Approximately 3 billion people suffering from poverty and 22,000 children are daily dying from poverty</vt:lpstr>
      <vt:lpstr>(4) Restoration of Our Natural Systems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Qi</dc:creator>
  <cp:lastModifiedBy>Pavel Svoboda</cp:lastModifiedBy>
  <cp:revision>86</cp:revision>
  <dcterms:created xsi:type="dcterms:W3CDTF">2013-06-18T17:02:37Z</dcterms:created>
  <dcterms:modified xsi:type="dcterms:W3CDTF">2013-06-20T21:33:59Z</dcterms:modified>
</cp:coreProperties>
</file>