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76" r:id="rId4"/>
    <p:sldId id="277" r:id="rId5"/>
    <p:sldId id="278" r:id="rId6"/>
    <p:sldId id="294" r:id="rId7"/>
    <p:sldId id="279" r:id="rId8"/>
    <p:sldId id="290" r:id="rId9"/>
    <p:sldId id="280" r:id="rId10"/>
    <p:sldId id="281" r:id="rId11"/>
    <p:sldId id="283" r:id="rId12"/>
    <p:sldId id="285" r:id="rId13"/>
    <p:sldId id="289" r:id="rId14"/>
    <p:sldId id="286" r:id="rId15"/>
    <p:sldId id="282" r:id="rId16"/>
    <p:sldId id="287" r:id="rId17"/>
    <p:sldId id="259" r:id="rId18"/>
    <p:sldId id="275" r:id="rId19"/>
    <p:sldId id="288" r:id="rId20"/>
    <p:sldId id="292" r:id="rId21"/>
    <p:sldId id="264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7" autoAdjust="0"/>
  </p:normalViewPr>
  <p:slideViewPr>
    <p:cSldViewPr>
      <p:cViewPr varScale="1">
        <p:scale>
          <a:sx n="94" d="100"/>
          <a:sy n="94" d="100"/>
        </p:scale>
        <p:origin x="-61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928" y="-7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E45A8-D40D-4157-8659-B177E2C6069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C58EDCA-B9A2-4418-A70E-597332D6D337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F4242722-0666-4A45-8FE0-EBE0ECBF08F5}" type="parTrans" cxnId="{99A95B5E-6828-4EE5-A46E-892A960C28CC}">
      <dgm:prSet/>
      <dgm:spPr/>
      <dgm:t>
        <a:bodyPr/>
        <a:lstStyle/>
        <a:p>
          <a:endParaRPr lang="en-US"/>
        </a:p>
      </dgm:t>
    </dgm:pt>
    <dgm:pt modelId="{D8AD5658-6E65-4697-AD21-B0D298E70DA6}" type="sibTrans" cxnId="{99A95B5E-6828-4EE5-A46E-892A960C28CC}">
      <dgm:prSet/>
      <dgm:spPr/>
      <dgm:t>
        <a:bodyPr/>
        <a:lstStyle/>
        <a:p>
          <a:endParaRPr lang="en-US"/>
        </a:p>
      </dgm:t>
    </dgm:pt>
    <dgm:pt modelId="{BAC3BEB8-8725-4568-8584-F5E9A534B413}">
      <dgm:prSet phldrT="[Text]"/>
      <dgm:spPr/>
      <dgm:t>
        <a:bodyPr/>
        <a:lstStyle/>
        <a:p>
          <a:r>
            <a:rPr lang="en-US" dirty="0" smtClean="0"/>
            <a:t>Group</a:t>
          </a:r>
          <a:endParaRPr lang="en-US" dirty="0"/>
        </a:p>
      </dgm:t>
    </dgm:pt>
    <dgm:pt modelId="{03469957-A822-46C3-BD6B-878DA4B1079B}" type="parTrans" cxnId="{27C3E2CC-4656-4EA3-8EB5-4DC24506FF96}">
      <dgm:prSet/>
      <dgm:spPr/>
      <dgm:t>
        <a:bodyPr/>
        <a:lstStyle/>
        <a:p>
          <a:endParaRPr lang="en-US"/>
        </a:p>
      </dgm:t>
    </dgm:pt>
    <dgm:pt modelId="{894A26E4-609F-4D9E-9B9D-F1891E5936D4}" type="sibTrans" cxnId="{27C3E2CC-4656-4EA3-8EB5-4DC24506FF96}">
      <dgm:prSet/>
      <dgm:spPr/>
      <dgm:t>
        <a:bodyPr/>
        <a:lstStyle/>
        <a:p>
          <a:endParaRPr lang="en-US"/>
        </a:p>
      </dgm:t>
    </dgm:pt>
    <dgm:pt modelId="{D7D51295-5469-44D9-A177-E62E6FD9BE35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546ED9B6-0E51-42AA-9948-E4A9510B9826}" type="parTrans" cxnId="{2F07FC50-66FB-4610-BAC3-9AA769BC18DD}">
      <dgm:prSet/>
      <dgm:spPr/>
      <dgm:t>
        <a:bodyPr/>
        <a:lstStyle/>
        <a:p>
          <a:endParaRPr lang="en-US"/>
        </a:p>
      </dgm:t>
    </dgm:pt>
    <dgm:pt modelId="{41F2AE91-5389-44F8-B638-19FE1EF2052B}" type="sibTrans" cxnId="{2F07FC50-66FB-4610-BAC3-9AA769BC18DD}">
      <dgm:prSet/>
      <dgm:spPr/>
      <dgm:t>
        <a:bodyPr/>
        <a:lstStyle/>
        <a:p>
          <a:endParaRPr lang="en-US"/>
        </a:p>
      </dgm:t>
    </dgm:pt>
    <dgm:pt modelId="{8899C818-4C32-43E1-A496-4CFA8B66F76C}" type="pres">
      <dgm:prSet presAssocID="{E97E45A8-D40D-4157-8659-B177E2C60697}" presName="compositeShape" presStyleCnt="0">
        <dgm:presLayoutVars>
          <dgm:chMax val="7"/>
          <dgm:dir/>
          <dgm:resizeHandles val="exact"/>
        </dgm:presLayoutVars>
      </dgm:prSet>
      <dgm:spPr/>
    </dgm:pt>
    <dgm:pt modelId="{FA0F79FC-8761-402E-A1AB-D2F53E6E5A34}" type="pres">
      <dgm:prSet presAssocID="{2C58EDCA-B9A2-4418-A70E-597332D6D337}" presName="circ1" presStyleLbl="vennNode1" presStyleIdx="0" presStyleCnt="3"/>
      <dgm:spPr/>
    </dgm:pt>
    <dgm:pt modelId="{C51D0784-373B-4EAF-92C7-B2A38AC3944D}" type="pres">
      <dgm:prSet presAssocID="{2C58EDCA-B9A2-4418-A70E-597332D6D3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BE239B-03D7-41A8-975C-5AAB6CE151C9}" type="pres">
      <dgm:prSet presAssocID="{BAC3BEB8-8725-4568-8584-F5E9A534B413}" presName="circ2" presStyleLbl="vennNode1" presStyleIdx="1" presStyleCnt="3"/>
      <dgm:spPr/>
    </dgm:pt>
    <dgm:pt modelId="{871A5B80-C920-43D6-88C1-9BBFBB500D3F}" type="pres">
      <dgm:prSet presAssocID="{BAC3BEB8-8725-4568-8584-F5E9A534B41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F23016-F4DC-4C05-99D9-0F3AB4D5CF4E}" type="pres">
      <dgm:prSet presAssocID="{D7D51295-5469-44D9-A177-E62E6FD9BE35}" presName="circ3" presStyleLbl="vennNode1" presStyleIdx="2" presStyleCnt="3"/>
      <dgm:spPr/>
      <dgm:t>
        <a:bodyPr/>
        <a:lstStyle/>
        <a:p>
          <a:endParaRPr lang="en-US"/>
        </a:p>
      </dgm:t>
    </dgm:pt>
    <dgm:pt modelId="{CC60E098-7163-41D2-B77D-5D9E8ED6D427}" type="pres">
      <dgm:prSet presAssocID="{D7D51295-5469-44D9-A177-E62E6FD9BE3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07FC50-66FB-4610-BAC3-9AA769BC18DD}" srcId="{E97E45A8-D40D-4157-8659-B177E2C60697}" destId="{D7D51295-5469-44D9-A177-E62E6FD9BE35}" srcOrd="2" destOrd="0" parTransId="{546ED9B6-0E51-42AA-9948-E4A9510B9826}" sibTransId="{41F2AE91-5389-44F8-B638-19FE1EF2052B}"/>
    <dgm:cxn modelId="{029DFE1D-1BF0-4FAC-9AC7-1149DD2CEEFB}" type="presOf" srcId="{D7D51295-5469-44D9-A177-E62E6FD9BE35}" destId="{1DF23016-F4DC-4C05-99D9-0F3AB4D5CF4E}" srcOrd="0" destOrd="0" presId="urn:microsoft.com/office/officeart/2005/8/layout/venn1"/>
    <dgm:cxn modelId="{27C3E2CC-4656-4EA3-8EB5-4DC24506FF96}" srcId="{E97E45A8-D40D-4157-8659-B177E2C60697}" destId="{BAC3BEB8-8725-4568-8584-F5E9A534B413}" srcOrd="1" destOrd="0" parTransId="{03469957-A822-46C3-BD6B-878DA4B1079B}" sibTransId="{894A26E4-609F-4D9E-9B9D-F1891E5936D4}"/>
    <dgm:cxn modelId="{7DB67FBB-CD58-4A25-A13E-9A83CFA25055}" type="presOf" srcId="{BAC3BEB8-8725-4568-8584-F5E9A534B413}" destId="{5BBE239B-03D7-41A8-975C-5AAB6CE151C9}" srcOrd="0" destOrd="0" presId="urn:microsoft.com/office/officeart/2005/8/layout/venn1"/>
    <dgm:cxn modelId="{2A9C701C-DB03-46CB-9C7B-E2C1645CDA4A}" type="presOf" srcId="{D7D51295-5469-44D9-A177-E62E6FD9BE35}" destId="{CC60E098-7163-41D2-B77D-5D9E8ED6D427}" srcOrd="1" destOrd="0" presId="urn:microsoft.com/office/officeart/2005/8/layout/venn1"/>
    <dgm:cxn modelId="{99A95B5E-6828-4EE5-A46E-892A960C28CC}" srcId="{E97E45A8-D40D-4157-8659-B177E2C60697}" destId="{2C58EDCA-B9A2-4418-A70E-597332D6D337}" srcOrd="0" destOrd="0" parTransId="{F4242722-0666-4A45-8FE0-EBE0ECBF08F5}" sibTransId="{D8AD5658-6E65-4697-AD21-B0D298E70DA6}"/>
    <dgm:cxn modelId="{1A350795-3273-498E-A16A-46B2BFB3545D}" type="presOf" srcId="{E97E45A8-D40D-4157-8659-B177E2C60697}" destId="{8899C818-4C32-43E1-A496-4CFA8B66F76C}" srcOrd="0" destOrd="0" presId="urn:microsoft.com/office/officeart/2005/8/layout/venn1"/>
    <dgm:cxn modelId="{7C9E19AA-91A8-4DDC-A9ED-6E7AF446AAE5}" type="presOf" srcId="{2C58EDCA-B9A2-4418-A70E-597332D6D337}" destId="{C51D0784-373B-4EAF-92C7-B2A38AC3944D}" srcOrd="1" destOrd="0" presId="urn:microsoft.com/office/officeart/2005/8/layout/venn1"/>
    <dgm:cxn modelId="{05427344-F531-4F29-9A9F-0E8D1E499DE0}" type="presOf" srcId="{2C58EDCA-B9A2-4418-A70E-597332D6D337}" destId="{FA0F79FC-8761-402E-A1AB-D2F53E6E5A34}" srcOrd="0" destOrd="0" presId="urn:microsoft.com/office/officeart/2005/8/layout/venn1"/>
    <dgm:cxn modelId="{6FF5BD3D-84B4-428B-ABA6-468E1160E49F}" type="presOf" srcId="{BAC3BEB8-8725-4568-8584-F5E9A534B413}" destId="{871A5B80-C920-43D6-88C1-9BBFBB500D3F}" srcOrd="1" destOrd="0" presId="urn:microsoft.com/office/officeart/2005/8/layout/venn1"/>
    <dgm:cxn modelId="{D9966D88-1CF4-4A58-B6AC-1206ED23BEF7}" type="presParOf" srcId="{8899C818-4C32-43E1-A496-4CFA8B66F76C}" destId="{FA0F79FC-8761-402E-A1AB-D2F53E6E5A34}" srcOrd="0" destOrd="0" presId="urn:microsoft.com/office/officeart/2005/8/layout/venn1"/>
    <dgm:cxn modelId="{9D67165C-F17F-47C1-822F-CE9E0048BC42}" type="presParOf" srcId="{8899C818-4C32-43E1-A496-4CFA8B66F76C}" destId="{C51D0784-373B-4EAF-92C7-B2A38AC3944D}" srcOrd="1" destOrd="0" presId="urn:microsoft.com/office/officeart/2005/8/layout/venn1"/>
    <dgm:cxn modelId="{49F69C8D-6B77-4CD9-BD7F-6E1AE777255B}" type="presParOf" srcId="{8899C818-4C32-43E1-A496-4CFA8B66F76C}" destId="{5BBE239B-03D7-41A8-975C-5AAB6CE151C9}" srcOrd="2" destOrd="0" presId="urn:microsoft.com/office/officeart/2005/8/layout/venn1"/>
    <dgm:cxn modelId="{812C987D-1E12-44C4-B253-33ECACC93937}" type="presParOf" srcId="{8899C818-4C32-43E1-A496-4CFA8B66F76C}" destId="{871A5B80-C920-43D6-88C1-9BBFBB500D3F}" srcOrd="3" destOrd="0" presId="urn:microsoft.com/office/officeart/2005/8/layout/venn1"/>
    <dgm:cxn modelId="{FCF36CCB-ACD0-49D6-8D2F-7AFAAA610C21}" type="presParOf" srcId="{8899C818-4C32-43E1-A496-4CFA8B66F76C}" destId="{1DF23016-F4DC-4C05-99D9-0F3AB4D5CF4E}" srcOrd="4" destOrd="0" presId="urn:microsoft.com/office/officeart/2005/8/layout/venn1"/>
    <dgm:cxn modelId="{10541F17-64B0-42F6-BCAC-30884145C169}" type="presParOf" srcId="{8899C818-4C32-43E1-A496-4CFA8B66F76C}" destId="{CC60E098-7163-41D2-B77D-5D9E8ED6D42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F79FC-8761-402E-A1AB-D2F53E6E5A34}">
      <dsp:nvSpPr>
        <dsp:cNvPr id="0" name=""/>
        <dsp:cNvSpPr/>
      </dsp:nvSpPr>
      <dsp:spPr>
        <a:xfrm>
          <a:off x="2651760" y="60959"/>
          <a:ext cx="2926080" cy="29260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Community</a:t>
          </a:r>
          <a:endParaRPr lang="en-US" sz="3300" kern="1200" dirty="0"/>
        </a:p>
      </dsp:txBody>
      <dsp:txXfrm>
        <a:off x="3041904" y="573023"/>
        <a:ext cx="2145792" cy="1316736"/>
      </dsp:txXfrm>
    </dsp:sp>
    <dsp:sp modelId="{5BBE239B-03D7-41A8-975C-5AAB6CE151C9}">
      <dsp:nvSpPr>
        <dsp:cNvPr id="0" name=""/>
        <dsp:cNvSpPr/>
      </dsp:nvSpPr>
      <dsp:spPr>
        <a:xfrm>
          <a:off x="3707587" y="1889760"/>
          <a:ext cx="2926080" cy="29260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Group</a:t>
          </a:r>
          <a:endParaRPr lang="en-US" sz="3300" kern="1200" dirty="0"/>
        </a:p>
      </dsp:txBody>
      <dsp:txXfrm>
        <a:off x="4602480" y="2645663"/>
        <a:ext cx="1755648" cy="1609344"/>
      </dsp:txXfrm>
    </dsp:sp>
    <dsp:sp modelId="{1DF23016-F4DC-4C05-99D9-0F3AB4D5CF4E}">
      <dsp:nvSpPr>
        <dsp:cNvPr id="0" name=""/>
        <dsp:cNvSpPr/>
      </dsp:nvSpPr>
      <dsp:spPr>
        <a:xfrm>
          <a:off x="1595932" y="1889760"/>
          <a:ext cx="2926080" cy="29260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Planning</a:t>
          </a:r>
          <a:endParaRPr lang="en-US" sz="3300" kern="1200" dirty="0"/>
        </a:p>
      </dsp:txBody>
      <dsp:txXfrm>
        <a:off x="1871472" y="2645663"/>
        <a:ext cx="1755648" cy="1609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67040" cy="467534"/>
          </a:xfrm>
          <a:prstGeom prst="rect">
            <a:avLst/>
          </a:prstGeom>
        </p:spPr>
        <p:txBody>
          <a:bodyPr vert="horz" lIns="88841" tIns="44421" rIns="88841" bIns="44421" rtlCol="0"/>
          <a:lstStyle>
            <a:lvl1pPr algn="l">
              <a:defRPr sz="1200"/>
            </a:lvl1pPr>
          </a:lstStyle>
          <a:p>
            <a:r>
              <a:rPr lang="en-US" dirty="0" smtClean="0"/>
              <a:t>CPC | CPGs | Infrastructure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501" y="3"/>
            <a:ext cx="3067040" cy="467534"/>
          </a:xfrm>
          <a:prstGeom prst="rect">
            <a:avLst/>
          </a:prstGeom>
        </p:spPr>
        <p:txBody>
          <a:bodyPr vert="horz" lIns="88841" tIns="44421" rIns="88841" bIns="44421" rtlCol="0"/>
          <a:lstStyle>
            <a:lvl1pPr algn="r">
              <a:defRPr sz="1200"/>
            </a:lvl1pPr>
          </a:lstStyle>
          <a:p>
            <a:fld id="{EB7DF7DD-F341-4D72-B3F0-341F95AF55E5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998"/>
            <a:ext cx="3067040" cy="467534"/>
          </a:xfrm>
          <a:prstGeom prst="rect">
            <a:avLst/>
          </a:prstGeom>
        </p:spPr>
        <p:txBody>
          <a:bodyPr vert="horz" lIns="88841" tIns="44421" rIns="88841" bIns="444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501" y="8893998"/>
            <a:ext cx="3067040" cy="467534"/>
          </a:xfrm>
          <a:prstGeom prst="rect">
            <a:avLst/>
          </a:prstGeom>
        </p:spPr>
        <p:txBody>
          <a:bodyPr vert="horz" lIns="88841" tIns="44421" rIns="88841" bIns="44421" rtlCol="0" anchor="b"/>
          <a:lstStyle>
            <a:lvl1pPr algn="r">
              <a:defRPr sz="1200"/>
            </a:lvl1pPr>
          </a:lstStyle>
          <a:p>
            <a:fld id="{5D5D555B-33FD-400F-B6E0-85FC25B3E7EF}" type="slidenum">
              <a:rPr lang="en-US" smtClean="0"/>
              <a:t>‹#›</a:t>
            </a:fld>
            <a:r>
              <a:rPr lang="en-US" dirty="0" smtClean="0"/>
              <a:t> of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46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3913" tIns="46956" rIns="93913" bIns="46956" rtlCol="0"/>
          <a:lstStyle>
            <a:lvl1pPr algn="l">
              <a:defRPr sz="1300"/>
            </a:lvl1pPr>
          </a:lstStyle>
          <a:p>
            <a:r>
              <a:rPr lang="en-US" smtClean="0"/>
              <a:t>CPC | CPGs | CIP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8" y="0"/>
            <a:ext cx="3066733" cy="468154"/>
          </a:xfrm>
          <a:prstGeom prst="rect">
            <a:avLst/>
          </a:prstGeom>
        </p:spPr>
        <p:txBody>
          <a:bodyPr vert="horz" lIns="93913" tIns="46956" rIns="93913" bIns="46956" rtlCol="0"/>
          <a:lstStyle>
            <a:lvl1pPr algn="r">
              <a:defRPr sz="1300"/>
            </a:lvl1pPr>
          </a:lstStyle>
          <a:p>
            <a:fld id="{2D04A6F4-0B36-4F63-A207-374B3884AA0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3" tIns="46956" rIns="93913" bIns="469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13" tIns="46956" rIns="93913" bIns="469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3913" tIns="46956" rIns="93913" bIns="4695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8" y="8893296"/>
            <a:ext cx="3066733" cy="468154"/>
          </a:xfrm>
          <a:prstGeom prst="rect">
            <a:avLst/>
          </a:prstGeom>
        </p:spPr>
        <p:txBody>
          <a:bodyPr vert="horz" lIns="93913" tIns="46956" rIns="93913" bIns="46956" rtlCol="0" anchor="b"/>
          <a:lstStyle>
            <a:lvl1pPr algn="r">
              <a:defRPr sz="1300"/>
            </a:lvl1pPr>
          </a:lstStyle>
          <a:p>
            <a:fld id="{6CDEDC5F-57FF-47B9-AFF6-97D7DCC2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36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DC5F-57FF-47B9-AFF6-97D7DCC2DE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4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53D3-E7B9-40A0-9B6B-9BA6375DEB9A}" type="datetime1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AE59-430F-4373-BFA8-A22283241BAF}" type="datetime1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5B2A-32CA-4716-8DAE-179DDC317EF9}" type="datetime1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0379-C2F2-41BD-A897-D767D2E9885E}" type="datetime1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1082-FF39-49CC-843A-557F5C81AD92}" type="datetime1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0DE-FCA5-4D66-BD50-03C516E1B8C1}" type="datetime1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1CA-B2B9-4F43-9809-981A5F2A28D9}" type="datetime1">
              <a:rPr lang="en-US" smtClean="0"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6595-26D2-4AF3-8E10-13184E7519C5}" type="datetime1">
              <a:rPr lang="en-US" smtClean="0"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E8D-188E-401D-BB28-B0E23D05D01A}" type="datetime1">
              <a:rPr lang="en-US" smtClean="0"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FEA2-D555-4CEA-98CD-078C0F7F6C14}" type="datetime1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C52C-37D3-463A-9234-4D897AEE4C6B}" type="datetime1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643A8A8-128B-4EF3-9CC2-33E367A3F693}" type="datetime1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4765E46-7A8D-4502-B36F-2E17800386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frastructure.opensandiego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oe@avetterra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City of san Diego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Community </a:t>
            </a:r>
            <a:r>
              <a:rPr lang="en-US" sz="3600" b="1" dirty="0"/>
              <a:t>Planners Committee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smtClean="0"/>
              <a:t> </a:t>
            </a:r>
            <a:r>
              <a:rPr lang="en-US" sz="3600" b="1" cap="none" dirty="0" smtClean="0"/>
              <a:t>and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42 </a:t>
            </a:r>
            <a:r>
              <a:rPr lang="en-US" sz="3600" b="1" dirty="0"/>
              <a:t>Community Planning </a:t>
            </a:r>
            <a:r>
              <a:rPr lang="en-US" sz="3600" b="1" dirty="0" smtClean="0"/>
              <a:t>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2390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600" b="1" dirty="0" smtClean="0"/>
              <a:t>#</a:t>
            </a:r>
            <a:r>
              <a:rPr lang="en-US" sz="2600" b="1" dirty="0" err="1" smtClean="0"/>
              <a:t>CPGsWork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b="1" dirty="0" smtClean="0"/>
          </a:p>
          <a:p>
            <a:pPr algn="ctr"/>
            <a:r>
              <a:rPr lang="en-US" sz="2600" b="1" i="1" dirty="0" smtClean="0"/>
              <a:t>Building </a:t>
            </a:r>
            <a:r>
              <a:rPr lang="en-US" sz="2600" b="1" i="1" dirty="0" smtClean="0"/>
              <a:t>Civic Engagement,</a:t>
            </a:r>
          </a:p>
          <a:p>
            <a:pPr algn="ctr"/>
            <a:r>
              <a:rPr lang="en-US" sz="2600" b="1" i="1" dirty="0" smtClean="0"/>
              <a:t>working together WE can make a difference.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867400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Joe LaCava, Chair, Community Planners Committee</a:t>
            </a:r>
          </a:p>
          <a:p>
            <a:pPr algn="r"/>
            <a:r>
              <a:rPr lang="en-US" sz="1400" i="1" dirty="0" smtClean="0"/>
              <a:t>Community Voices: C</a:t>
            </a:r>
            <a:r>
              <a:rPr lang="en-US" sz="1400" i="1" dirty="0" smtClean="0"/>
              <a:t>ommunity </a:t>
            </a:r>
            <a:r>
              <a:rPr lang="en-US" sz="1400" i="1" dirty="0" smtClean="0"/>
              <a:t>Planning </a:t>
            </a:r>
            <a:r>
              <a:rPr lang="en-US" sz="1400" i="1" dirty="0" smtClean="0"/>
              <a:t>Groups</a:t>
            </a:r>
            <a:endParaRPr lang="en-US" sz="1400" i="1" dirty="0" smtClean="0"/>
          </a:p>
          <a:p>
            <a:pPr algn="r"/>
            <a:r>
              <a:rPr lang="en-US" sz="1400" i="1" dirty="0" smtClean="0"/>
              <a:t>September </a:t>
            </a:r>
            <a:r>
              <a:rPr lang="en-US" sz="1400" i="1" dirty="0" smtClean="0"/>
              <a:t>2013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750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CPGs: Basic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Review/make recommendations on: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P</a:t>
            </a:r>
            <a:r>
              <a:rPr lang="en-US" sz="2400" dirty="0" smtClean="0"/>
              <a:t>rivate development proposals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City initiatives (policy, zoning regulations, master plans)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Infrastructure (streets, traffic calming, bike lanes, etc.)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Discuss community issues </a:t>
            </a:r>
            <a:r>
              <a:rPr lang="en-US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/>
              </a:rPr>
              <a:t> </a:t>
            </a:r>
            <a:r>
              <a:rPr lang="en-US" sz="2800" b="1" i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/>
              </a:rPr>
              <a:t>Can be pro-active</a:t>
            </a:r>
            <a:endParaRPr lang="en-US" b="1" i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/>
              <a:t>Liaison with City Hall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Community Plan Update (every 20+ years or so)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CPGs: Meetings &amp;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Meetings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Monthly, typically in evening 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US" sz="2400" dirty="0"/>
              <a:t>Agendas posted at least 72 hours in </a:t>
            </a:r>
            <a:r>
              <a:rPr lang="en-US" sz="2400" dirty="0" smtClean="0"/>
              <a:t>advance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Most have subcommittees</a:t>
            </a:r>
            <a:br>
              <a:rPr lang="en-US" sz="2400" dirty="0" smtClean="0"/>
            </a:br>
            <a:endParaRPr lang="en-US" dirty="0" smtClean="0"/>
          </a:p>
          <a:p>
            <a:r>
              <a:rPr lang="en-US" sz="2800" b="1" dirty="0" smtClean="0"/>
              <a:t>Composition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12 to 20 elected members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Membership drawn from homeowners, renters, merchants, property owners – </a:t>
            </a:r>
            <a:r>
              <a:rPr lang="en-US" sz="2400" b="1" i="1" dirty="0" smtClean="0"/>
              <a:t>Folks with direct connection to community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1/3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to 1/4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seats open every year</a:t>
            </a:r>
          </a:p>
          <a:p>
            <a:pPr lvl="1">
              <a:spcBef>
                <a:spcPts val="1200"/>
              </a:spcBef>
            </a:pPr>
            <a:r>
              <a:rPr lang="en-US" sz="2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Best Mix: 1/3rd detailed knowledge, 1/3rd institutional knowledge, 1/3rd fresh </a:t>
            </a:r>
            <a:r>
              <a:rPr lang="en-US" sz="2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voices/energy.</a:t>
            </a:r>
            <a:endParaRPr lang="en-US" sz="26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CPGs: Why Attend Meetings?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/>
              <a:t>Find out what’s happening in your neighborhood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Voice your opinion and influence decisions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Discuss changes </a:t>
            </a:r>
            <a:r>
              <a:rPr lang="en-US" sz="2800" dirty="0"/>
              <a:t>in your </a:t>
            </a:r>
            <a:r>
              <a:rPr lang="en-US" sz="2800" dirty="0" smtClean="0"/>
              <a:t>neighborhood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W</a:t>
            </a:r>
            <a:r>
              <a:rPr lang="en-US" sz="2800" dirty="0" smtClean="0"/>
              <a:t>ork with community-minded individuals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…attendance part of eligibility to run for a seat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CPGs – Some Pluses…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Brings together community-minded individuals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Democratic elections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Open to everyone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Agenda posted in advance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Well structured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Recommendations direct to City Hall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City Council, City Staff, private developers all seek out CPG recommendations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…and Minuses for first timers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Can be too structured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Special language, acronyms, knowledge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Strong personalities, discontents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Disinterest from community may lead to callousness when new voices show up.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No </a:t>
            </a:r>
            <a:r>
              <a:rPr lang="en-US" dirty="0"/>
              <a:t>financial support from </a:t>
            </a:r>
            <a:r>
              <a:rPr lang="en-US" dirty="0" smtClean="0"/>
              <a:t>city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Minimal technical support from city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No </a:t>
            </a:r>
            <a:r>
              <a:rPr lang="en-US" dirty="0"/>
              <a:t>second language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Planning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Umbrella organization over the CPGs</a:t>
            </a:r>
          </a:p>
          <a:p>
            <a:r>
              <a:rPr lang="en-US" dirty="0" smtClean="0"/>
              <a:t>1 appointee (usually chair) from every CPG</a:t>
            </a:r>
          </a:p>
          <a:p>
            <a:r>
              <a:rPr lang="en-US" dirty="0" smtClean="0"/>
              <a:t>Meeting monthly, 24 to 30 attend</a:t>
            </a:r>
          </a:p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City-wide policy</a:t>
            </a:r>
          </a:p>
          <a:p>
            <a:pPr lvl="1"/>
            <a:r>
              <a:rPr lang="en-US" dirty="0" smtClean="0"/>
              <a:t>City-wide ordinances</a:t>
            </a:r>
          </a:p>
          <a:p>
            <a:pPr lvl="1"/>
            <a:r>
              <a:rPr lang="en-US" dirty="0" smtClean="0"/>
              <a:t>City-wide initiatives (master plans)</a:t>
            </a:r>
          </a:p>
          <a:p>
            <a:pPr lvl="1"/>
            <a:r>
              <a:rPr lang="en-US" dirty="0" smtClean="0"/>
              <a:t>Liaison with City Hall </a:t>
            </a:r>
          </a:p>
          <a:p>
            <a:r>
              <a:rPr lang="en-US" dirty="0" smtClean="0"/>
              <a:t>We do not:</a:t>
            </a:r>
          </a:p>
          <a:p>
            <a:pPr lvl="1"/>
            <a:r>
              <a:rPr lang="en-US" dirty="0" smtClean="0"/>
              <a:t>Review private development projects</a:t>
            </a:r>
          </a:p>
          <a:p>
            <a:pPr lvl="1"/>
            <a:r>
              <a:rPr lang="en-US" dirty="0" smtClean="0"/>
              <a:t>Community specific issues</a:t>
            </a:r>
          </a:p>
          <a:p>
            <a:pPr lvl="1"/>
            <a:r>
              <a:rPr lang="en-US" dirty="0" smtClean="0"/>
              <a:t>Private initiatives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CPC and CPG roles expanding…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Infrastructure Priorities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400" dirty="0" smtClean="0"/>
              <a:t>2012: City invited CPC/CPGs to provide Neighborhood Input on Infrastructure Priorities.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2013: Process formalized in City Council Policy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2800" i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 important </a:t>
            </a:r>
            <a:r>
              <a:rPr lang="en-US" sz="2800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steps towards authentic Public Participation in city budgeting.</a:t>
            </a:r>
            <a:endParaRPr lang="en-US" sz="2800" i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29 communities </a:t>
            </a:r>
            <a:r>
              <a:rPr lang="en-US" dirty="0"/>
              <a:t>recommended a total of </a:t>
            </a:r>
            <a:r>
              <a:rPr lang="en-US" b="1" dirty="0"/>
              <a:t>225 new projects</a:t>
            </a:r>
            <a:r>
              <a:rPr lang="en-US" dirty="0"/>
              <a:t> </a:t>
            </a:r>
            <a:r>
              <a:rPr lang="en-US" dirty="0" smtClean="0"/>
              <a:t>in addition </a:t>
            </a:r>
            <a:r>
              <a:rPr lang="en-US" dirty="0"/>
              <a:t>to prioritizing </a:t>
            </a:r>
            <a:r>
              <a:rPr lang="en-US" dirty="0" smtClean="0"/>
              <a:t>current </a:t>
            </a:r>
            <a:r>
              <a:rPr lang="en-US" dirty="0"/>
              <a:t>CIP projects.</a:t>
            </a:r>
          </a:p>
          <a:p>
            <a:pPr lvl="1"/>
            <a:r>
              <a:rPr lang="en-US" dirty="0" smtClean="0"/>
              <a:t>16 </a:t>
            </a:r>
            <a:r>
              <a:rPr lang="en-US" dirty="0"/>
              <a:t>communities south of Interstate 8 identified 176 new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13 </a:t>
            </a:r>
            <a:r>
              <a:rPr lang="en-US" dirty="0"/>
              <a:t>communities north of Interstate 8 identified 49 new </a:t>
            </a:r>
            <a:r>
              <a:rPr lang="en-US" dirty="0" smtClean="0"/>
              <a:t>projects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11 </a:t>
            </a:r>
            <a:r>
              <a:rPr lang="en-US" dirty="0"/>
              <a:t>communities made no recommendations for FY2014 but look forward to FY2015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communities south of Interstate </a:t>
            </a:r>
            <a:r>
              <a:rPr lang="en-US" dirty="0" smtClean="0"/>
              <a:t>8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communities north of Interstate </a:t>
            </a:r>
            <a:r>
              <a:rPr lang="en-US" dirty="0" smtClean="0"/>
              <a:t>8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2 </a:t>
            </a:r>
            <a:r>
              <a:rPr lang="en-US" dirty="0"/>
              <a:t>groups did not </a:t>
            </a:r>
            <a:r>
              <a:rPr lang="en-US" dirty="0" smtClean="0"/>
              <a:t>respond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10 projects funded in FY2014 Budget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Your Local Infrastructure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323626" cy="4191000"/>
          </a:xfrm>
          <a:effectLst>
            <a:glow rad="76200">
              <a:schemeClr val="tx1">
                <a:alpha val="80000"/>
              </a:schemeClr>
            </a:glo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741136"/>
            <a:ext cx="46482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infrastructure.opensandiego.org/</a:t>
            </a:r>
            <a:endParaRPr lang="en-US" sz="2000" dirty="0" smtClean="0"/>
          </a:p>
          <a:p>
            <a:pPr>
              <a:spcAft>
                <a:spcPts val="900"/>
              </a:spcAft>
            </a:pPr>
            <a:r>
              <a:rPr lang="en-US" sz="2000" dirty="0" smtClean="0"/>
              <a:t>To prioritize infrastructure projects.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732255"/>
            <a:ext cx="34290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Or text your infrastructure needs:</a:t>
            </a:r>
          </a:p>
          <a:p>
            <a:pPr>
              <a:spcAft>
                <a:spcPts val="900"/>
              </a:spcAft>
            </a:pPr>
            <a:r>
              <a:rPr lang="en-US" sz="2400" b="1" dirty="0" smtClean="0"/>
              <a:t>760.239.7578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31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community organizations…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 Councils (city recognized; parks, recreation centers)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Merchant Associations (aka Main Street, BID)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Parking Districts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Town Council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Neighborhood Councils</a:t>
            </a:r>
          </a:p>
          <a:p>
            <a:endParaRPr lang="en-US" dirty="0" smtClean="0"/>
          </a:p>
          <a:p>
            <a:r>
              <a:rPr lang="en-US" dirty="0" smtClean="0"/>
              <a:t>Advocacy Groups (</a:t>
            </a:r>
            <a:r>
              <a:rPr lang="en-US" dirty="0" err="1"/>
              <a:t>WalkSD</a:t>
            </a:r>
            <a:r>
              <a:rPr lang="en-US" dirty="0" smtClean="0"/>
              <a:t>, </a:t>
            </a:r>
            <a:r>
              <a:rPr lang="en-US" dirty="0" err="1" smtClean="0"/>
              <a:t>BikeSD</a:t>
            </a:r>
            <a:r>
              <a:rPr lang="en-US" dirty="0" smtClean="0"/>
              <a:t>, </a:t>
            </a:r>
            <a:r>
              <a:rPr lang="en-US" dirty="0" err="1"/>
              <a:t>MoveSD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800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CPGs are not the gatekeepers but the </a:t>
            </a:r>
            <a:r>
              <a:rPr lang="en-US" sz="2800" i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recognized </a:t>
            </a:r>
            <a:r>
              <a:rPr lang="en-US" sz="2800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link between communities and City Hall.</a:t>
            </a:r>
            <a:endParaRPr lang="en-US" sz="2800" i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Conundrum…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32500" lnSpcReduction="20000"/>
          </a:bodyPr>
          <a:lstStyle/>
          <a:p>
            <a:endParaRPr lang="en-US" b="1" dirty="0" smtClean="0"/>
          </a:p>
          <a:p>
            <a:endParaRPr lang="en-US" sz="7000" b="1" dirty="0" smtClean="0"/>
          </a:p>
          <a:p>
            <a:r>
              <a:rPr lang="en-US" sz="9600" b="1" dirty="0" smtClean="0"/>
              <a:t>CPGs – “We have no authority, no one is listening to us.”</a:t>
            </a:r>
            <a:br>
              <a:rPr lang="en-US" sz="9600" b="1" dirty="0" smtClean="0"/>
            </a:br>
            <a:endParaRPr lang="en-US" sz="9600" b="1" dirty="0" smtClean="0"/>
          </a:p>
          <a:p>
            <a:r>
              <a:rPr lang="en-US" sz="9600" b="1" dirty="0" smtClean="0"/>
              <a:t>Private Developers – “Planning groups have too much power, they need to be controlled.”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endParaRPr lang="en-US" sz="9600" b="1" dirty="0" smtClean="0"/>
          </a:p>
          <a:p>
            <a:r>
              <a:rPr lang="en-US" sz="9600" b="1" dirty="0" smtClean="0"/>
              <a:t>Participants/Activists – “I am here on one issue. Why doesn’t the planning group reflect my values?”</a:t>
            </a:r>
            <a:endParaRPr lang="en-US" sz="9600" b="1" dirty="0" smtClean="0"/>
          </a:p>
          <a:p>
            <a:pPr marL="0" indent="0">
              <a:buNone/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 smtClean="0"/>
          </a:p>
          <a:p>
            <a:endParaRPr lang="en-US" sz="2900" b="1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Conundrum…Revisited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/>
          </a:p>
          <a:p>
            <a:r>
              <a:rPr lang="en-US" sz="9600" b="1" dirty="0" smtClean="0"/>
              <a:t>CPGs: “We have no authority, no one is listening.”</a:t>
            </a:r>
            <a:br>
              <a:rPr lang="en-US" sz="9600" b="1" dirty="0" smtClean="0"/>
            </a:br>
            <a:r>
              <a:rPr lang="en-US" sz="9600" b="1" i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Need feedback from City Hall and self-reflection.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endParaRPr lang="en-US" sz="9600" b="1" dirty="0" smtClean="0"/>
          </a:p>
          <a:p>
            <a:r>
              <a:rPr lang="en-US" sz="9600" b="1" dirty="0" smtClean="0"/>
              <a:t>Developers: “Planning groups have too much power, they need to be controlled.”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i="1" spc="-100" dirty="0" smtClean="0">
                <a:solidFill>
                  <a:schemeClr val="tx2"/>
                </a:solidFill>
              </a:rPr>
              <a:t>Power derives from credibility and degree City Council respects CPG recommendations. Ease of filing </a:t>
            </a:r>
            <a:r>
              <a:rPr lang="en-US" sz="9600" b="1" i="1" spc="-100" dirty="0" smtClean="0">
                <a:solidFill>
                  <a:schemeClr val="tx2"/>
                </a:solidFill>
              </a:rPr>
              <a:t>appeals does give an edge.</a:t>
            </a:r>
            <a:br>
              <a:rPr lang="en-US" sz="9600" b="1" i="1" spc="-100" dirty="0" smtClean="0">
                <a:solidFill>
                  <a:schemeClr val="tx2"/>
                </a:solidFill>
              </a:rPr>
            </a:br>
            <a:endParaRPr lang="en-US" sz="9600" b="1" dirty="0" smtClean="0"/>
          </a:p>
          <a:p>
            <a:r>
              <a:rPr lang="en-US" sz="9600" b="1" dirty="0" smtClean="0"/>
              <a:t>Participants/Activists: “I am here on one issue. Why doesn’t the planning group reflect my values?”</a:t>
            </a:r>
            <a:br>
              <a:rPr lang="en-US" sz="9600" b="1" dirty="0" smtClean="0"/>
            </a:br>
            <a:r>
              <a:rPr lang="en-US" sz="9600" b="1" i="1" spc="-100" dirty="0" smtClean="0">
                <a:solidFill>
                  <a:schemeClr val="tx2"/>
                </a:solidFill>
              </a:rPr>
              <a:t>Group reflects voters who showed up at election time. Only through investment of time by all stakeholders will a planning group reflect diversity of its community. Patience and persistence will help drive acceptance of your values. </a:t>
            </a:r>
            <a:endParaRPr lang="en-US" sz="9600" b="1" dirty="0" smtClean="0"/>
          </a:p>
          <a:p>
            <a:pPr marL="0" indent="0">
              <a:buNone/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 smtClean="0"/>
          </a:p>
          <a:p>
            <a:endParaRPr lang="en-US" sz="2900" b="1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r>
              <a:rPr lang="en-US" sz="3800" b="1" dirty="0" smtClean="0"/>
              <a:t>Community Planning Groups</a:t>
            </a:r>
          </a:p>
          <a:p>
            <a:endParaRPr lang="en-US" sz="3800" b="1" dirty="0"/>
          </a:p>
          <a:p>
            <a:pPr lvl="1"/>
            <a:r>
              <a:rPr lang="en-US" sz="3400" b="1" dirty="0" smtClean="0"/>
              <a:t>provide for civic engagement.</a:t>
            </a:r>
          </a:p>
          <a:p>
            <a:pPr lvl="1"/>
            <a:endParaRPr lang="en-US" sz="3400" b="1" dirty="0"/>
          </a:p>
          <a:p>
            <a:pPr lvl="1"/>
            <a:r>
              <a:rPr lang="en-US" sz="3400" b="1" dirty="0" smtClean="0"/>
              <a:t>best venue for direct input to City Hall decisions.</a:t>
            </a:r>
            <a:br>
              <a:rPr lang="en-US" sz="3400" b="1" dirty="0" smtClean="0"/>
            </a:br>
            <a:endParaRPr lang="en-US" sz="3400" b="1" dirty="0" smtClean="0"/>
          </a:p>
          <a:p>
            <a:pPr lvl="1"/>
            <a:r>
              <a:rPr lang="en-US" sz="3400" b="1" dirty="0" smtClean="0"/>
              <a:t>stronger when everyone participates.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900" b="1" dirty="0"/>
              <a:t>#</a:t>
            </a:r>
            <a:r>
              <a:rPr lang="en-US" sz="2900" b="1" dirty="0" err="1"/>
              <a:t>CPGsWork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 smtClean="0"/>
          </a:p>
          <a:p>
            <a:endParaRPr lang="en-US" sz="2900" b="1" dirty="0" smtClean="0"/>
          </a:p>
          <a:p>
            <a:pPr marL="68580" indent="0">
              <a:buNone/>
            </a:pPr>
            <a:r>
              <a:rPr lang="en-US" sz="2900" b="1" dirty="0" smtClean="0"/>
              <a:t>Questions?</a:t>
            </a:r>
          </a:p>
          <a:p>
            <a:pPr marL="0" indent="0">
              <a:buNone/>
            </a:pPr>
            <a:r>
              <a:rPr lang="en-US" sz="2200" dirty="0"/>
              <a:t>Joe LaCava, Chair, Community Planners </a:t>
            </a:r>
            <a:r>
              <a:rPr lang="en-US" sz="2200" dirty="0" smtClean="0"/>
              <a:t>Committee</a:t>
            </a:r>
          </a:p>
          <a:p>
            <a:pPr marL="0" indent="0">
              <a:buNone/>
            </a:pPr>
            <a:r>
              <a:rPr lang="en-US" sz="2200" dirty="0" smtClean="0"/>
              <a:t>858.488.0160 | </a:t>
            </a:r>
            <a:r>
              <a:rPr lang="en-US" sz="2200" dirty="0" smtClean="0">
                <a:hlinkClick r:id="rId2"/>
              </a:rPr>
              <a:t>joe@avetterra.com</a:t>
            </a:r>
            <a:r>
              <a:rPr lang="en-US" sz="2200" dirty="0" smtClean="0"/>
              <a:t> | @</a:t>
            </a:r>
            <a:r>
              <a:rPr lang="en-US" sz="2200" dirty="0" err="1" smtClean="0"/>
              <a:t>joe_lacava</a:t>
            </a:r>
            <a:endParaRPr lang="en-US" sz="29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42 Community </a:t>
            </a:r>
            <a:br>
              <a:rPr lang="en-US" dirty="0" smtClean="0"/>
            </a:br>
            <a:r>
              <a:rPr lang="en-US" dirty="0" smtClean="0"/>
              <a:t>Planning 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72000" cy="4800600"/>
          </a:xfrm>
        </p:spPr>
        <p:txBody>
          <a:bodyPr numCol="2"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Carmel </a:t>
            </a:r>
            <a:r>
              <a:rPr lang="en-US" dirty="0"/>
              <a:t>Mountain </a:t>
            </a:r>
            <a:r>
              <a:rPr lang="en-US" dirty="0" err="1" smtClean="0"/>
              <a:t>Rch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Carmel Valley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City Heights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Clairemont Mesa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College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Del Mar Mesa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Downtown/Centre 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Eastern </a:t>
            </a:r>
            <a:r>
              <a:rPr lang="en-US" dirty="0"/>
              <a:t>Areas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Encanto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Greater </a:t>
            </a:r>
            <a:r>
              <a:rPr lang="en-US" dirty="0"/>
              <a:t>Golden Hill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Kearny Mesa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Kensington-Talmadge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 Jolla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Linda Vista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Midway Pacific </a:t>
            </a:r>
            <a:r>
              <a:rPr lang="en-US" dirty="0" smtClean="0"/>
              <a:t>Hwy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Miramar Ranch North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Mira Mesa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Mission Beach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Mission Valley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Navajo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Normal Heights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North </a:t>
            </a:r>
            <a:r>
              <a:rPr lang="en-US" dirty="0"/>
              <a:t>Park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Ocean Beach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Old Town San Diego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Otay Mesa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Otay Mesa-Nestor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Pacific Beach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Peninsula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Rancho Bernardo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Rancho </a:t>
            </a:r>
            <a:r>
              <a:rPr lang="en-US" dirty="0" err="1"/>
              <a:t>Peñasquitos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Sabre Springs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San Pasqual Valley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San Ysidro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Scripps Miramar Ranch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Serra Mesa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Skyline Paradise Hills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Southeastern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Tierrasanta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Torrey </a:t>
            </a:r>
            <a:r>
              <a:rPr lang="en-US" dirty="0"/>
              <a:t>Hills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Torrey Pines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University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Uptown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Barrio Logan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433067"/>
            <a:ext cx="3352801" cy="637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4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Expresses city’s vision and </a:t>
            </a:r>
            <a:r>
              <a:rPr lang="en-US" sz="2000" dirty="0" smtClean="0"/>
              <a:t>values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Foundation for all land </a:t>
            </a:r>
            <a:r>
              <a:rPr lang="en-US" sz="2000" dirty="0"/>
              <a:t>use </a:t>
            </a:r>
            <a:r>
              <a:rPr lang="en-US" sz="2000" dirty="0" smtClean="0"/>
              <a:t>decisions.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r>
              <a:rPr lang="en-US" sz="2000" dirty="0" smtClean="0"/>
              <a:t>Foundation for all policy decisions.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Used by City Hall, policy makers, other regional governments, consultants.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3679"/>
            <a:ext cx="5105400" cy="660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Specific land </a:t>
            </a:r>
            <a:r>
              <a:rPr lang="en-US" dirty="0"/>
              <a:t>uses and public </a:t>
            </a:r>
            <a:r>
              <a:rPr lang="en-US" dirty="0" smtClean="0"/>
              <a:t>improvements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Tailored </a:t>
            </a:r>
            <a:r>
              <a:rPr lang="en-US" dirty="0"/>
              <a:t>policies and </a:t>
            </a:r>
            <a:r>
              <a:rPr lang="en-US" dirty="0" smtClean="0"/>
              <a:t>long-range </a:t>
            </a:r>
            <a:r>
              <a:rPr lang="en-US" dirty="0"/>
              <a:t>physical </a:t>
            </a:r>
            <a:r>
              <a:rPr lang="en-US" dirty="0" smtClean="0"/>
              <a:t>guide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Used by City </a:t>
            </a:r>
            <a:r>
              <a:rPr lang="en-US" dirty="0"/>
              <a:t>H</a:t>
            </a:r>
            <a:r>
              <a:rPr lang="en-US" dirty="0" smtClean="0"/>
              <a:t>all, residents, merchants, property owners, developers, etc.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Typical topics:</a:t>
            </a:r>
            <a:endParaRPr lang="en-US" dirty="0"/>
          </a:p>
          <a:p>
            <a:pPr lvl="1"/>
            <a:r>
              <a:rPr lang="en-US" dirty="0"/>
              <a:t>Land Use</a:t>
            </a:r>
          </a:p>
          <a:p>
            <a:pPr lvl="1"/>
            <a:r>
              <a:rPr lang="en-US" dirty="0" smtClean="0"/>
              <a:t>Mobility</a:t>
            </a:r>
            <a:endParaRPr lang="en-US" dirty="0"/>
          </a:p>
          <a:p>
            <a:pPr lvl="1"/>
            <a:r>
              <a:rPr lang="en-US" dirty="0"/>
              <a:t>Urban Design</a:t>
            </a:r>
          </a:p>
          <a:p>
            <a:pPr lvl="1"/>
            <a:r>
              <a:rPr lang="en-US" dirty="0"/>
              <a:t>Public Facilities and Services</a:t>
            </a:r>
          </a:p>
          <a:p>
            <a:pPr lvl="1"/>
            <a:r>
              <a:rPr lang="en-US" dirty="0"/>
              <a:t>Natural and Cultural Resources</a:t>
            </a:r>
          </a:p>
          <a:p>
            <a:pPr lvl="1"/>
            <a:r>
              <a:rPr lang="en-US" dirty="0"/>
              <a:t>Economic Development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44" y="922559"/>
            <a:ext cx="4543456" cy="58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/>
              <a:t>Despite best efforts, Mayor’s Office, City Staff, City Council, can’t fully appreciate how city actions translate to your community, your neighborhood, the street you live on.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City actions happen every day – private development proposals, city infrastructure improvements, new policies, new zoning. On the ground input is needed.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Planning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First recognized by City in 1966.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Formal mechanism for community input on land use decision-making.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Advisory, recommendations.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2006, City Attorney: Comply with </a:t>
            </a:r>
            <a:br>
              <a:rPr lang="en-US" sz="2800" dirty="0" smtClean="0"/>
            </a:br>
            <a:r>
              <a:rPr lang="en-US" sz="2800" dirty="0" smtClean="0"/>
              <a:t>California's Open Meeting Law, Ralph M. Brown Act.</a:t>
            </a:r>
          </a:p>
          <a:p>
            <a:pPr lvl="1"/>
            <a:r>
              <a:rPr lang="en-US" sz="2400" dirty="0" smtClean="0"/>
              <a:t>Actions and deliberations to occur openly with public access &amp; input.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not forget…</a:t>
            </a:r>
            <a:br>
              <a:rPr lang="en-US" dirty="0" smtClean="0"/>
            </a:br>
            <a:r>
              <a:rPr lang="en-US" dirty="0" smtClean="0"/>
              <a:t>Community Planning Groups are People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90160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200" y="3962400"/>
            <a:ext cx="144780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02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Difference:</a:t>
            </a:r>
            <a:br>
              <a:rPr lang="en-US" dirty="0" smtClean="0"/>
            </a:br>
            <a:r>
              <a:rPr lang="en-US" dirty="0" smtClean="0"/>
              <a:t>CPGs v. other community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3200" dirty="0" smtClean="0"/>
              <a:t>CPGs: Discuss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deliberate</a:t>
            </a:r>
            <a:r>
              <a:rPr lang="en-US" sz="3200" dirty="0">
                <a:sym typeface="Wingdings"/>
              </a:rPr>
              <a:t> </a:t>
            </a:r>
            <a:r>
              <a:rPr lang="en-US" sz="3200" dirty="0" smtClean="0"/>
              <a:t> </a:t>
            </a:r>
            <a:r>
              <a:rPr lang="en-US" sz="3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VOTE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Other Orgs: Discuss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decide </a:t>
            </a:r>
            <a:r>
              <a:rPr lang="en-US" sz="3200" dirty="0">
                <a:sym typeface="Wingdings"/>
              </a:rPr>
              <a:t> </a:t>
            </a:r>
            <a:r>
              <a:rPr lang="en-US" sz="3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</a:t>
            </a:r>
            <a:endParaRPr lang="en-US" sz="36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Planning Groups #CPGsWork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5E46-7A8D-4502-B36F-2E17800386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40743</TotalTime>
  <Words>695</Words>
  <Application>Microsoft Office PowerPoint</Application>
  <PresentationFormat>On-screen Show (4:3)</PresentationFormat>
  <Paragraphs>246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City of san Diego  Community Planners Committee   and 42 Community Planning Groups</vt:lpstr>
      <vt:lpstr>The Conundrum…</vt:lpstr>
      <vt:lpstr>42 Community  Planning Groups </vt:lpstr>
      <vt:lpstr>General Plan</vt:lpstr>
      <vt:lpstr>Community Plans</vt:lpstr>
      <vt:lpstr>The Challenge </vt:lpstr>
      <vt:lpstr>Community Planning Groups</vt:lpstr>
      <vt:lpstr>Let’s not forget… Community Planning Groups are People</vt:lpstr>
      <vt:lpstr>Key Difference: CPGs v. other community organizations</vt:lpstr>
      <vt:lpstr>CPGs: Basic Scope</vt:lpstr>
      <vt:lpstr>CPGs: Meetings &amp; Composition</vt:lpstr>
      <vt:lpstr>CPGs: Why Attend Meetings?</vt:lpstr>
      <vt:lpstr>CPGs – Some Pluses…</vt:lpstr>
      <vt:lpstr>…and Minuses for first timers</vt:lpstr>
      <vt:lpstr>Community Planning Committee</vt:lpstr>
      <vt:lpstr>CPC and CPG roles expanding…</vt:lpstr>
      <vt:lpstr>2012 Results</vt:lpstr>
      <vt:lpstr>Support Your Local Infrastructure</vt:lpstr>
      <vt:lpstr>Other community organizations…</vt:lpstr>
      <vt:lpstr>The Conundrum…Revisited</vt:lpstr>
      <vt:lpstr>Conclusion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Planners Committee    42 Community Planning Groups</dc:title>
  <dc:creator>joe</dc:creator>
  <cp:lastModifiedBy>Joe+City</cp:lastModifiedBy>
  <cp:revision>151</cp:revision>
  <cp:lastPrinted>2013-07-31T16:52:20Z</cp:lastPrinted>
  <dcterms:created xsi:type="dcterms:W3CDTF">2013-02-02T19:45:03Z</dcterms:created>
  <dcterms:modified xsi:type="dcterms:W3CDTF">2013-09-09T18:22:57Z</dcterms:modified>
</cp:coreProperties>
</file>