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8" r:id="rId2"/>
    <p:sldId id="357" r:id="rId3"/>
    <p:sldId id="328" r:id="rId4"/>
    <p:sldId id="377" r:id="rId5"/>
    <p:sldId id="371" r:id="rId6"/>
    <p:sldId id="342" r:id="rId7"/>
    <p:sldId id="348" r:id="rId8"/>
    <p:sldId id="316" r:id="rId9"/>
    <p:sldId id="283" r:id="rId10"/>
    <p:sldId id="337" r:id="rId11"/>
    <p:sldId id="381" r:id="rId12"/>
    <p:sldId id="358" r:id="rId13"/>
    <p:sldId id="359" r:id="rId14"/>
    <p:sldId id="360" r:id="rId15"/>
    <p:sldId id="364" r:id="rId16"/>
    <p:sldId id="287" r:id="rId17"/>
    <p:sldId id="349" r:id="rId18"/>
    <p:sldId id="378" r:id="rId19"/>
    <p:sldId id="292" r:id="rId20"/>
    <p:sldId id="298" r:id="rId21"/>
    <p:sldId id="379" r:id="rId22"/>
    <p:sldId id="380" r:id="rId23"/>
    <p:sldId id="279" r:id="rId24"/>
    <p:sldId id="382" r:id="rId25"/>
    <p:sldId id="385" r:id="rId26"/>
    <p:sldId id="312" r:id="rId27"/>
    <p:sldId id="384" r:id="rId28"/>
    <p:sldId id="383" r:id="rId29"/>
    <p:sldId id="276" r:id="rId3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4D6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6" autoAdjust="0"/>
    <p:restoredTop sz="99645" autoAdjust="0"/>
  </p:normalViewPr>
  <p:slideViewPr>
    <p:cSldViewPr>
      <p:cViewPr varScale="1">
        <p:scale>
          <a:sx n="63" d="100"/>
          <a:sy n="63" d="100"/>
        </p:scale>
        <p:origin x="84"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cunningham\Documents\Industries\TechnologyIndustries\Tech%20Clusters\SanDiegoTechEmpSumma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cunningham\Documents\Industries\TechnologyIndustries\Tech%20Clusters\SanDiegoTechEmpSummar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cunningham\Documents\International\SanDiego-IntlTrade.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kcunningham\My%20Documents\EconomicIndicators\Population\SD-Historical%20Population.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kcunningham\My%20Documents\EconomicIndicators\Population\SD-Historical%20Population.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1742508324086"/>
          <c:y val="3.0359112355742145E-2"/>
          <c:w val="0.87569367369590256"/>
          <c:h val="0.75529027673251603"/>
        </c:manualLayout>
      </c:layout>
      <c:lineChart>
        <c:grouping val="standard"/>
        <c:varyColors val="0"/>
        <c:ser>
          <c:idx val="2"/>
          <c:order val="0"/>
          <c:tx>
            <c:v>Technology Sectors</c:v>
          </c:tx>
          <c:spPr>
            <a:ln w="38100">
              <a:solidFill>
                <a:srgbClr val="0000FF"/>
              </a:solidFill>
              <a:prstDash val="solid"/>
            </a:ln>
          </c:spPr>
          <c:marker>
            <c:symbol val="none"/>
          </c:marker>
          <c:cat>
            <c:multiLvlStrRef>
              <c:f>EmpSum!$B$35:$U$36</c:f>
              <c:multiLvlStrCache>
                <c:ptCount val="20"/>
                <c:lvl>
                  <c:pt idx="0">
                    <c:v>1Q</c:v>
                  </c:pt>
                  <c:pt idx="1">
                    <c:v>2Q</c:v>
                  </c:pt>
                  <c:pt idx="2">
                    <c:v>3Q</c:v>
                  </c:pt>
                  <c:pt idx="3">
                    <c:v>4Q</c:v>
                  </c:pt>
                  <c:pt idx="4">
                    <c:v>1Q</c:v>
                  </c:pt>
                  <c:pt idx="5">
                    <c:v>2Q</c:v>
                  </c:pt>
                  <c:pt idx="6">
                    <c:v>3Q</c:v>
                  </c:pt>
                  <c:pt idx="7">
                    <c:v>4Q</c:v>
                  </c:pt>
                  <c:pt idx="8">
                    <c:v>1Q</c:v>
                  </c:pt>
                  <c:pt idx="9">
                    <c:v>2Q</c:v>
                  </c:pt>
                  <c:pt idx="10">
                    <c:v>3Q</c:v>
                  </c:pt>
                  <c:pt idx="11">
                    <c:v>4Q</c:v>
                  </c:pt>
                  <c:pt idx="12">
                    <c:v>1Q</c:v>
                  </c:pt>
                  <c:pt idx="13">
                    <c:v>2Q</c:v>
                  </c:pt>
                  <c:pt idx="14">
                    <c:v>3Q</c:v>
                  </c:pt>
                  <c:pt idx="15">
                    <c:v>4Q</c:v>
                  </c:pt>
                  <c:pt idx="16">
                    <c:v>1Q</c:v>
                  </c:pt>
                  <c:pt idx="17">
                    <c:v>2Q</c:v>
                  </c:pt>
                  <c:pt idx="18">
                    <c:v>3Qe</c:v>
                  </c:pt>
                  <c:pt idx="19">
                    <c:v>4Qe</c:v>
                  </c:pt>
                </c:lvl>
                <c:lvl>
                  <c:pt idx="0">
                    <c:v>2008</c:v>
                  </c:pt>
                  <c:pt idx="4">
                    <c:v>2009</c:v>
                  </c:pt>
                  <c:pt idx="8">
                    <c:v>2010</c:v>
                  </c:pt>
                  <c:pt idx="12">
                    <c:v>2011</c:v>
                  </c:pt>
                  <c:pt idx="16">
                    <c:v>2012</c:v>
                  </c:pt>
                </c:lvl>
              </c:multiLvlStrCache>
            </c:multiLvlStrRef>
          </c:cat>
          <c:val>
            <c:numRef>
              <c:f>EmpSum!$B$39:$U$39</c:f>
              <c:numCache>
                <c:formatCode>0.00</c:formatCode>
                <c:ptCount val="20"/>
                <c:pt idx="0">
                  <c:v>1</c:v>
                </c:pt>
                <c:pt idx="1">
                  <c:v>1.0064239828693791</c:v>
                </c:pt>
                <c:pt idx="2">
                  <c:v>1.0164168451106352</c:v>
                </c:pt>
                <c:pt idx="3">
                  <c:v>1.0221270521056389</c:v>
                </c:pt>
                <c:pt idx="4">
                  <c:v>1.0242683797287653</c:v>
                </c:pt>
                <c:pt idx="5">
                  <c:v>1.0021413276231264</c:v>
                </c:pt>
                <c:pt idx="6">
                  <c:v>0.9907209136331192</c:v>
                </c:pt>
                <c:pt idx="7">
                  <c:v>0.9864382583868665</c:v>
                </c:pt>
                <c:pt idx="8">
                  <c:v>0.98501070663811563</c:v>
                </c:pt>
                <c:pt idx="9">
                  <c:v>0.99928622412562451</c:v>
                </c:pt>
                <c:pt idx="10">
                  <c:v>1.0035688793718773</c:v>
                </c:pt>
                <c:pt idx="11">
                  <c:v>0.99428979300499643</c:v>
                </c:pt>
                <c:pt idx="12">
                  <c:v>0.98857958600999285</c:v>
                </c:pt>
                <c:pt idx="13">
                  <c:v>0.97858672376873657</c:v>
                </c:pt>
                <c:pt idx="14">
                  <c:v>0.99571734475374729</c:v>
                </c:pt>
                <c:pt idx="15">
                  <c:v>1.001427551748751</c:v>
                </c:pt>
                <c:pt idx="16">
                  <c:v>0.98286937901498928</c:v>
                </c:pt>
                <c:pt idx="17">
                  <c:v>0.99357601713062094</c:v>
                </c:pt>
                <c:pt idx="18">
                  <c:v>0.99785867237687365</c:v>
                </c:pt>
                <c:pt idx="19">
                  <c:v>1.0007137758743754</c:v>
                </c:pt>
              </c:numCache>
            </c:numRef>
          </c:val>
          <c:smooth val="0"/>
        </c:ser>
        <c:ser>
          <c:idx val="0"/>
          <c:order val="1"/>
          <c:tx>
            <c:v>Total, All Industries</c:v>
          </c:tx>
          <c:spPr>
            <a:ln w="38100">
              <a:solidFill>
                <a:srgbClr val="969696"/>
              </a:solidFill>
              <a:prstDash val="solid"/>
            </a:ln>
          </c:spPr>
          <c:marker>
            <c:symbol val="none"/>
          </c:marker>
          <c:cat>
            <c:multiLvlStrRef>
              <c:f>EmpSum!$B$35:$U$36</c:f>
              <c:multiLvlStrCache>
                <c:ptCount val="20"/>
                <c:lvl>
                  <c:pt idx="0">
                    <c:v>1Q</c:v>
                  </c:pt>
                  <c:pt idx="1">
                    <c:v>2Q</c:v>
                  </c:pt>
                  <c:pt idx="2">
                    <c:v>3Q</c:v>
                  </c:pt>
                  <c:pt idx="3">
                    <c:v>4Q</c:v>
                  </c:pt>
                  <c:pt idx="4">
                    <c:v>1Q</c:v>
                  </c:pt>
                  <c:pt idx="5">
                    <c:v>2Q</c:v>
                  </c:pt>
                  <c:pt idx="6">
                    <c:v>3Q</c:v>
                  </c:pt>
                  <c:pt idx="7">
                    <c:v>4Q</c:v>
                  </c:pt>
                  <c:pt idx="8">
                    <c:v>1Q</c:v>
                  </c:pt>
                  <c:pt idx="9">
                    <c:v>2Q</c:v>
                  </c:pt>
                  <c:pt idx="10">
                    <c:v>3Q</c:v>
                  </c:pt>
                  <c:pt idx="11">
                    <c:v>4Q</c:v>
                  </c:pt>
                  <c:pt idx="12">
                    <c:v>1Q</c:v>
                  </c:pt>
                  <c:pt idx="13">
                    <c:v>2Q</c:v>
                  </c:pt>
                  <c:pt idx="14">
                    <c:v>3Q</c:v>
                  </c:pt>
                  <c:pt idx="15">
                    <c:v>4Q</c:v>
                  </c:pt>
                  <c:pt idx="16">
                    <c:v>1Q</c:v>
                  </c:pt>
                  <c:pt idx="17">
                    <c:v>2Q</c:v>
                  </c:pt>
                  <c:pt idx="18">
                    <c:v>3Qe</c:v>
                  </c:pt>
                  <c:pt idx="19">
                    <c:v>4Qe</c:v>
                  </c:pt>
                </c:lvl>
                <c:lvl>
                  <c:pt idx="0">
                    <c:v>2008</c:v>
                  </c:pt>
                  <c:pt idx="4">
                    <c:v>2009</c:v>
                  </c:pt>
                  <c:pt idx="8">
                    <c:v>2010</c:v>
                  </c:pt>
                  <c:pt idx="12">
                    <c:v>2011</c:v>
                  </c:pt>
                  <c:pt idx="16">
                    <c:v>2012</c:v>
                  </c:pt>
                </c:lvl>
              </c:multiLvlStrCache>
            </c:multiLvlStrRef>
          </c:cat>
          <c:val>
            <c:numRef>
              <c:f>EmpSum!$B$37:$U$37</c:f>
              <c:numCache>
                <c:formatCode>0.00</c:formatCode>
                <c:ptCount val="20"/>
                <c:pt idx="0">
                  <c:v>1</c:v>
                </c:pt>
                <c:pt idx="1">
                  <c:v>1.0105967668923947</c:v>
                </c:pt>
                <c:pt idx="2">
                  <c:v>0.99592367775863799</c:v>
                </c:pt>
                <c:pt idx="3">
                  <c:v>0.9966216729402686</c:v>
                </c:pt>
                <c:pt idx="4">
                  <c:v>0.96136494135017636</c:v>
                </c:pt>
                <c:pt idx="5">
                  <c:v>0.95458929933132208</c:v>
                </c:pt>
                <c:pt idx="6">
                  <c:v>0.93033187810072393</c:v>
                </c:pt>
                <c:pt idx="7">
                  <c:v>0.94563080839842384</c:v>
                </c:pt>
                <c:pt idx="8">
                  <c:v>0.92968780855336508</c:v>
                </c:pt>
                <c:pt idx="9">
                  <c:v>0.94762453783452882</c:v>
                </c:pt>
                <c:pt idx="10">
                  <c:v>0.93414768636243495</c:v>
                </c:pt>
                <c:pt idx="11">
                  <c:v>0.94517889639290675</c:v>
                </c:pt>
                <c:pt idx="12">
                  <c:v>0.93549582721922975</c:v>
                </c:pt>
                <c:pt idx="13">
                  <c:v>0.94590119608575851</c:v>
                </c:pt>
                <c:pt idx="14">
                  <c:v>0.94240742259772692</c:v>
                </c:pt>
                <c:pt idx="15">
                  <c:v>0.95744583891577573</c:v>
                </c:pt>
                <c:pt idx="16">
                  <c:v>0.94711642164681287</c:v>
                </c:pt>
                <c:pt idx="17">
                  <c:v>0.96785120778230449</c:v>
                </c:pt>
                <c:pt idx="18">
                  <c:v>0.97066141689224295</c:v>
                </c:pt>
                <c:pt idx="19">
                  <c:v>0.98167439853929883</c:v>
                </c:pt>
              </c:numCache>
            </c:numRef>
          </c:val>
          <c:smooth val="0"/>
        </c:ser>
        <c:ser>
          <c:idx val="1"/>
          <c:order val="2"/>
          <c:tx>
            <c:v>Private Industry</c:v>
          </c:tx>
          <c:spPr>
            <a:ln w="38100">
              <a:solidFill>
                <a:srgbClr val="800000"/>
              </a:solidFill>
              <a:prstDash val="solid"/>
            </a:ln>
          </c:spPr>
          <c:marker>
            <c:symbol val="none"/>
          </c:marker>
          <c:cat>
            <c:multiLvlStrRef>
              <c:f>EmpSum!$B$35:$U$36</c:f>
              <c:multiLvlStrCache>
                <c:ptCount val="20"/>
                <c:lvl>
                  <c:pt idx="0">
                    <c:v>1Q</c:v>
                  </c:pt>
                  <c:pt idx="1">
                    <c:v>2Q</c:v>
                  </c:pt>
                  <c:pt idx="2">
                    <c:v>3Q</c:v>
                  </c:pt>
                  <c:pt idx="3">
                    <c:v>4Q</c:v>
                  </c:pt>
                  <c:pt idx="4">
                    <c:v>1Q</c:v>
                  </c:pt>
                  <c:pt idx="5">
                    <c:v>2Q</c:v>
                  </c:pt>
                  <c:pt idx="6">
                    <c:v>3Q</c:v>
                  </c:pt>
                  <c:pt idx="7">
                    <c:v>4Q</c:v>
                  </c:pt>
                  <c:pt idx="8">
                    <c:v>1Q</c:v>
                  </c:pt>
                  <c:pt idx="9">
                    <c:v>2Q</c:v>
                  </c:pt>
                  <c:pt idx="10">
                    <c:v>3Q</c:v>
                  </c:pt>
                  <c:pt idx="11">
                    <c:v>4Q</c:v>
                  </c:pt>
                  <c:pt idx="12">
                    <c:v>1Q</c:v>
                  </c:pt>
                  <c:pt idx="13">
                    <c:v>2Q</c:v>
                  </c:pt>
                  <c:pt idx="14">
                    <c:v>3Q</c:v>
                  </c:pt>
                  <c:pt idx="15">
                    <c:v>4Q</c:v>
                  </c:pt>
                  <c:pt idx="16">
                    <c:v>1Q</c:v>
                  </c:pt>
                  <c:pt idx="17">
                    <c:v>2Q</c:v>
                  </c:pt>
                  <c:pt idx="18">
                    <c:v>3Qe</c:v>
                  </c:pt>
                  <c:pt idx="19">
                    <c:v>4Qe</c:v>
                  </c:pt>
                </c:lvl>
                <c:lvl>
                  <c:pt idx="0">
                    <c:v>2008</c:v>
                  </c:pt>
                  <c:pt idx="4">
                    <c:v>2009</c:v>
                  </c:pt>
                  <c:pt idx="8">
                    <c:v>2010</c:v>
                  </c:pt>
                  <c:pt idx="12">
                    <c:v>2011</c:v>
                  </c:pt>
                  <c:pt idx="16">
                    <c:v>2012</c:v>
                  </c:pt>
                </c:lvl>
              </c:multiLvlStrCache>
            </c:multiLvlStrRef>
          </c:cat>
          <c:val>
            <c:numRef>
              <c:f>EmpSum!$B$38:$U$38</c:f>
              <c:numCache>
                <c:formatCode>0.00</c:formatCode>
                <c:ptCount val="20"/>
                <c:pt idx="0">
                  <c:v>1</c:v>
                </c:pt>
                <c:pt idx="1">
                  <c:v>1.0107837811051197</c:v>
                </c:pt>
                <c:pt idx="2">
                  <c:v>1.0123952456290402</c:v>
                </c:pt>
                <c:pt idx="3">
                  <c:v>0.99635952177312492</c:v>
                </c:pt>
                <c:pt idx="4">
                  <c:v>0.95440362964947889</c:v>
                </c:pt>
                <c:pt idx="5">
                  <c:v>0.94363820235442675</c:v>
                </c:pt>
                <c:pt idx="6">
                  <c:v>0.93526152343965085</c:v>
                </c:pt>
                <c:pt idx="7">
                  <c:v>0.93649581716668562</c:v>
                </c:pt>
                <c:pt idx="8">
                  <c:v>0.9153375449209501</c:v>
                </c:pt>
                <c:pt idx="9">
                  <c:v>0.93169078969103192</c:v>
                </c:pt>
                <c:pt idx="10">
                  <c:v>0.93733366859626388</c:v>
                </c:pt>
                <c:pt idx="11">
                  <c:v>0.93934616387015779</c:v>
                </c:pt>
                <c:pt idx="12">
                  <c:v>0.92778509890868244</c:v>
                </c:pt>
                <c:pt idx="13">
                  <c:v>0.93934799925116452</c:v>
                </c:pt>
                <c:pt idx="14">
                  <c:v>0.94962613288892639</c:v>
                </c:pt>
                <c:pt idx="15">
                  <c:v>0.95788534741927078</c:v>
                </c:pt>
                <c:pt idx="16">
                  <c:v>0.94540475657341705</c:v>
                </c:pt>
                <c:pt idx="17">
                  <c:v>0.96825525010736979</c:v>
                </c:pt>
                <c:pt idx="18">
                  <c:v>0.98321360531232682</c:v>
                </c:pt>
                <c:pt idx="19">
                  <c:v>0.98642552207412737</c:v>
                </c:pt>
              </c:numCache>
            </c:numRef>
          </c:val>
          <c:smooth val="0"/>
        </c:ser>
        <c:dLbls>
          <c:showLegendKey val="0"/>
          <c:showVal val="0"/>
          <c:showCatName val="0"/>
          <c:showSerName val="0"/>
          <c:showPercent val="0"/>
          <c:showBubbleSize val="0"/>
        </c:dLbls>
        <c:smooth val="0"/>
        <c:axId val="103497128"/>
        <c:axId val="105506848"/>
      </c:lineChart>
      <c:catAx>
        <c:axId val="103497128"/>
        <c:scaling>
          <c:orientation val="minMax"/>
        </c:scaling>
        <c:delete val="0"/>
        <c:axPos val="b"/>
        <c:majorGridlines>
          <c:spPr>
            <a:ln w="3175">
              <a:solidFill>
                <a:srgbClr val="000000"/>
              </a:solidFill>
              <a:prstDash val="solid"/>
            </a:ln>
          </c:spPr>
        </c:majorGridlines>
        <c:title>
          <c:tx>
            <c:rich>
              <a:bodyPr/>
              <a:lstStyle/>
              <a:p>
                <a:pPr>
                  <a:defRPr sz="1400"/>
                </a:pPr>
                <a:r>
                  <a:rPr lang="en-US" sz="1400"/>
                  <a:t>e: estimate</a:t>
                </a:r>
              </a:p>
            </c:rich>
          </c:tx>
          <c:layout>
            <c:manualLayout>
              <c:xMode val="edge"/>
              <c:yMode val="edge"/>
              <c:x val="0.8830965233116238"/>
              <c:y val="0.9519912332557004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a:pPr>
            <a:endParaRPr lang="en-US"/>
          </a:p>
        </c:txPr>
        <c:crossAx val="105506848"/>
        <c:crosses val="autoZero"/>
        <c:auto val="1"/>
        <c:lblAlgn val="ctr"/>
        <c:lblOffset val="100"/>
        <c:tickLblSkip val="1"/>
        <c:tickMarkSkip val="1"/>
        <c:noMultiLvlLbl val="0"/>
      </c:catAx>
      <c:valAx>
        <c:axId val="105506848"/>
        <c:scaling>
          <c:orientation val="minMax"/>
          <c:max val="1.03"/>
          <c:min val="0.9"/>
        </c:scaling>
        <c:delete val="0"/>
        <c:axPos val="l"/>
        <c:majorGridlines>
          <c:spPr>
            <a:ln w="3175">
              <a:solidFill>
                <a:srgbClr val="000000"/>
              </a:solidFill>
              <a:prstDash val="solid"/>
            </a:ln>
          </c:spPr>
        </c:majorGridlines>
        <c:title>
          <c:tx>
            <c:rich>
              <a:bodyPr/>
              <a:lstStyle/>
              <a:p>
                <a:pPr>
                  <a:defRPr/>
                </a:pPr>
                <a:r>
                  <a:rPr lang="en-US"/>
                  <a:t>Index: 1Q2008=100.0</a:t>
                </a:r>
              </a:p>
            </c:rich>
          </c:tx>
          <c:layout>
            <c:manualLayout>
              <c:xMode val="edge"/>
              <c:yMode val="edge"/>
              <c:x val="4.4395116537180911E-3"/>
              <c:y val="0.28641571194762988"/>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a:pPr>
            <a:endParaRPr lang="en-US"/>
          </a:p>
        </c:txPr>
        <c:crossAx val="103497128"/>
        <c:crosses val="autoZero"/>
        <c:crossBetween val="between"/>
      </c:valAx>
      <c:spPr>
        <a:solidFill>
          <a:srgbClr val="FFFFFF"/>
        </a:solidFill>
        <a:ln w="12700">
          <a:solidFill>
            <a:srgbClr val="808080"/>
          </a:solidFill>
          <a:prstDash val="solid"/>
        </a:ln>
      </c:spPr>
    </c:plotArea>
    <c:legend>
      <c:legendPos val="r"/>
      <c:layout>
        <c:manualLayout>
          <c:xMode val="edge"/>
          <c:yMode val="edge"/>
          <c:x val="0.69571455235180468"/>
          <c:y val="0.58942605443485041"/>
          <c:w val="0.2897076328433148"/>
          <c:h val="0.18225359457883145"/>
        </c:manualLayout>
      </c:layout>
      <c:overlay val="0"/>
      <c:spPr>
        <a:solidFill>
          <a:srgbClr val="FFFFFF"/>
        </a:solidFill>
        <a:ln w="3175">
          <a:solidFill>
            <a:srgbClr val="000000"/>
          </a:solidFill>
          <a:prstDash val="solid"/>
        </a:ln>
        <a:effectLst>
          <a:outerShdw blurRad="50800" dist="38100" dir="2700000" algn="tl" rotWithShape="0">
            <a:prstClr val="black">
              <a:alpha val="40000"/>
            </a:prstClr>
          </a:outerShdw>
        </a:effectLst>
      </c:spPr>
    </c:legend>
    <c:plotVisOnly val="1"/>
    <c:dispBlanksAs val="gap"/>
    <c:showDLblsOverMax val="0"/>
  </c:chart>
  <c:spPr>
    <a:noFill/>
    <a:ln w="9525">
      <a:noFill/>
    </a:ln>
  </c:spPr>
  <c:txPr>
    <a:bodyPr/>
    <a:lstStyle/>
    <a:p>
      <a:pPr>
        <a:defRPr sz="1600" b="0" i="0" u="none" strike="noStrike" baseline="0">
          <a:solidFill>
            <a:srgbClr val="000000"/>
          </a:solidFill>
          <a:latin typeface="Arial" pitchFamily="34" charset="0"/>
          <a:ea typeface="Arial"/>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30183340910999"/>
          <c:y val="1.7890772128060263E-2"/>
          <c:w val="0.67673851355080172"/>
          <c:h val="0.86432022993323554"/>
        </c:manualLayout>
      </c:layout>
      <c:lineChart>
        <c:grouping val="standard"/>
        <c:varyColors val="0"/>
        <c:ser>
          <c:idx val="0"/>
          <c:order val="0"/>
          <c:tx>
            <c:strRef>
              <c:f>EmpSum!$A$10</c:f>
              <c:strCache>
                <c:ptCount val="1"/>
                <c:pt idx="0">
                  <c:v> Communications Equipment Mfg</c:v>
                </c:pt>
              </c:strCache>
            </c:strRef>
          </c:tx>
          <c:spPr>
            <a:ln w="38100">
              <a:solidFill>
                <a:srgbClr val="000080"/>
              </a:solidFill>
              <a:prstDash val="solid"/>
            </a:ln>
          </c:spPr>
          <c:marker>
            <c:symbol val="diamond"/>
            <c:size val="7"/>
            <c:spPr>
              <a:solidFill>
                <a:srgbClr val="000080"/>
              </a:solidFill>
              <a:ln>
                <a:solidFill>
                  <a:srgbClr val="000080"/>
                </a:solidFill>
                <a:prstDash val="solid"/>
              </a:ln>
            </c:spPr>
          </c:marker>
          <c:cat>
            <c:multiLvlStrRef>
              <c:f>EmpSum!$B$35:$U$36</c:f>
              <c:multiLvlStrCache>
                <c:ptCount val="20"/>
                <c:lvl>
                  <c:pt idx="0">
                    <c:v>1Q</c:v>
                  </c:pt>
                  <c:pt idx="1">
                    <c:v>2Q</c:v>
                  </c:pt>
                  <c:pt idx="2">
                    <c:v>3Q</c:v>
                  </c:pt>
                  <c:pt idx="3">
                    <c:v>4Q</c:v>
                  </c:pt>
                  <c:pt idx="4">
                    <c:v>1Q</c:v>
                  </c:pt>
                  <c:pt idx="5">
                    <c:v>2Q</c:v>
                  </c:pt>
                  <c:pt idx="6">
                    <c:v>3Q</c:v>
                  </c:pt>
                  <c:pt idx="7">
                    <c:v>4Q</c:v>
                  </c:pt>
                  <c:pt idx="8">
                    <c:v>1Q</c:v>
                  </c:pt>
                  <c:pt idx="9">
                    <c:v>2Q</c:v>
                  </c:pt>
                  <c:pt idx="10">
                    <c:v>3Q</c:v>
                  </c:pt>
                  <c:pt idx="11">
                    <c:v>4Q</c:v>
                  </c:pt>
                  <c:pt idx="12">
                    <c:v>1Q</c:v>
                  </c:pt>
                  <c:pt idx="13">
                    <c:v>2Q</c:v>
                  </c:pt>
                  <c:pt idx="14">
                    <c:v>3Q</c:v>
                  </c:pt>
                  <c:pt idx="15">
                    <c:v>4Q</c:v>
                  </c:pt>
                  <c:pt idx="16">
                    <c:v>1Q</c:v>
                  </c:pt>
                  <c:pt idx="17">
                    <c:v>2Q</c:v>
                  </c:pt>
                  <c:pt idx="18">
                    <c:v>3Qe</c:v>
                  </c:pt>
                  <c:pt idx="19">
                    <c:v>4Qe</c:v>
                  </c:pt>
                </c:lvl>
                <c:lvl>
                  <c:pt idx="0">
                    <c:v>2008</c:v>
                  </c:pt>
                  <c:pt idx="4">
                    <c:v>2009</c:v>
                  </c:pt>
                  <c:pt idx="8">
                    <c:v>2010</c:v>
                  </c:pt>
                  <c:pt idx="12">
                    <c:v>2011</c:v>
                  </c:pt>
                  <c:pt idx="16">
                    <c:v>2012</c:v>
                  </c:pt>
                </c:lvl>
              </c:multiLvlStrCache>
            </c:multiLvlStrRef>
          </c:cat>
          <c:val>
            <c:numRef>
              <c:f>EmpSum!$B$10:$U$10</c:f>
              <c:numCache>
                <c:formatCode>#,##0</c:formatCode>
                <c:ptCount val="20"/>
                <c:pt idx="0">
                  <c:v>30900</c:v>
                </c:pt>
                <c:pt idx="1">
                  <c:v>31000</c:v>
                </c:pt>
                <c:pt idx="2">
                  <c:v>31400</c:v>
                </c:pt>
                <c:pt idx="3">
                  <c:v>31400</c:v>
                </c:pt>
                <c:pt idx="4">
                  <c:v>30700</c:v>
                </c:pt>
                <c:pt idx="5">
                  <c:v>29600</c:v>
                </c:pt>
                <c:pt idx="6">
                  <c:v>29600</c:v>
                </c:pt>
                <c:pt idx="7">
                  <c:v>29200</c:v>
                </c:pt>
                <c:pt idx="8">
                  <c:v>28600</c:v>
                </c:pt>
                <c:pt idx="9">
                  <c:v>28400</c:v>
                </c:pt>
                <c:pt idx="10">
                  <c:v>28500</c:v>
                </c:pt>
                <c:pt idx="11">
                  <c:v>27900</c:v>
                </c:pt>
                <c:pt idx="12">
                  <c:v>26700</c:v>
                </c:pt>
                <c:pt idx="13">
                  <c:v>26800</c:v>
                </c:pt>
                <c:pt idx="14">
                  <c:v>26600</c:v>
                </c:pt>
                <c:pt idx="15">
                  <c:v>26400</c:v>
                </c:pt>
                <c:pt idx="16">
                  <c:v>26300</c:v>
                </c:pt>
                <c:pt idx="17">
                  <c:v>26100</c:v>
                </c:pt>
                <c:pt idx="18">
                  <c:v>26000</c:v>
                </c:pt>
                <c:pt idx="19">
                  <c:v>25900</c:v>
                </c:pt>
              </c:numCache>
            </c:numRef>
          </c:val>
          <c:smooth val="0"/>
        </c:ser>
        <c:ser>
          <c:idx val="1"/>
          <c:order val="1"/>
          <c:tx>
            <c:strRef>
              <c:f>EmpSum!$A$15</c:f>
              <c:strCache>
                <c:ptCount val="1"/>
                <c:pt idx="0">
                  <c:v> Software</c:v>
                </c:pt>
              </c:strCache>
            </c:strRef>
          </c:tx>
          <c:spPr>
            <a:ln w="38100">
              <a:solidFill>
                <a:srgbClr val="FF00FF"/>
              </a:solidFill>
              <a:prstDash val="solid"/>
            </a:ln>
          </c:spPr>
          <c:marker>
            <c:symbol val="square"/>
            <c:size val="7"/>
            <c:spPr>
              <a:solidFill>
                <a:srgbClr val="FF00FF"/>
              </a:solidFill>
              <a:ln>
                <a:solidFill>
                  <a:srgbClr val="FF00FF"/>
                </a:solidFill>
                <a:prstDash val="solid"/>
              </a:ln>
            </c:spPr>
          </c:marker>
          <c:cat>
            <c:multiLvlStrRef>
              <c:f>EmpSum!$B$35:$U$36</c:f>
              <c:multiLvlStrCache>
                <c:ptCount val="20"/>
                <c:lvl>
                  <c:pt idx="0">
                    <c:v>1Q</c:v>
                  </c:pt>
                  <c:pt idx="1">
                    <c:v>2Q</c:v>
                  </c:pt>
                  <c:pt idx="2">
                    <c:v>3Q</c:v>
                  </c:pt>
                  <c:pt idx="3">
                    <c:v>4Q</c:v>
                  </c:pt>
                  <c:pt idx="4">
                    <c:v>1Q</c:v>
                  </c:pt>
                  <c:pt idx="5">
                    <c:v>2Q</c:v>
                  </c:pt>
                  <c:pt idx="6">
                    <c:v>3Q</c:v>
                  </c:pt>
                  <c:pt idx="7">
                    <c:v>4Q</c:v>
                  </c:pt>
                  <c:pt idx="8">
                    <c:v>1Q</c:v>
                  </c:pt>
                  <c:pt idx="9">
                    <c:v>2Q</c:v>
                  </c:pt>
                  <c:pt idx="10">
                    <c:v>3Q</c:v>
                  </c:pt>
                  <c:pt idx="11">
                    <c:v>4Q</c:v>
                  </c:pt>
                  <c:pt idx="12">
                    <c:v>1Q</c:v>
                  </c:pt>
                  <c:pt idx="13">
                    <c:v>2Q</c:v>
                  </c:pt>
                  <c:pt idx="14">
                    <c:v>3Q</c:v>
                  </c:pt>
                  <c:pt idx="15">
                    <c:v>4Q</c:v>
                  </c:pt>
                  <c:pt idx="16">
                    <c:v>1Q</c:v>
                  </c:pt>
                  <c:pt idx="17">
                    <c:v>2Q</c:v>
                  </c:pt>
                  <c:pt idx="18">
                    <c:v>3Qe</c:v>
                  </c:pt>
                  <c:pt idx="19">
                    <c:v>4Qe</c:v>
                  </c:pt>
                </c:lvl>
                <c:lvl>
                  <c:pt idx="0">
                    <c:v>2008</c:v>
                  </c:pt>
                  <c:pt idx="4">
                    <c:v>2009</c:v>
                  </c:pt>
                  <c:pt idx="8">
                    <c:v>2010</c:v>
                  </c:pt>
                  <c:pt idx="12">
                    <c:v>2011</c:v>
                  </c:pt>
                  <c:pt idx="16">
                    <c:v>2012</c:v>
                  </c:pt>
                </c:lvl>
              </c:multiLvlStrCache>
            </c:multiLvlStrRef>
          </c:cat>
          <c:val>
            <c:numRef>
              <c:f>EmpSum!$B$15:$U$15</c:f>
              <c:numCache>
                <c:formatCode>#,##0</c:formatCode>
                <c:ptCount val="20"/>
                <c:pt idx="0">
                  <c:v>27000</c:v>
                </c:pt>
                <c:pt idx="1">
                  <c:v>27200</c:v>
                </c:pt>
                <c:pt idx="2">
                  <c:v>27400</c:v>
                </c:pt>
                <c:pt idx="3">
                  <c:v>27400</c:v>
                </c:pt>
                <c:pt idx="4">
                  <c:v>27400</c:v>
                </c:pt>
                <c:pt idx="5">
                  <c:v>27000</c:v>
                </c:pt>
                <c:pt idx="6">
                  <c:v>26900</c:v>
                </c:pt>
                <c:pt idx="7">
                  <c:v>26900</c:v>
                </c:pt>
                <c:pt idx="8">
                  <c:v>27100</c:v>
                </c:pt>
                <c:pt idx="9">
                  <c:v>27500</c:v>
                </c:pt>
                <c:pt idx="10">
                  <c:v>27500</c:v>
                </c:pt>
                <c:pt idx="11">
                  <c:v>27200</c:v>
                </c:pt>
                <c:pt idx="12">
                  <c:v>26800</c:v>
                </c:pt>
                <c:pt idx="13">
                  <c:v>27000</c:v>
                </c:pt>
                <c:pt idx="14">
                  <c:v>27100</c:v>
                </c:pt>
                <c:pt idx="15">
                  <c:v>27300</c:v>
                </c:pt>
                <c:pt idx="16">
                  <c:v>26400</c:v>
                </c:pt>
                <c:pt idx="17">
                  <c:v>27000</c:v>
                </c:pt>
                <c:pt idx="18">
                  <c:v>27200</c:v>
                </c:pt>
                <c:pt idx="19">
                  <c:v>27700</c:v>
                </c:pt>
              </c:numCache>
            </c:numRef>
          </c:val>
          <c:smooth val="0"/>
        </c:ser>
        <c:ser>
          <c:idx val="3"/>
          <c:order val="2"/>
          <c:tx>
            <c:strRef>
              <c:f>EmpSum!$A$9</c:f>
              <c:strCache>
                <c:ptCount val="1"/>
                <c:pt idx="0">
                  <c:v> Biotechnology &amp; Pharmaceutical</c:v>
                </c:pt>
              </c:strCache>
            </c:strRef>
          </c:tx>
          <c:spPr>
            <a:ln w="38100">
              <a:solidFill>
                <a:srgbClr val="00FFFF"/>
              </a:solidFill>
              <a:prstDash val="solid"/>
            </a:ln>
          </c:spPr>
          <c:marker>
            <c:symbol val="x"/>
            <c:size val="7"/>
            <c:spPr>
              <a:noFill/>
              <a:ln>
                <a:solidFill>
                  <a:srgbClr val="00FFFF"/>
                </a:solidFill>
                <a:prstDash val="solid"/>
              </a:ln>
            </c:spPr>
          </c:marker>
          <c:cat>
            <c:multiLvlStrRef>
              <c:f>EmpSum!$B$35:$U$36</c:f>
              <c:multiLvlStrCache>
                <c:ptCount val="20"/>
                <c:lvl>
                  <c:pt idx="0">
                    <c:v>1Q</c:v>
                  </c:pt>
                  <c:pt idx="1">
                    <c:v>2Q</c:v>
                  </c:pt>
                  <c:pt idx="2">
                    <c:v>3Q</c:v>
                  </c:pt>
                  <c:pt idx="3">
                    <c:v>4Q</c:v>
                  </c:pt>
                  <c:pt idx="4">
                    <c:v>1Q</c:v>
                  </c:pt>
                  <c:pt idx="5">
                    <c:v>2Q</c:v>
                  </c:pt>
                  <c:pt idx="6">
                    <c:v>3Q</c:v>
                  </c:pt>
                  <c:pt idx="7">
                    <c:v>4Q</c:v>
                  </c:pt>
                  <c:pt idx="8">
                    <c:v>1Q</c:v>
                  </c:pt>
                  <c:pt idx="9">
                    <c:v>2Q</c:v>
                  </c:pt>
                  <c:pt idx="10">
                    <c:v>3Q</c:v>
                  </c:pt>
                  <c:pt idx="11">
                    <c:v>4Q</c:v>
                  </c:pt>
                  <c:pt idx="12">
                    <c:v>1Q</c:v>
                  </c:pt>
                  <c:pt idx="13">
                    <c:v>2Q</c:v>
                  </c:pt>
                  <c:pt idx="14">
                    <c:v>3Q</c:v>
                  </c:pt>
                  <c:pt idx="15">
                    <c:v>4Q</c:v>
                  </c:pt>
                  <c:pt idx="16">
                    <c:v>1Q</c:v>
                  </c:pt>
                  <c:pt idx="17">
                    <c:v>2Q</c:v>
                  </c:pt>
                  <c:pt idx="18">
                    <c:v>3Qe</c:v>
                  </c:pt>
                  <c:pt idx="19">
                    <c:v>4Qe</c:v>
                  </c:pt>
                </c:lvl>
                <c:lvl>
                  <c:pt idx="0">
                    <c:v>2008</c:v>
                  </c:pt>
                  <c:pt idx="4">
                    <c:v>2009</c:v>
                  </c:pt>
                  <c:pt idx="8">
                    <c:v>2010</c:v>
                  </c:pt>
                  <c:pt idx="12">
                    <c:v>2011</c:v>
                  </c:pt>
                  <c:pt idx="16">
                    <c:v>2012</c:v>
                  </c:pt>
                </c:lvl>
              </c:multiLvlStrCache>
            </c:multiLvlStrRef>
          </c:cat>
          <c:val>
            <c:numRef>
              <c:f>EmpSum!$B$9:$U$9</c:f>
              <c:numCache>
                <c:formatCode>#,##0</c:formatCode>
                <c:ptCount val="20"/>
                <c:pt idx="0">
                  <c:v>18000</c:v>
                </c:pt>
                <c:pt idx="1">
                  <c:v>18300</c:v>
                </c:pt>
                <c:pt idx="2">
                  <c:v>18700</c:v>
                </c:pt>
                <c:pt idx="3">
                  <c:v>18800</c:v>
                </c:pt>
                <c:pt idx="4">
                  <c:v>19700</c:v>
                </c:pt>
                <c:pt idx="5">
                  <c:v>19800</c:v>
                </c:pt>
                <c:pt idx="6">
                  <c:v>19900</c:v>
                </c:pt>
                <c:pt idx="7">
                  <c:v>19800</c:v>
                </c:pt>
                <c:pt idx="8">
                  <c:v>20500</c:v>
                </c:pt>
                <c:pt idx="9">
                  <c:v>20800</c:v>
                </c:pt>
                <c:pt idx="10">
                  <c:v>21100</c:v>
                </c:pt>
                <c:pt idx="11">
                  <c:v>21200</c:v>
                </c:pt>
                <c:pt idx="12">
                  <c:v>22300</c:v>
                </c:pt>
                <c:pt idx="13">
                  <c:v>22400</c:v>
                </c:pt>
                <c:pt idx="14">
                  <c:v>22800</c:v>
                </c:pt>
                <c:pt idx="15">
                  <c:v>22800</c:v>
                </c:pt>
                <c:pt idx="16">
                  <c:v>23000</c:v>
                </c:pt>
                <c:pt idx="17">
                  <c:v>23300</c:v>
                </c:pt>
                <c:pt idx="18">
                  <c:v>23400</c:v>
                </c:pt>
                <c:pt idx="19">
                  <c:v>23400</c:v>
                </c:pt>
              </c:numCache>
            </c:numRef>
          </c:val>
          <c:smooth val="0"/>
        </c:ser>
        <c:ser>
          <c:idx val="2"/>
          <c:order val="3"/>
          <c:tx>
            <c:strRef>
              <c:f>EmpSum!$A$12</c:f>
              <c:strCache>
                <c:ptCount val="1"/>
                <c:pt idx="0">
                  <c:v> Defense and Transportation</c:v>
                </c:pt>
              </c:strCache>
            </c:strRef>
          </c:tx>
          <c:spPr>
            <a:ln w="38100">
              <a:solidFill>
                <a:srgbClr val="969696"/>
              </a:solidFill>
              <a:prstDash val="solid"/>
            </a:ln>
          </c:spPr>
          <c:marker>
            <c:symbol val="triangle"/>
            <c:size val="7"/>
            <c:spPr>
              <a:solidFill>
                <a:srgbClr val="969696"/>
              </a:solidFill>
              <a:ln>
                <a:solidFill>
                  <a:srgbClr val="969696"/>
                </a:solidFill>
                <a:prstDash val="solid"/>
              </a:ln>
            </c:spPr>
          </c:marker>
          <c:cat>
            <c:multiLvlStrRef>
              <c:f>EmpSum!$B$35:$U$36</c:f>
              <c:multiLvlStrCache>
                <c:ptCount val="20"/>
                <c:lvl>
                  <c:pt idx="0">
                    <c:v>1Q</c:v>
                  </c:pt>
                  <c:pt idx="1">
                    <c:v>2Q</c:v>
                  </c:pt>
                  <c:pt idx="2">
                    <c:v>3Q</c:v>
                  </c:pt>
                  <c:pt idx="3">
                    <c:v>4Q</c:v>
                  </c:pt>
                  <c:pt idx="4">
                    <c:v>1Q</c:v>
                  </c:pt>
                  <c:pt idx="5">
                    <c:v>2Q</c:v>
                  </c:pt>
                  <c:pt idx="6">
                    <c:v>3Q</c:v>
                  </c:pt>
                  <c:pt idx="7">
                    <c:v>4Q</c:v>
                  </c:pt>
                  <c:pt idx="8">
                    <c:v>1Q</c:v>
                  </c:pt>
                  <c:pt idx="9">
                    <c:v>2Q</c:v>
                  </c:pt>
                  <c:pt idx="10">
                    <c:v>3Q</c:v>
                  </c:pt>
                  <c:pt idx="11">
                    <c:v>4Q</c:v>
                  </c:pt>
                  <c:pt idx="12">
                    <c:v>1Q</c:v>
                  </c:pt>
                  <c:pt idx="13">
                    <c:v>2Q</c:v>
                  </c:pt>
                  <c:pt idx="14">
                    <c:v>3Q</c:v>
                  </c:pt>
                  <c:pt idx="15">
                    <c:v>4Q</c:v>
                  </c:pt>
                  <c:pt idx="16">
                    <c:v>1Q</c:v>
                  </c:pt>
                  <c:pt idx="17">
                    <c:v>2Q</c:v>
                  </c:pt>
                  <c:pt idx="18">
                    <c:v>3Qe</c:v>
                  </c:pt>
                  <c:pt idx="19">
                    <c:v>4Qe</c:v>
                  </c:pt>
                </c:lvl>
                <c:lvl>
                  <c:pt idx="0">
                    <c:v>2008</c:v>
                  </c:pt>
                  <c:pt idx="4">
                    <c:v>2009</c:v>
                  </c:pt>
                  <c:pt idx="8">
                    <c:v>2010</c:v>
                  </c:pt>
                  <c:pt idx="12">
                    <c:v>2011</c:v>
                  </c:pt>
                  <c:pt idx="16">
                    <c:v>2012</c:v>
                  </c:pt>
                </c:lvl>
              </c:multiLvlStrCache>
            </c:multiLvlStrRef>
          </c:cat>
          <c:val>
            <c:numRef>
              <c:f>EmpSum!$B$12:$U$12</c:f>
              <c:numCache>
                <c:formatCode>#,##0</c:formatCode>
                <c:ptCount val="20"/>
                <c:pt idx="0">
                  <c:v>25300</c:v>
                </c:pt>
                <c:pt idx="1">
                  <c:v>25500</c:v>
                </c:pt>
                <c:pt idx="2">
                  <c:v>25600</c:v>
                </c:pt>
                <c:pt idx="3">
                  <c:v>25600</c:v>
                </c:pt>
                <c:pt idx="4">
                  <c:v>25400</c:v>
                </c:pt>
                <c:pt idx="5">
                  <c:v>25000</c:v>
                </c:pt>
                <c:pt idx="6">
                  <c:v>24700</c:v>
                </c:pt>
                <c:pt idx="7">
                  <c:v>24300</c:v>
                </c:pt>
                <c:pt idx="8">
                  <c:v>23800</c:v>
                </c:pt>
                <c:pt idx="9">
                  <c:v>23900</c:v>
                </c:pt>
                <c:pt idx="10">
                  <c:v>23600</c:v>
                </c:pt>
                <c:pt idx="11">
                  <c:v>23700</c:v>
                </c:pt>
                <c:pt idx="12">
                  <c:v>23700</c:v>
                </c:pt>
                <c:pt idx="13">
                  <c:v>22400</c:v>
                </c:pt>
                <c:pt idx="14">
                  <c:v>22200</c:v>
                </c:pt>
                <c:pt idx="15">
                  <c:v>22500</c:v>
                </c:pt>
                <c:pt idx="16">
                  <c:v>22300</c:v>
                </c:pt>
                <c:pt idx="17">
                  <c:v>22400</c:v>
                </c:pt>
                <c:pt idx="18">
                  <c:v>22600</c:v>
                </c:pt>
                <c:pt idx="19">
                  <c:v>22700</c:v>
                </c:pt>
              </c:numCache>
            </c:numRef>
          </c:val>
          <c:smooth val="0"/>
        </c:ser>
        <c:ser>
          <c:idx val="4"/>
          <c:order val="4"/>
          <c:tx>
            <c:strRef>
              <c:f>EmpSum!$A$11</c:f>
              <c:strCache>
                <c:ptCount val="1"/>
                <c:pt idx="0">
                  <c:v> Computer &amp; Electronics</c:v>
                </c:pt>
              </c:strCache>
            </c:strRef>
          </c:tx>
          <c:spPr>
            <a:ln w="38100">
              <a:solidFill>
                <a:srgbClr val="800080"/>
              </a:solidFill>
              <a:prstDash val="solid"/>
            </a:ln>
          </c:spPr>
          <c:marker>
            <c:symbol val="star"/>
            <c:size val="7"/>
            <c:spPr>
              <a:noFill/>
              <a:ln>
                <a:solidFill>
                  <a:srgbClr val="800080"/>
                </a:solidFill>
                <a:prstDash val="solid"/>
              </a:ln>
            </c:spPr>
          </c:marker>
          <c:cat>
            <c:multiLvlStrRef>
              <c:f>EmpSum!$B$35:$U$36</c:f>
              <c:multiLvlStrCache>
                <c:ptCount val="20"/>
                <c:lvl>
                  <c:pt idx="0">
                    <c:v>1Q</c:v>
                  </c:pt>
                  <c:pt idx="1">
                    <c:v>2Q</c:v>
                  </c:pt>
                  <c:pt idx="2">
                    <c:v>3Q</c:v>
                  </c:pt>
                  <c:pt idx="3">
                    <c:v>4Q</c:v>
                  </c:pt>
                  <c:pt idx="4">
                    <c:v>1Q</c:v>
                  </c:pt>
                  <c:pt idx="5">
                    <c:v>2Q</c:v>
                  </c:pt>
                  <c:pt idx="6">
                    <c:v>3Q</c:v>
                  </c:pt>
                  <c:pt idx="7">
                    <c:v>4Q</c:v>
                  </c:pt>
                  <c:pt idx="8">
                    <c:v>1Q</c:v>
                  </c:pt>
                  <c:pt idx="9">
                    <c:v>2Q</c:v>
                  </c:pt>
                  <c:pt idx="10">
                    <c:v>3Q</c:v>
                  </c:pt>
                  <c:pt idx="11">
                    <c:v>4Q</c:v>
                  </c:pt>
                  <c:pt idx="12">
                    <c:v>1Q</c:v>
                  </c:pt>
                  <c:pt idx="13">
                    <c:v>2Q</c:v>
                  </c:pt>
                  <c:pt idx="14">
                    <c:v>3Q</c:v>
                  </c:pt>
                  <c:pt idx="15">
                    <c:v>4Q</c:v>
                  </c:pt>
                  <c:pt idx="16">
                    <c:v>1Q</c:v>
                  </c:pt>
                  <c:pt idx="17">
                    <c:v>2Q</c:v>
                  </c:pt>
                  <c:pt idx="18">
                    <c:v>3Qe</c:v>
                  </c:pt>
                  <c:pt idx="19">
                    <c:v>4Qe</c:v>
                  </c:pt>
                </c:lvl>
                <c:lvl>
                  <c:pt idx="0">
                    <c:v>2008</c:v>
                  </c:pt>
                  <c:pt idx="4">
                    <c:v>2009</c:v>
                  </c:pt>
                  <c:pt idx="8">
                    <c:v>2010</c:v>
                  </c:pt>
                  <c:pt idx="12">
                    <c:v>2011</c:v>
                  </c:pt>
                  <c:pt idx="16">
                    <c:v>2012</c:v>
                  </c:pt>
                </c:lvl>
              </c:multiLvlStrCache>
            </c:multiLvlStrRef>
          </c:cat>
          <c:val>
            <c:numRef>
              <c:f>EmpSum!$B$11:$U$11</c:f>
              <c:numCache>
                <c:formatCode>#,##0</c:formatCode>
                <c:ptCount val="20"/>
                <c:pt idx="0">
                  <c:v>12900</c:v>
                </c:pt>
                <c:pt idx="1">
                  <c:v>12900</c:v>
                </c:pt>
                <c:pt idx="2">
                  <c:v>13400</c:v>
                </c:pt>
                <c:pt idx="3">
                  <c:v>13500</c:v>
                </c:pt>
                <c:pt idx="4">
                  <c:v>14100</c:v>
                </c:pt>
                <c:pt idx="5">
                  <c:v>13400</c:v>
                </c:pt>
                <c:pt idx="6">
                  <c:v>12500</c:v>
                </c:pt>
                <c:pt idx="7">
                  <c:v>12600</c:v>
                </c:pt>
                <c:pt idx="8">
                  <c:v>12000</c:v>
                </c:pt>
                <c:pt idx="9">
                  <c:v>12300</c:v>
                </c:pt>
                <c:pt idx="10">
                  <c:v>12100</c:v>
                </c:pt>
                <c:pt idx="11">
                  <c:v>12900</c:v>
                </c:pt>
                <c:pt idx="12">
                  <c:v>12300</c:v>
                </c:pt>
                <c:pt idx="13">
                  <c:v>12400</c:v>
                </c:pt>
                <c:pt idx="14">
                  <c:v>12600</c:v>
                </c:pt>
                <c:pt idx="15">
                  <c:v>12500</c:v>
                </c:pt>
                <c:pt idx="16">
                  <c:v>11900</c:v>
                </c:pt>
                <c:pt idx="17">
                  <c:v>11800</c:v>
                </c:pt>
                <c:pt idx="18">
                  <c:v>11800</c:v>
                </c:pt>
                <c:pt idx="19">
                  <c:v>11700</c:v>
                </c:pt>
              </c:numCache>
            </c:numRef>
          </c:val>
          <c:smooth val="0"/>
        </c:ser>
        <c:ser>
          <c:idx val="5"/>
          <c:order val="5"/>
          <c:tx>
            <c:strRef>
              <c:f>EmpSum!$A$13</c:f>
              <c:strCache>
                <c:ptCount val="1"/>
                <c:pt idx="0">
                  <c:v> Environmental Technology</c:v>
                </c:pt>
              </c:strCache>
            </c:strRef>
          </c:tx>
          <c:spPr>
            <a:ln w="38100">
              <a:solidFill>
                <a:srgbClr val="800000"/>
              </a:solidFill>
              <a:prstDash val="solid"/>
            </a:ln>
          </c:spPr>
          <c:marker>
            <c:symbol val="circle"/>
            <c:size val="7"/>
            <c:spPr>
              <a:solidFill>
                <a:srgbClr val="800000"/>
              </a:solidFill>
              <a:ln>
                <a:solidFill>
                  <a:srgbClr val="800000"/>
                </a:solidFill>
                <a:prstDash val="solid"/>
              </a:ln>
            </c:spPr>
          </c:marker>
          <c:cat>
            <c:multiLvlStrRef>
              <c:f>EmpSum!$B$35:$U$36</c:f>
              <c:multiLvlStrCache>
                <c:ptCount val="20"/>
                <c:lvl>
                  <c:pt idx="0">
                    <c:v>1Q</c:v>
                  </c:pt>
                  <c:pt idx="1">
                    <c:v>2Q</c:v>
                  </c:pt>
                  <c:pt idx="2">
                    <c:v>3Q</c:v>
                  </c:pt>
                  <c:pt idx="3">
                    <c:v>4Q</c:v>
                  </c:pt>
                  <c:pt idx="4">
                    <c:v>1Q</c:v>
                  </c:pt>
                  <c:pt idx="5">
                    <c:v>2Q</c:v>
                  </c:pt>
                  <c:pt idx="6">
                    <c:v>3Q</c:v>
                  </c:pt>
                  <c:pt idx="7">
                    <c:v>4Q</c:v>
                  </c:pt>
                  <c:pt idx="8">
                    <c:v>1Q</c:v>
                  </c:pt>
                  <c:pt idx="9">
                    <c:v>2Q</c:v>
                  </c:pt>
                  <c:pt idx="10">
                    <c:v>3Q</c:v>
                  </c:pt>
                  <c:pt idx="11">
                    <c:v>4Q</c:v>
                  </c:pt>
                  <c:pt idx="12">
                    <c:v>1Q</c:v>
                  </c:pt>
                  <c:pt idx="13">
                    <c:v>2Q</c:v>
                  </c:pt>
                  <c:pt idx="14">
                    <c:v>3Q</c:v>
                  </c:pt>
                  <c:pt idx="15">
                    <c:v>4Q</c:v>
                  </c:pt>
                  <c:pt idx="16">
                    <c:v>1Q</c:v>
                  </c:pt>
                  <c:pt idx="17">
                    <c:v>2Q</c:v>
                  </c:pt>
                  <c:pt idx="18">
                    <c:v>3Qe</c:v>
                  </c:pt>
                  <c:pt idx="19">
                    <c:v>4Qe</c:v>
                  </c:pt>
                </c:lvl>
                <c:lvl>
                  <c:pt idx="0">
                    <c:v>2008</c:v>
                  </c:pt>
                  <c:pt idx="4">
                    <c:v>2009</c:v>
                  </c:pt>
                  <c:pt idx="8">
                    <c:v>2010</c:v>
                  </c:pt>
                  <c:pt idx="12">
                    <c:v>2011</c:v>
                  </c:pt>
                  <c:pt idx="16">
                    <c:v>2012</c:v>
                  </c:pt>
                </c:lvl>
              </c:multiLvlStrCache>
            </c:multiLvlStrRef>
          </c:cat>
          <c:val>
            <c:numRef>
              <c:f>EmpSum!$B$13:$U$13</c:f>
              <c:numCache>
                <c:formatCode>#,##0</c:formatCode>
                <c:ptCount val="20"/>
                <c:pt idx="0">
                  <c:v>10900</c:v>
                </c:pt>
                <c:pt idx="1">
                  <c:v>10900</c:v>
                </c:pt>
                <c:pt idx="2">
                  <c:v>10900</c:v>
                </c:pt>
                <c:pt idx="3">
                  <c:v>10800</c:v>
                </c:pt>
                <c:pt idx="4">
                  <c:v>10700</c:v>
                </c:pt>
                <c:pt idx="5">
                  <c:v>10400</c:v>
                </c:pt>
                <c:pt idx="6">
                  <c:v>10200</c:v>
                </c:pt>
                <c:pt idx="7">
                  <c:v>10100</c:v>
                </c:pt>
                <c:pt idx="8">
                  <c:v>11300</c:v>
                </c:pt>
                <c:pt idx="9">
                  <c:v>11300</c:v>
                </c:pt>
                <c:pt idx="10">
                  <c:v>11600</c:v>
                </c:pt>
                <c:pt idx="11">
                  <c:v>10400</c:v>
                </c:pt>
                <c:pt idx="12">
                  <c:v>10600</c:v>
                </c:pt>
                <c:pt idx="13">
                  <c:v>9800</c:v>
                </c:pt>
                <c:pt idx="14">
                  <c:v>10900</c:v>
                </c:pt>
                <c:pt idx="15">
                  <c:v>10900</c:v>
                </c:pt>
                <c:pt idx="16">
                  <c:v>10600</c:v>
                </c:pt>
                <c:pt idx="17">
                  <c:v>10700</c:v>
                </c:pt>
                <c:pt idx="18">
                  <c:v>10700</c:v>
                </c:pt>
                <c:pt idx="19">
                  <c:v>10600</c:v>
                </c:pt>
              </c:numCache>
            </c:numRef>
          </c:val>
          <c:smooth val="0"/>
        </c:ser>
        <c:ser>
          <c:idx val="6"/>
          <c:order val="6"/>
          <c:tx>
            <c:strRef>
              <c:f>EmpSum!$A$16</c:f>
              <c:strCache>
                <c:ptCount val="1"/>
                <c:pt idx="0">
                  <c:v> Other Technical Consulting Srvs</c:v>
                </c:pt>
              </c:strCache>
            </c:strRef>
          </c:tx>
          <c:spPr>
            <a:ln w="38100">
              <a:solidFill>
                <a:srgbClr val="008080"/>
              </a:solidFill>
              <a:prstDash val="solid"/>
            </a:ln>
          </c:spPr>
          <c:marker>
            <c:symbol val="plus"/>
            <c:size val="7"/>
            <c:spPr>
              <a:noFill/>
              <a:ln>
                <a:solidFill>
                  <a:srgbClr val="008080"/>
                </a:solidFill>
                <a:prstDash val="solid"/>
              </a:ln>
            </c:spPr>
          </c:marker>
          <c:cat>
            <c:multiLvlStrRef>
              <c:f>EmpSum!$B$35:$U$36</c:f>
              <c:multiLvlStrCache>
                <c:ptCount val="20"/>
                <c:lvl>
                  <c:pt idx="0">
                    <c:v>1Q</c:v>
                  </c:pt>
                  <c:pt idx="1">
                    <c:v>2Q</c:v>
                  </c:pt>
                  <c:pt idx="2">
                    <c:v>3Q</c:v>
                  </c:pt>
                  <c:pt idx="3">
                    <c:v>4Q</c:v>
                  </c:pt>
                  <c:pt idx="4">
                    <c:v>1Q</c:v>
                  </c:pt>
                  <c:pt idx="5">
                    <c:v>2Q</c:v>
                  </c:pt>
                  <c:pt idx="6">
                    <c:v>3Q</c:v>
                  </c:pt>
                  <c:pt idx="7">
                    <c:v>4Q</c:v>
                  </c:pt>
                  <c:pt idx="8">
                    <c:v>1Q</c:v>
                  </c:pt>
                  <c:pt idx="9">
                    <c:v>2Q</c:v>
                  </c:pt>
                  <c:pt idx="10">
                    <c:v>3Q</c:v>
                  </c:pt>
                  <c:pt idx="11">
                    <c:v>4Q</c:v>
                  </c:pt>
                  <c:pt idx="12">
                    <c:v>1Q</c:v>
                  </c:pt>
                  <c:pt idx="13">
                    <c:v>2Q</c:v>
                  </c:pt>
                  <c:pt idx="14">
                    <c:v>3Q</c:v>
                  </c:pt>
                  <c:pt idx="15">
                    <c:v>4Q</c:v>
                  </c:pt>
                  <c:pt idx="16">
                    <c:v>1Q</c:v>
                  </c:pt>
                  <c:pt idx="17">
                    <c:v>2Q</c:v>
                  </c:pt>
                  <c:pt idx="18">
                    <c:v>3Qe</c:v>
                  </c:pt>
                  <c:pt idx="19">
                    <c:v>4Qe</c:v>
                  </c:pt>
                </c:lvl>
                <c:lvl>
                  <c:pt idx="0">
                    <c:v>2008</c:v>
                  </c:pt>
                  <c:pt idx="4">
                    <c:v>2009</c:v>
                  </c:pt>
                  <c:pt idx="8">
                    <c:v>2010</c:v>
                  </c:pt>
                  <c:pt idx="12">
                    <c:v>2011</c:v>
                  </c:pt>
                  <c:pt idx="16">
                    <c:v>2012</c:v>
                  </c:pt>
                </c:lvl>
              </c:multiLvlStrCache>
            </c:multiLvlStrRef>
          </c:cat>
          <c:val>
            <c:numRef>
              <c:f>EmpSum!$B$16:$U$16</c:f>
              <c:numCache>
                <c:formatCode>#,##0</c:formatCode>
                <c:ptCount val="20"/>
                <c:pt idx="0">
                  <c:v>5700</c:v>
                </c:pt>
                <c:pt idx="1">
                  <c:v>5900</c:v>
                </c:pt>
                <c:pt idx="2">
                  <c:v>6100</c:v>
                </c:pt>
                <c:pt idx="3">
                  <c:v>6800</c:v>
                </c:pt>
                <c:pt idx="4">
                  <c:v>6200</c:v>
                </c:pt>
                <c:pt idx="5">
                  <c:v>6100</c:v>
                </c:pt>
                <c:pt idx="6">
                  <c:v>6000</c:v>
                </c:pt>
                <c:pt idx="7">
                  <c:v>6400</c:v>
                </c:pt>
                <c:pt idx="8">
                  <c:v>5600</c:v>
                </c:pt>
                <c:pt idx="9">
                  <c:v>6600</c:v>
                </c:pt>
                <c:pt idx="10">
                  <c:v>6900</c:v>
                </c:pt>
                <c:pt idx="11">
                  <c:v>6700</c:v>
                </c:pt>
                <c:pt idx="12">
                  <c:v>6400</c:v>
                </c:pt>
                <c:pt idx="13">
                  <c:v>6800</c:v>
                </c:pt>
                <c:pt idx="14">
                  <c:v>7800</c:v>
                </c:pt>
                <c:pt idx="15">
                  <c:v>8400</c:v>
                </c:pt>
                <c:pt idx="16">
                  <c:v>7900</c:v>
                </c:pt>
                <c:pt idx="17">
                  <c:v>8700</c:v>
                </c:pt>
                <c:pt idx="18">
                  <c:v>8700</c:v>
                </c:pt>
                <c:pt idx="19">
                  <c:v>8900</c:v>
                </c:pt>
              </c:numCache>
            </c:numRef>
          </c:val>
          <c:smooth val="0"/>
        </c:ser>
        <c:ser>
          <c:idx val="7"/>
          <c:order val="7"/>
          <c:tx>
            <c:strRef>
              <c:f>EmpSum!$A$8</c:f>
              <c:strCache>
                <c:ptCount val="1"/>
                <c:pt idx="0">
                  <c:v> Biomedical Products</c:v>
                </c:pt>
              </c:strCache>
            </c:strRef>
          </c:tx>
          <c:spPr>
            <a:ln w="38100">
              <a:solidFill>
                <a:srgbClr val="0000FF"/>
              </a:solidFill>
              <a:prstDash val="solid"/>
            </a:ln>
          </c:spPr>
          <c:marker>
            <c:symbol val="dot"/>
            <c:size val="7"/>
            <c:spPr>
              <a:noFill/>
              <a:ln>
                <a:solidFill>
                  <a:srgbClr val="0000FF"/>
                </a:solidFill>
                <a:prstDash val="solid"/>
              </a:ln>
            </c:spPr>
          </c:marker>
          <c:cat>
            <c:multiLvlStrRef>
              <c:f>EmpSum!$B$35:$U$36</c:f>
              <c:multiLvlStrCache>
                <c:ptCount val="20"/>
                <c:lvl>
                  <c:pt idx="0">
                    <c:v>1Q</c:v>
                  </c:pt>
                  <c:pt idx="1">
                    <c:v>2Q</c:v>
                  </c:pt>
                  <c:pt idx="2">
                    <c:v>3Q</c:v>
                  </c:pt>
                  <c:pt idx="3">
                    <c:v>4Q</c:v>
                  </c:pt>
                  <c:pt idx="4">
                    <c:v>1Q</c:v>
                  </c:pt>
                  <c:pt idx="5">
                    <c:v>2Q</c:v>
                  </c:pt>
                  <c:pt idx="6">
                    <c:v>3Q</c:v>
                  </c:pt>
                  <c:pt idx="7">
                    <c:v>4Q</c:v>
                  </c:pt>
                  <c:pt idx="8">
                    <c:v>1Q</c:v>
                  </c:pt>
                  <c:pt idx="9">
                    <c:v>2Q</c:v>
                  </c:pt>
                  <c:pt idx="10">
                    <c:v>3Q</c:v>
                  </c:pt>
                  <c:pt idx="11">
                    <c:v>4Q</c:v>
                  </c:pt>
                  <c:pt idx="12">
                    <c:v>1Q</c:v>
                  </c:pt>
                  <c:pt idx="13">
                    <c:v>2Q</c:v>
                  </c:pt>
                  <c:pt idx="14">
                    <c:v>3Q</c:v>
                  </c:pt>
                  <c:pt idx="15">
                    <c:v>4Q</c:v>
                  </c:pt>
                  <c:pt idx="16">
                    <c:v>1Q</c:v>
                  </c:pt>
                  <c:pt idx="17">
                    <c:v>2Q</c:v>
                  </c:pt>
                  <c:pt idx="18">
                    <c:v>3Qe</c:v>
                  </c:pt>
                  <c:pt idx="19">
                    <c:v>4Qe</c:v>
                  </c:pt>
                </c:lvl>
                <c:lvl>
                  <c:pt idx="0">
                    <c:v>2008</c:v>
                  </c:pt>
                  <c:pt idx="4">
                    <c:v>2009</c:v>
                  </c:pt>
                  <c:pt idx="8">
                    <c:v>2010</c:v>
                  </c:pt>
                  <c:pt idx="12">
                    <c:v>2011</c:v>
                  </c:pt>
                  <c:pt idx="16">
                    <c:v>2012</c:v>
                  </c:pt>
                </c:lvl>
              </c:multiLvlStrCache>
            </c:multiLvlStrRef>
          </c:cat>
          <c:val>
            <c:numRef>
              <c:f>EmpSum!$B$8:$U$8</c:f>
              <c:numCache>
                <c:formatCode>#,##0</c:formatCode>
                <c:ptCount val="20"/>
                <c:pt idx="0">
                  <c:v>6600</c:v>
                </c:pt>
                <c:pt idx="1">
                  <c:v>6600</c:v>
                </c:pt>
                <c:pt idx="2">
                  <c:v>6300</c:v>
                </c:pt>
                <c:pt idx="3">
                  <c:v>6300</c:v>
                </c:pt>
                <c:pt idx="4">
                  <c:v>6500</c:v>
                </c:pt>
                <c:pt idx="5">
                  <c:v>6500</c:v>
                </c:pt>
                <c:pt idx="6">
                  <c:v>6500</c:v>
                </c:pt>
                <c:pt idx="7">
                  <c:v>6400</c:v>
                </c:pt>
                <c:pt idx="8">
                  <c:v>6600</c:v>
                </c:pt>
                <c:pt idx="9">
                  <c:v>6800</c:v>
                </c:pt>
                <c:pt idx="10">
                  <c:v>6900</c:v>
                </c:pt>
                <c:pt idx="11">
                  <c:v>6900</c:v>
                </c:pt>
                <c:pt idx="12">
                  <c:v>7200</c:v>
                </c:pt>
                <c:pt idx="13">
                  <c:v>7200</c:v>
                </c:pt>
                <c:pt idx="14">
                  <c:v>7100</c:v>
                </c:pt>
                <c:pt idx="15">
                  <c:v>7100</c:v>
                </c:pt>
                <c:pt idx="16">
                  <c:v>7100</c:v>
                </c:pt>
                <c:pt idx="17">
                  <c:v>7100</c:v>
                </c:pt>
                <c:pt idx="18">
                  <c:v>7200</c:v>
                </c:pt>
                <c:pt idx="19">
                  <c:v>7200</c:v>
                </c:pt>
              </c:numCache>
            </c:numRef>
          </c:val>
          <c:smooth val="0"/>
        </c:ser>
        <c:ser>
          <c:idx val="8"/>
          <c:order val="8"/>
          <c:tx>
            <c:strRef>
              <c:f>EmpSum!$A$14</c:f>
              <c:strCache>
                <c:ptCount val="1"/>
                <c:pt idx="0">
                  <c:v> Recreational Goods</c:v>
                </c:pt>
              </c:strCache>
            </c:strRef>
          </c:tx>
          <c:spPr>
            <a:ln w="38100">
              <a:solidFill>
                <a:srgbClr val="00CCFF"/>
              </a:solidFill>
              <a:prstDash val="solid"/>
            </a:ln>
          </c:spPr>
          <c:marker>
            <c:symbol val="dash"/>
            <c:size val="7"/>
            <c:spPr>
              <a:noFill/>
              <a:ln>
                <a:solidFill>
                  <a:srgbClr val="00CCFF"/>
                </a:solidFill>
                <a:prstDash val="solid"/>
              </a:ln>
            </c:spPr>
          </c:marker>
          <c:cat>
            <c:multiLvlStrRef>
              <c:f>EmpSum!$B$35:$U$36</c:f>
              <c:multiLvlStrCache>
                <c:ptCount val="20"/>
                <c:lvl>
                  <c:pt idx="0">
                    <c:v>1Q</c:v>
                  </c:pt>
                  <c:pt idx="1">
                    <c:v>2Q</c:v>
                  </c:pt>
                  <c:pt idx="2">
                    <c:v>3Q</c:v>
                  </c:pt>
                  <c:pt idx="3">
                    <c:v>4Q</c:v>
                  </c:pt>
                  <c:pt idx="4">
                    <c:v>1Q</c:v>
                  </c:pt>
                  <c:pt idx="5">
                    <c:v>2Q</c:v>
                  </c:pt>
                  <c:pt idx="6">
                    <c:v>3Q</c:v>
                  </c:pt>
                  <c:pt idx="7">
                    <c:v>4Q</c:v>
                  </c:pt>
                  <c:pt idx="8">
                    <c:v>1Q</c:v>
                  </c:pt>
                  <c:pt idx="9">
                    <c:v>2Q</c:v>
                  </c:pt>
                  <c:pt idx="10">
                    <c:v>3Q</c:v>
                  </c:pt>
                  <c:pt idx="11">
                    <c:v>4Q</c:v>
                  </c:pt>
                  <c:pt idx="12">
                    <c:v>1Q</c:v>
                  </c:pt>
                  <c:pt idx="13">
                    <c:v>2Q</c:v>
                  </c:pt>
                  <c:pt idx="14">
                    <c:v>3Q</c:v>
                  </c:pt>
                  <c:pt idx="15">
                    <c:v>4Q</c:v>
                  </c:pt>
                  <c:pt idx="16">
                    <c:v>1Q</c:v>
                  </c:pt>
                  <c:pt idx="17">
                    <c:v>2Q</c:v>
                  </c:pt>
                  <c:pt idx="18">
                    <c:v>3Qe</c:v>
                  </c:pt>
                  <c:pt idx="19">
                    <c:v>4Qe</c:v>
                  </c:pt>
                </c:lvl>
                <c:lvl>
                  <c:pt idx="0">
                    <c:v>2008</c:v>
                  </c:pt>
                  <c:pt idx="4">
                    <c:v>2009</c:v>
                  </c:pt>
                  <c:pt idx="8">
                    <c:v>2010</c:v>
                  </c:pt>
                  <c:pt idx="12">
                    <c:v>2011</c:v>
                  </c:pt>
                  <c:pt idx="16">
                    <c:v>2012</c:v>
                  </c:pt>
                </c:lvl>
              </c:multiLvlStrCache>
            </c:multiLvlStrRef>
          </c:cat>
          <c:val>
            <c:numRef>
              <c:f>EmpSum!$B$14:$U$14</c:f>
              <c:numCache>
                <c:formatCode>#,##0</c:formatCode>
                <c:ptCount val="20"/>
                <c:pt idx="0">
                  <c:v>2800</c:v>
                </c:pt>
                <c:pt idx="1">
                  <c:v>2700</c:v>
                </c:pt>
                <c:pt idx="2">
                  <c:v>2600</c:v>
                </c:pt>
                <c:pt idx="3">
                  <c:v>2600</c:v>
                </c:pt>
                <c:pt idx="4">
                  <c:v>2800</c:v>
                </c:pt>
                <c:pt idx="5">
                  <c:v>2600</c:v>
                </c:pt>
                <c:pt idx="6">
                  <c:v>2500</c:v>
                </c:pt>
                <c:pt idx="7">
                  <c:v>2500</c:v>
                </c:pt>
                <c:pt idx="8">
                  <c:v>2500</c:v>
                </c:pt>
                <c:pt idx="9">
                  <c:v>2400</c:v>
                </c:pt>
                <c:pt idx="10">
                  <c:v>2400</c:v>
                </c:pt>
                <c:pt idx="11">
                  <c:v>2400</c:v>
                </c:pt>
                <c:pt idx="12">
                  <c:v>2500</c:v>
                </c:pt>
                <c:pt idx="13">
                  <c:v>2300</c:v>
                </c:pt>
                <c:pt idx="14">
                  <c:v>2400</c:v>
                </c:pt>
                <c:pt idx="15">
                  <c:v>2400</c:v>
                </c:pt>
                <c:pt idx="16">
                  <c:v>2200</c:v>
                </c:pt>
                <c:pt idx="17">
                  <c:v>2100</c:v>
                </c:pt>
                <c:pt idx="18">
                  <c:v>2200</c:v>
                </c:pt>
                <c:pt idx="19">
                  <c:v>2100</c:v>
                </c:pt>
              </c:numCache>
            </c:numRef>
          </c:val>
          <c:smooth val="0"/>
        </c:ser>
        <c:dLbls>
          <c:showLegendKey val="0"/>
          <c:showVal val="0"/>
          <c:showCatName val="0"/>
          <c:showSerName val="0"/>
          <c:showPercent val="0"/>
          <c:showBubbleSize val="0"/>
        </c:dLbls>
        <c:marker val="1"/>
        <c:smooth val="0"/>
        <c:axId val="105782392"/>
        <c:axId val="105782776"/>
      </c:lineChart>
      <c:catAx>
        <c:axId val="105782392"/>
        <c:scaling>
          <c:orientation val="minMax"/>
        </c:scaling>
        <c:delete val="0"/>
        <c:axPos val="b"/>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5400000" vert="horz"/>
          <a:lstStyle/>
          <a:p>
            <a:pPr>
              <a:defRPr sz="1400" b="0" i="0" u="none" strike="noStrike" baseline="0">
                <a:solidFill>
                  <a:srgbClr val="000000"/>
                </a:solidFill>
                <a:latin typeface="Arial"/>
                <a:ea typeface="Arial"/>
                <a:cs typeface="Arial"/>
              </a:defRPr>
            </a:pPr>
            <a:endParaRPr lang="en-US"/>
          </a:p>
        </c:txPr>
        <c:crossAx val="105782776"/>
        <c:crosses val="autoZero"/>
        <c:auto val="1"/>
        <c:lblAlgn val="ctr"/>
        <c:lblOffset val="0"/>
        <c:tickLblSkip val="1"/>
        <c:tickMarkSkip val="4"/>
        <c:noMultiLvlLbl val="0"/>
      </c:catAx>
      <c:valAx>
        <c:axId val="105782776"/>
        <c:scaling>
          <c:orientation val="minMax"/>
          <c:max val="32000"/>
          <c:min val="0"/>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05782392"/>
        <c:crosses val="autoZero"/>
        <c:crossBetween val="between"/>
      </c:valAx>
      <c:spPr>
        <a:noFill/>
        <a:ln w="12700">
          <a:solidFill>
            <a:srgbClr val="808080"/>
          </a:solidFill>
          <a:prstDash val="solid"/>
        </a:ln>
      </c:spPr>
    </c:plotArea>
    <c:legend>
      <c:legendPos val="r"/>
      <c:layout>
        <c:manualLayout>
          <c:xMode val="edge"/>
          <c:yMode val="edge"/>
          <c:x val="0.78470982901390374"/>
          <c:y val="1.8832341079316309E-2"/>
          <c:w val="0.20531866382803221"/>
          <c:h val="0.86285133917359891"/>
        </c:manualLayout>
      </c:layout>
      <c:overlay val="0"/>
      <c:spPr>
        <a:solidFill>
          <a:srgbClr val="FFFFFF"/>
        </a:solidFill>
        <a:ln w="3175">
          <a:solidFill>
            <a:srgbClr val="000000"/>
          </a:solidFill>
          <a:prstDash val="solid"/>
        </a:ln>
        <a:effectLst>
          <a:outerShdw blurRad="50800" dist="38100" dir="2700000" algn="tl" rotWithShape="0">
            <a:prstClr val="black">
              <a:alpha val="40000"/>
            </a:prstClr>
          </a:outerShdw>
        </a:effectLst>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b="1"/>
            </a:pPr>
            <a:r>
              <a:rPr lang="en-US" sz="3600" b="1"/>
              <a:t>San Diego International Trade</a:t>
            </a:r>
          </a:p>
        </c:rich>
      </c:tx>
      <c:layout>
        <c:manualLayout>
          <c:xMode val="edge"/>
          <c:yMode val="edge"/>
          <c:x val="0.11612995391275142"/>
          <c:y val="1.4126770462315506E-2"/>
        </c:manualLayout>
      </c:layout>
      <c:overlay val="0"/>
      <c:spPr>
        <a:noFill/>
        <a:ln w="25400">
          <a:noFill/>
        </a:ln>
      </c:spPr>
    </c:title>
    <c:autoTitleDeleted val="0"/>
    <c:view3D>
      <c:rotX val="1"/>
      <c:hPercent val="100"/>
      <c:rotY val="21"/>
      <c:depthPercent val="100"/>
      <c:rAngAx val="0"/>
    </c:view3D>
    <c:floor>
      <c:thickness val="0"/>
      <c:spPr>
        <a:solidFill>
          <a:srgbClr val="C0C0C0"/>
        </a:solidFill>
        <a:ln w="3175">
          <a:solidFill>
            <a:srgbClr val="000000"/>
          </a:solidFill>
          <a:prstDash val="solid"/>
        </a:ln>
      </c:spPr>
    </c:floor>
    <c:sideWall>
      <c:thickness val="0"/>
      <c:spPr>
        <a:solidFill>
          <a:srgbClr val="FFFFFF"/>
        </a:solidFill>
        <a:ln w="3175">
          <a:solidFill>
            <a:srgbClr val="000000"/>
          </a:solidFill>
          <a:prstDash val="solid"/>
        </a:ln>
      </c:spPr>
    </c:sideWall>
    <c:backWall>
      <c:thickness val="0"/>
      <c:spPr>
        <a:solidFill>
          <a:srgbClr val="FFFFFF"/>
        </a:solidFill>
        <a:ln w="3175">
          <a:solidFill>
            <a:srgbClr val="000000"/>
          </a:solidFill>
          <a:prstDash val="solid"/>
        </a:ln>
      </c:spPr>
    </c:backWall>
    <c:plotArea>
      <c:layout>
        <c:manualLayout>
          <c:layoutTarget val="inner"/>
          <c:xMode val="edge"/>
          <c:yMode val="edge"/>
          <c:x val="8.8862559241706159E-3"/>
          <c:y val="2.068358607216458E-2"/>
          <c:w val="0.93149466192170749"/>
          <c:h val="0.89734728459623336"/>
        </c:manualLayout>
      </c:layout>
      <c:area3DChart>
        <c:grouping val="standard"/>
        <c:varyColors val="0"/>
        <c:ser>
          <c:idx val="3"/>
          <c:order val="0"/>
          <c:tx>
            <c:v>Exports to rest of world</c:v>
          </c:tx>
          <c:spPr>
            <a:solidFill>
              <a:srgbClr val="0066CC"/>
            </a:solidFill>
            <a:ln w="12700">
              <a:solidFill>
                <a:srgbClr val="000000"/>
              </a:solidFill>
              <a:prstDash val="solid"/>
            </a:ln>
          </c:spPr>
          <c:cat>
            <c:strRef>
              <c:f>Mexico!$A$3:$A$24</c:f>
              <c:strCache>
                <c:ptCount val="2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Annual Percent Change</c:v>
                </c:pt>
              </c:strCache>
            </c:strRef>
          </c:cat>
          <c:val>
            <c:numRef>
              <c:f>Mexico!$I$3:$I$23</c:f>
              <c:numCache>
                <c:formatCode>#,##0</c:formatCode>
                <c:ptCount val="21"/>
                <c:pt idx="0">
                  <c:v>34312999</c:v>
                </c:pt>
                <c:pt idx="1">
                  <c:v>74340392</c:v>
                </c:pt>
                <c:pt idx="2">
                  <c:v>277233666</c:v>
                </c:pt>
                <c:pt idx="3">
                  <c:v>424923866</c:v>
                </c:pt>
                <c:pt idx="4">
                  <c:v>303933066</c:v>
                </c:pt>
                <c:pt idx="5">
                  <c:v>341393540</c:v>
                </c:pt>
                <c:pt idx="6">
                  <c:v>561920378</c:v>
                </c:pt>
                <c:pt idx="7">
                  <c:v>532781837</c:v>
                </c:pt>
                <c:pt idx="8">
                  <c:v>547962807</c:v>
                </c:pt>
                <c:pt idx="9">
                  <c:v>420447920</c:v>
                </c:pt>
                <c:pt idx="10">
                  <c:v>111034757</c:v>
                </c:pt>
                <c:pt idx="11">
                  <c:v>177591750</c:v>
                </c:pt>
                <c:pt idx="12">
                  <c:v>186469085</c:v>
                </c:pt>
                <c:pt idx="13">
                  <c:v>285687769</c:v>
                </c:pt>
                <c:pt idx="14">
                  <c:v>245904197</c:v>
                </c:pt>
                <c:pt idx="15">
                  <c:v>319470765</c:v>
                </c:pt>
                <c:pt idx="16">
                  <c:v>264423960</c:v>
                </c:pt>
                <c:pt idx="17">
                  <c:v>280992293</c:v>
                </c:pt>
                <c:pt idx="18">
                  <c:v>462684816</c:v>
                </c:pt>
                <c:pt idx="19">
                  <c:v>636547386</c:v>
                </c:pt>
                <c:pt idx="20">
                  <c:v>951997233</c:v>
                </c:pt>
              </c:numCache>
            </c:numRef>
          </c:val>
        </c:ser>
        <c:ser>
          <c:idx val="2"/>
          <c:order val="1"/>
          <c:tx>
            <c:v>Imports from rest of world</c:v>
          </c:tx>
          <c:spPr>
            <a:solidFill>
              <a:srgbClr val="FFFFCC"/>
            </a:solidFill>
            <a:ln w="12700">
              <a:solidFill>
                <a:srgbClr val="000000"/>
              </a:solidFill>
              <a:prstDash val="solid"/>
            </a:ln>
          </c:spPr>
          <c:cat>
            <c:strRef>
              <c:f>Mexico!$A$3:$A$24</c:f>
              <c:strCache>
                <c:ptCount val="2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Annual Percent Change</c:v>
                </c:pt>
              </c:strCache>
            </c:strRef>
          </c:cat>
          <c:val>
            <c:numRef>
              <c:f>Mexico!$H$3:$H$23</c:f>
              <c:numCache>
                <c:formatCode>#,##0</c:formatCode>
                <c:ptCount val="21"/>
                <c:pt idx="0">
                  <c:v>888593624</c:v>
                </c:pt>
                <c:pt idx="1">
                  <c:v>946254019</c:v>
                </c:pt>
                <c:pt idx="2">
                  <c:v>914360577</c:v>
                </c:pt>
                <c:pt idx="3">
                  <c:v>906263591</c:v>
                </c:pt>
                <c:pt idx="4">
                  <c:v>1307208707</c:v>
                </c:pt>
                <c:pt idx="5">
                  <c:v>2883868597</c:v>
                </c:pt>
                <c:pt idx="6">
                  <c:v>3541558009</c:v>
                </c:pt>
                <c:pt idx="7">
                  <c:v>4376057511</c:v>
                </c:pt>
                <c:pt idx="8">
                  <c:v>5874300795</c:v>
                </c:pt>
                <c:pt idx="9">
                  <c:v>5165133215</c:v>
                </c:pt>
                <c:pt idx="10">
                  <c:v>5779229188</c:v>
                </c:pt>
                <c:pt idx="11">
                  <c:v>5883594272</c:v>
                </c:pt>
                <c:pt idx="12">
                  <c:v>6011776428</c:v>
                </c:pt>
                <c:pt idx="13">
                  <c:v>6399162776</c:v>
                </c:pt>
                <c:pt idx="14">
                  <c:v>8263618043</c:v>
                </c:pt>
                <c:pt idx="15">
                  <c:v>9640118094</c:v>
                </c:pt>
                <c:pt idx="16">
                  <c:v>9219244407</c:v>
                </c:pt>
                <c:pt idx="17">
                  <c:v>5883746314</c:v>
                </c:pt>
                <c:pt idx="18">
                  <c:v>5620360858</c:v>
                </c:pt>
                <c:pt idx="19">
                  <c:v>5964016028</c:v>
                </c:pt>
                <c:pt idx="20">
                  <c:v>6805147294</c:v>
                </c:pt>
              </c:numCache>
            </c:numRef>
          </c:val>
        </c:ser>
        <c:ser>
          <c:idx val="1"/>
          <c:order val="2"/>
          <c:tx>
            <c:v>Exports to Mexico</c:v>
          </c:tx>
          <c:spPr>
            <a:solidFill>
              <a:srgbClr val="FF0000"/>
            </a:solidFill>
            <a:ln w="12700">
              <a:solidFill>
                <a:srgbClr val="000000"/>
              </a:solidFill>
              <a:prstDash val="solid"/>
            </a:ln>
          </c:spPr>
          <c:cat>
            <c:strRef>
              <c:f>Mexico!$A$3:$A$24</c:f>
              <c:strCache>
                <c:ptCount val="2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Annual Percent Change</c:v>
                </c:pt>
              </c:strCache>
            </c:strRef>
          </c:cat>
          <c:val>
            <c:numRef>
              <c:f>Mexico!$F$3:$F$23</c:f>
              <c:numCache>
                <c:formatCode>#,##0</c:formatCode>
                <c:ptCount val="21"/>
                <c:pt idx="0">
                  <c:v>4516610958</c:v>
                </c:pt>
                <c:pt idx="1">
                  <c:v>4427739859</c:v>
                </c:pt>
                <c:pt idx="2">
                  <c:v>5307646672</c:v>
                </c:pt>
                <c:pt idx="3">
                  <c:v>5657637990</c:v>
                </c:pt>
                <c:pt idx="4">
                  <c:v>7171036872</c:v>
                </c:pt>
                <c:pt idx="5">
                  <c:v>8623883822</c:v>
                </c:pt>
                <c:pt idx="6">
                  <c:v>9243411967</c:v>
                </c:pt>
                <c:pt idx="7">
                  <c:v>10215777646</c:v>
                </c:pt>
                <c:pt idx="8">
                  <c:v>12149823671</c:v>
                </c:pt>
                <c:pt idx="9">
                  <c:v>11912596670</c:v>
                </c:pt>
                <c:pt idx="10">
                  <c:v>12759663336</c:v>
                </c:pt>
                <c:pt idx="11">
                  <c:v>12537588001</c:v>
                </c:pt>
                <c:pt idx="12">
                  <c:v>13871191534</c:v>
                </c:pt>
                <c:pt idx="13">
                  <c:v>14706041694</c:v>
                </c:pt>
                <c:pt idx="14">
                  <c:v>15732566153</c:v>
                </c:pt>
                <c:pt idx="15">
                  <c:v>15688618788</c:v>
                </c:pt>
                <c:pt idx="16">
                  <c:v>16336256836</c:v>
                </c:pt>
                <c:pt idx="17">
                  <c:v>13717044938</c:v>
                </c:pt>
                <c:pt idx="18">
                  <c:v>15736261110</c:v>
                </c:pt>
                <c:pt idx="19">
                  <c:v>17902246875</c:v>
                </c:pt>
                <c:pt idx="20">
                  <c:v>18944235853</c:v>
                </c:pt>
              </c:numCache>
            </c:numRef>
          </c:val>
        </c:ser>
        <c:ser>
          <c:idx val="0"/>
          <c:order val="3"/>
          <c:tx>
            <c:v>Imports from Mexico</c:v>
          </c:tx>
          <c:spPr>
            <a:solidFill>
              <a:srgbClr val="339966"/>
            </a:solidFill>
            <a:ln w="12700">
              <a:solidFill>
                <a:srgbClr val="000000"/>
              </a:solidFill>
              <a:prstDash val="solid"/>
            </a:ln>
          </c:spPr>
          <c:cat>
            <c:strRef>
              <c:f>Mexico!$A$3:$A$24</c:f>
              <c:strCache>
                <c:ptCount val="2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Annual Percent Change</c:v>
                </c:pt>
              </c:strCache>
            </c:strRef>
          </c:cat>
          <c:val>
            <c:numRef>
              <c:f>Mexico!$E$3:$E$23</c:f>
              <c:numCache>
                <c:formatCode>#,##0</c:formatCode>
                <c:ptCount val="21"/>
                <c:pt idx="0">
                  <c:v>4691810327</c:v>
                </c:pt>
                <c:pt idx="1">
                  <c:v>5321900410</c:v>
                </c:pt>
                <c:pt idx="2">
                  <c:v>6540430423</c:v>
                </c:pt>
                <c:pt idx="3">
                  <c:v>8021710684</c:v>
                </c:pt>
                <c:pt idx="4">
                  <c:v>9688258775</c:v>
                </c:pt>
                <c:pt idx="5">
                  <c:v>11175114786</c:v>
                </c:pt>
                <c:pt idx="6">
                  <c:v>12887418533</c:v>
                </c:pt>
                <c:pt idx="7">
                  <c:v>14712687408</c:v>
                </c:pt>
                <c:pt idx="8">
                  <c:v>16401018720</c:v>
                </c:pt>
                <c:pt idx="9">
                  <c:v>16127362457</c:v>
                </c:pt>
                <c:pt idx="10">
                  <c:v>17245191338</c:v>
                </c:pt>
                <c:pt idx="11">
                  <c:v>17096760039</c:v>
                </c:pt>
                <c:pt idx="12">
                  <c:v>19432368980</c:v>
                </c:pt>
                <c:pt idx="13">
                  <c:v>22001472749</c:v>
                </c:pt>
                <c:pt idx="14">
                  <c:v>26518503813</c:v>
                </c:pt>
                <c:pt idx="15">
                  <c:v>28510676824</c:v>
                </c:pt>
                <c:pt idx="16">
                  <c:v>28206149618</c:v>
                </c:pt>
                <c:pt idx="17">
                  <c:v>24485844274</c:v>
                </c:pt>
                <c:pt idx="18">
                  <c:v>26770754428</c:v>
                </c:pt>
                <c:pt idx="19">
                  <c:v>28223842565</c:v>
                </c:pt>
                <c:pt idx="20">
                  <c:v>29804485950</c:v>
                </c:pt>
              </c:numCache>
            </c:numRef>
          </c:val>
        </c:ser>
        <c:dLbls>
          <c:showLegendKey val="0"/>
          <c:showVal val="0"/>
          <c:showCatName val="0"/>
          <c:showSerName val="0"/>
          <c:showPercent val="0"/>
          <c:showBubbleSize val="0"/>
        </c:dLbls>
        <c:gapDepth val="0"/>
        <c:axId val="105890840"/>
        <c:axId val="105891224"/>
        <c:axId val="105870112"/>
      </c:area3DChart>
      <c:catAx>
        <c:axId val="105890840"/>
        <c:scaling>
          <c:orientation val="minMax"/>
        </c:scaling>
        <c:delete val="0"/>
        <c:axPos val="b"/>
        <c:majorGridlines>
          <c:spPr>
            <a:ln w="3175">
              <a:solidFill>
                <a:srgbClr val="000000"/>
              </a:solidFill>
              <a:prstDash val="solid"/>
            </a:ln>
          </c:spPr>
        </c:majorGridlines>
        <c:title>
          <c:tx>
            <c:rich>
              <a:bodyPr/>
              <a:lstStyle/>
              <a:p>
                <a:pPr algn="l">
                  <a:defRPr/>
                </a:pPr>
                <a:r>
                  <a:rPr lang="en-US" sz="1400" dirty="0"/>
                  <a:t>Source: U.S. Census Bureau, Foreign Trade Division; National University System Institute </a:t>
                </a:r>
                <a:r>
                  <a:rPr lang="en-US" sz="1400" dirty="0" smtClean="0"/>
                  <a:t>for Policy </a:t>
                </a:r>
                <a:r>
                  <a:rPr lang="en-US" sz="1400" dirty="0"/>
                  <a:t>Research.</a:t>
                </a:r>
              </a:p>
            </c:rich>
          </c:tx>
          <c:layout>
            <c:manualLayout>
              <c:xMode val="edge"/>
              <c:yMode val="edge"/>
              <c:x val="0.22328129081613615"/>
              <c:y val="0.91786707684610525"/>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5400000" vert="horz"/>
          <a:lstStyle/>
          <a:p>
            <a:pPr>
              <a:defRPr/>
            </a:pPr>
            <a:endParaRPr lang="en-US"/>
          </a:p>
        </c:txPr>
        <c:crossAx val="105891224"/>
        <c:crosses val="autoZero"/>
        <c:auto val="1"/>
        <c:lblAlgn val="ctr"/>
        <c:lblOffset val="100"/>
        <c:tickLblSkip val="1"/>
        <c:tickMarkSkip val="1"/>
        <c:noMultiLvlLbl val="1"/>
      </c:catAx>
      <c:valAx>
        <c:axId val="105891224"/>
        <c:scaling>
          <c:orientation val="minMax"/>
        </c:scaling>
        <c:delete val="0"/>
        <c:axPos val="l"/>
        <c:majorGridlines>
          <c:spPr>
            <a:ln w="3175">
              <a:solidFill>
                <a:srgbClr val="000000"/>
              </a:solidFill>
              <a:prstDash val="solid"/>
            </a:ln>
          </c:spPr>
        </c:majorGridlines>
        <c:numFmt formatCode="\$#,##0.0" sourceLinked="0"/>
        <c:majorTickMark val="in"/>
        <c:minorTickMark val="none"/>
        <c:tickLblPos val="high"/>
        <c:spPr>
          <a:ln w="3175">
            <a:solidFill>
              <a:srgbClr val="000000"/>
            </a:solidFill>
            <a:prstDash val="solid"/>
          </a:ln>
        </c:spPr>
        <c:txPr>
          <a:bodyPr rot="0" vert="horz"/>
          <a:lstStyle/>
          <a:p>
            <a:pPr>
              <a:defRPr/>
            </a:pPr>
            <a:endParaRPr lang="en-US"/>
          </a:p>
        </c:txPr>
        <c:crossAx val="105890840"/>
        <c:crosses val="autoZero"/>
        <c:crossBetween val="midCat"/>
        <c:dispUnits>
          <c:builtInUnit val="billions"/>
          <c:dispUnitsLbl>
            <c:layout>
              <c:manualLayout>
                <c:xMode val="edge"/>
                <c:yMode val="edge"/>
                <c:x val="0.91677170019031984"/>
                <c:y val="5.8508344550728425E-2"/>
              </c:manualLayout>
            </c:layout>
            <c:spPr>
              <a:noFill/>
              <a:ln w="25400">
                <a:noFill/>
              </a:ln>
            </c:spPr>
            <c:txPr>
              <a:bodyPr rot="0" vert="horz"/>
              <a:lstStyle/>
              <a:p>
                <a:pPr algn="ctr">
                  <a:defRPr/>
                </a:pPr>
                <a:endParaRPr lang="en-US"/>
              </a:p>
            </c:txPr>
          </c:dispUnitsLbl>
        </c:dispUnits>
      </c:valAx>
      <c:serAx>
        <c:axId val="105870112"/>
        <c:scaling>
          <c:orientation val="minMax"/>
        </c:scaling>
        <c:delete val="0"/>
        <c:axPos val="b"/>
        <c:majorTickMark val="none"/>
        <c:minorTickMark val="none"/>
        <c:tickLblPos val="none"/>
        <c:spPr>
          <a:ln w="3175">
            <a:solidFill>
              <a:srgbClr val="000000"/>
            </a:solidFill>
            <a:prstDash val="solid"/>
          </a:ln>
        </c:spPr>
        <c:crossAx val="105891224"/>
        <c:crosses val="autoZero"/>
        <c:tickMarkSkip val="1"/>
      </c:serAx>
      <c:spPr>
        <a:noFill/>
        <a:ln w="25400">
          <a:noFill/>
        </a:ln>
      </c:spPr>
    </c:plotArea>
    <c:legend>
      <c:legendPos val="r"/>
      <c:layout>
        <c:manualLayout>
          <c:xMode val="edge"/>
          <c:yMode val="edge"/>
          <c:x val="0.11468447960592604"/>
          <c:y val="0.17183029173168785"/>
          <c:w val="0.31178210247415755"/>
          <c:h val="0.19263456090651529"/>
        </c:manualLayout>
      </c:layout>
      <c:overlay val="0"/>
      <c:spPr>
        <a:solidFill>
          <a:srgbClr val="FFFFFF"/>
        </a:solidFill>
        <a:ln w="3175">
          <a:solidFill>
            <a:srgbClr val="000000"/>
          </a:solidFill>
          <a:prstDash val="solid"/>
        </a:ln>
        <a:effectLst>
          <a:outerShdw blurRad="50800" dist="38100" dir="2700000" algn="tl" rotWithShape="0">
            <a:prstClr val="black">
              <a:alpha val="40000"/>
            </a:prstClr>
          </a:outerShdw>
        </a:effectLst>
      </c:spPr>
    </c:legend>
    <c:plotVisOnly val="1"/>
    <c:dispBlanksAs val="zero"/>
    <c:showDLblsOverMax val="0"/>
  </c:chart>
  <c:spPr>
    <a:noFill/>
    <a:ln w="9525">
      <a:noFill/>
    </a:ln>
  </c:spPr>
  <c:txPr>
    <a:bodyPr/>
    <a:lstStyle/>
    <a:p>
      <a:pPr>
        <a:defRPr sz="1600" b="0" i="0" u="none" strike="noStrike" baseline="0">
          <a:solidFill>
            <a:srgbClr val="000000"/>
          </a:solidFill>
          <a:latin typeface="+mn-lt"/>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baseline="0" dirty="0"/>
              <a:t>Annual Percent Change by Decade</a:t>
            </a:r>
          </a:p>
        </c:rich>
      </c:tx>
      <c:layout>
        <c:manualLayout>
          <c:xMode val="edge"/>
          <c:yMode val="edge"/>
          <c:x val="0.229744728079912"/>
          <c:y val="1.0911074740862217E-2"/>
        </c:manualLayout>
      </c:layout>
      <c:overlay val="0"/>
      <c:spPr>
        <a:noFill/>
        <a:ln w="25400">
          <a:noFill/>
        </a:ln>
      </c:spPr>
    </c:title>
    <c:autoTitleDeleted val="0"/>
    <c:plotArea>
      <c:layout>
        <c:manualLayout>
          <c:layoutTarget val="inner"/>
          <c:xMode val="edge"/>
          <c:yMode val="edge"/>
          <c:x val="0"/>
          <c:y val="0.17502275541780341"/>
          <c:w val="1"/>
          <c:h val="0.67971497704320238"/>
        </c:manualLayout>
      </c:layout>
      <c:barChart>
        <c:barDir val="col"/>
        <c:grouping val="clustered"/>
        <c:varyColors val="0"/>
        <c:ser>
          <c:idx val="0"/>
          <c:order val="0"/>
          <c:spPr>
            <a:solidFill>
              <a:srgbClr val="9999FF"/>
            </a:solidFill>
            <a:ln w="12700">
              <a:solidFill>
                <a:srgbClr val="000000"/>
              </a:solidFill>
              <a:prstDash val="solid"/>
            </a:ln>
          </c:spPr>
          <c:invertIfNegative val="0"/>
          <c:dLbls>
            <c:spPr>
              <a:noFill/>
              <a:ln w="25400">
                <a:noFill/>
              </a:ln>
            </c:spPr>
            <c:txPr>
              <a:bodyPr/>
              <a:lstStyle/>
              <a:p>
                <a:pPr>
                  <a:defRPr sz="1425"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'County (2)'!$A$8:$A$19</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strCache>
            </c:strRef>
          </c:cat>
          <c:val>
            <c:numRef>
              <c:f>'County (2)'!$D$9:$D$19</c:f>
              <c:numCache>
                <c:formatCode>0.0%</c:formatCode>
                <c:ptCount val="11"/>
                <c:pt idx="0">
                  <c:v>5.7999681019582333E-2</c:v>
                </c:pt>
                <c:pt idx="1">
                  <c:v>6.1729752404105477E-2</c:v>
                </c:pt>
                <c:pt idx="2">
                  <c:v>6.4470155966527998E-2</c:v>
                </c:pt>
                <c:pt idx="3">
                  <c:v>3.2739284408723889E-2</c:v>
                </c:pt>
                <c:pt idx="4">
                  <c:v>6.7649001327437119E-2</c:v>
                </c:pt>
                <c:pt idx="5">
                  <c:v>6.538604086433665E-2</c:v>
                </c:pt>
                <c:pt idx="6">
                  <c:v>2.6142697323526049E-2</c:v>
                </c:pt>
                <c:pt idx="7">
                  <c:v>3.2069795050757452E-2</c:v>
                </c:pt>
                <c:pt idx="8">
                  <c:v>2.982906773455489E-2</c:v>
                </c:pt>
                <c:pt idx="9">
                  <c:v>1.1976226916139881E-2</c:v>
                </c:pt>
                <c:pt idx="10">
                  <c:v>9.5797368273190762E-3</c:v>
                </c:pt>
              </c:numCache>
            </c:numRef>
          </c:val>
        </c:ser>
        <c:dLbls>
          <c:showLegendKey val="0"/>
          <c:showVal val="0"/>
          <c:showCatName val="0"/>
          <c:showSerName val="0"/>
          <c:showPercent val="0"/>
          <c:showBubbleSize val="0"/>
        </c:dLbls>
        <c:gapWidth val="40"/>
        <c:axId val="93951736"/>
        <c:axId val="58643648"/>
      </c:barChart>
      <c:catAx>
        <c:axId val="9395173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25" b="0" i="0" u="none" strike="noStrike" baseline="0">
                <a:solidFill>
                  <a:srgbClr val="000000"/>
                </a:solidFill>
                <a:latin typeface="Arial"/>
                <a:ea typeface="Arial"/>
                <a:cs typeface="Arial"/>
              </a:defRPr>
            </a:pPr>
            <a:endParaRPr lang="en-US"/>
          </a:p>
        </c:txPr>
        <c:crossAx val="58643648"/>
        <c:crosses val="autoZero"/>
        <c:auto val="1"/>
        <c:lblAlgn val="ctr"/>
        <c:lblOffset val="100"/>
        <c:tickLblSkip val="1"/>
        <c:tickMarkSkip val="1"/>
        <c:noMultiLvlLbl val="0"/>
      </c:catAx>
      <c:valAx>
        <c:axId val="58643648"/>
        <c:scaling>
          <c:orientation val="minMax"/>
          <c:max val="7.0000000000000034E-2"/>
        </c:scaling>
        <c:delete val="0"/>
        <c:axPos val="l"/>
        <c:majorGridlines>
          <c:spPr>
            <a:ln w="3175">
              <a:solidFill>
                <a:srgbClr val="C0C0C0"/>
              </a:solidFill>
              <a:prstDash val="solid"/>
            </a:ln>
          </c:spPr>
        </c:majorGridlines>
        <c:numFmt formatCode="0.0%" sourceLinked="1"/>
        <c:majorTickMark val="none"/>
        <c:minorTickMark val="none"/>
        <c:tickLblPos val="none"/>
        <c:spPr>
          <a:ln w="9525">
            <a:noFill/>
          </a:ln>
        </c:spPr>
        <c:crossAx val="93951736"/>
        <c:crosses val="autoZero"/>
        <c:crossBetween val="between"/>
      </c:valAx>
      <c:spPr>
        <a:solidFill>
          <a:srgbClr val="FFFFFF"/>
        </a:solid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73880873104002"/>
          <c:y val="3.3212542177001342E-2"/>
          <c:w val="0.85793562708102655"/>
          <c:h val="0.86906710310965629"/>
        </c:manualLayout>
      </c:layout>
      <c:areaChart>
        <c:grouping val="stacked"/>
        <c:varyColors val="0"/>
        <c:ser>
          <c:idx val="0"/>
          <c:order val="0"/>
          <c:spPr>
            <a:solidFill>
              <a:srgbClr val="9999FF"/>
            </a:solidFill>
            <a:ln w="12700">
              <a:solidFill>
                <a:srgbClr val="000000"/>
              </a:solidFill>
              <a:prstDash val="solid"/>
            </a:ln>
          </c:spPr>
          <c:cat>
            <c:strRef>
              <c:f>'County (2)'!$A$8:$A$19</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strCache>
            </c:strRef>
          </c:cat>
          <c:val>
            <c:numRef>
              <c:f>'County (2)'!$B$8:$B$19</c:f>
              <c:numCache>
                <c:formatCode>#,##0_);\(#,##0\)</c:formatCode>
                <c:ptCount val="12"/>
                <c:pt idx="0">
                  <c:v>35090</c:v>
                </c:pt>
                <c:pt idx="1">
                  <c:v>61665</c:v>
                </c:pt>
                <c:pt idx="2">
                  <c:v>112248</c:v>
                </c:pt>
                <c:pt idx="3">
                  <c:v>209659</c:v>
                </c:pt>
                <c:pt idx="4">
                  <c:v>289348</c:v>
                </c:pt>
                <c:pt idx="5">
                  <c:v>556808</c:v>
                </c:pt>
                <c:pt idx="6">
                  <c:v>1049000</c:v>
                </c:pt>
                <c:pt idx="7">
                  <c:v>1357854</c:v>
                </c:pt>
                <c:pt idx="8">
                  <c:v>1861846</c:v>
                </c:pt>
                <c:pt idx="9">
                  <c:v>2498016</c:v>
                </c:pt>
                <c:pt idx="10">
                  <c:v>2813833</c:v>
                </c:pt>
                <c:pt idx="11">
                  <c:v>3095313</c:v>
                </c:pt>
              </c:numCache>
            </c:numRef>
          </c:val>
        </c:ser>
        <c:dLbls>
          <c:showLegendKey val="0"/>
          <c:showVal val="0"/>
          <c:showCatName val="0"/>
          <c:showSerName val="0"/>
          <c:showPercent val="0"/>
          <c:showBubbleSize val="0"/>
        </c:dLbls>
        <c:axId val="58644432"/>
        <c:axId val="58644824"/>
      </c:areaChart>
      <c:catAx>
        <c:axId val="58644432"/>
        <c:scaling>
          <c:orientation val="minMax"/>
        </c:scaling>
        <c:delete val="0"/>
        <c:axPos val="b"/>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58644824"/>
        <c:crosses val="autoZero"/>
        <c:auto val="1"/>
        <c:lblAlgn val="ctr"/>
        <c:lblOffset val="100"/>
        <c:tickLblSkip val="1"/>
        <c:tickMarkSkip val="1"/>
        <c:noMultiLvlLbl val="0"/>
      </c:catAx>
      <c:valAx>
        <c:axId val="58644824"/>
        <c:scaling>
          <c:orientation val="minMax"/>
          <c:max val="3100000"/>
          <c:min val="0"/>
        </c:scaling>
        <c:delete val="0"/>
        <c:axPos val="l"/>
        <c:majorGridlines>
          <c:spPr>
            <a:ln w="3175">
              <a:solidFill>
                <a:srgbClr val="000000"/>
              </a:solidFill>
              <a:prstDash val="solid"/>
            </a:ln>
          </c:spPr>
        </c:majorGridlines>
        <c:numFmt formatCode="#,##0.0_);\(#,##0.0\)" sourceLinked="0"/>
        <c:majorTickMark val="out"/>
        <c:minorTickMark val="none"/>
        <c:tickLblPos val="nextTo"/>
        <c:spPr>
          <a:ln w="3175">
            <a:solidFill>
              <a:srgbClr val="000000"/>
            </a:solidFill>
            <a:prstDash val="solid"/>
          </a:ln>
        </c:spPr>
        <c:txPr>
          <a:bodyPr rot="0" vert="horz"/>
          <a:lstStyle/>
          <a:p>
            <a:pPr>
              <a:defRPr/>
            </a:pPr>
            <a:endParaRPr lang="en-US"/>
          </a:p>
        </c:txPr>
        <c:crossAx val="58644432"/>
        <c:crosses val="autoZero"/>
        <c:crossBetween val="midCat"/>
        <c:dispUnits>
          <c:builtInUnit val="millions"/>
          <c:dispUnitsLbl>
            <c:layout>
              <c:manualLayout>
                <c:xMode val="edge"/>
                <c:yMode val="edge"/>
                <c:x val="7.3991860895302169E-4"/>
                <c:y val="4.2553201921774003E-2"/>
              </c:manualLayout>
            </c:layout>
            <c:spPr>
              <a:noFill/>
              <a:ln w="25400">
                <a:noFill/>
              </a:ln>
            </c:spPr>
            <c:txPr>
              <a:bodyPr rot="-5400000" vert="horz"/>
              <a:lstStyle/>
              <a:p>
                <a:pPr algn="ctr">
                  <a:defRPr/>
                </a:pPr>
                <a:endParaRPr lang="en-US"/>
              </a:p>
            </c:txPr>
          </c:dispUnitsLbl>
        </c:dispUnits>
      </c:valAx>
      <c:spPr>
        <a:solidFill>
          <a:srgbClr val="FFFFFF"/>
        </a:solidFill>
        <a:ln w="3175">
          <a:solidFill>
            <a:srgbClr val="000000"/>
          </a:solidFill>
          <a:prstDash val="solid"/>
        </a:ln>
      </c:spPr>
    </c:plotArea>
    <c:plotVisOnly val="1"/>
    <c:dispBlanksAs val="zero"/>
    <c:showDLblsOverMax val="0"/>
  </c:chart>
  <c:spPr>
    <a:noFill/>
    <a:ln w="9525">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451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451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451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4C8162E-D373-43B0-9246-EBA013FB8FEB}" type="slidenum">
              <a:rPr lang="en-US"/>
              <a:pPr>
                <a:defRPr/>
              </a:pPr>
              <a:t>‹#›</a:t>
            </a:fld>
            <a:endParaRPr lang="en-US"/>
          </a:p>
        </p:txBody>
      </p:sp>
    </p:spTree>
    <p:extLst>
      <p:ext uri="{BB962C8B-B14F-4D97-AF65-F5344CB8AC3E}">
        <p14:creationId xmlns:p14="http://schemas.microsoft.com/office/powerpoint/2010/main" val="2174485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1E3396A-075C-4CD1-BABC-D7837AECD4B5}" type="slidenum">
              <a:rPr lang="en-US"/>
              <a:pPr>
                <a:defRPr/>
              </a:pPr>
              <a:t>‹#›</a:t>
            </a:fld>
            <a:endParaRPr lang="en-US"/>
          </a:p>
        </p:txBody>
      </p:sp>
    </p:spTree>
    <p:extLst>
      <p:ext uri="{BB962C8B-B14F-4D97-AF65-F5344CB8AC3E}">
        <p14:creationId xmlns:p14="http://schemas.microsoft.com/office/powerpoint/2010/main" val="988412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CC5F384-1562-456D-BBA6-1174E3E13F72}" type="slidenum">
              <a:rPr lang="en-US" smtClean="0"/>
              <a:pPr/>
              <a:t>1</a:t>
            </a:fld>
            <a:endParaRPr lang="en-US" smtClean="0"/>
          </a:p>
        </p:txBody>
      </p:sp>
      <p:sp>
        <p:nvSpPr>
          <p:cNvPr id="4301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7C7DE0DA-9158-49A6-9A89-18238981E4BE}" type="slidenum">
              <a:rPr lang="en-US" sz="1200">
                <a:cs typeface="Arial" charset="0"/>
              </a:rPr>
              <a:pPr algn="r" defTabSz="904875"/>
              <a:t>1</a:t>
            </a:fld>
            <a:endParaRPr lang="en-US" sz="1200">
              <a:cs typeface="Arial"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3279590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E7D58A6-F1E4-4C8B-9F49-D597F86BE01D}" type="slidenum">
              <a:rPr lang="en-US" smtClean="0"/>
              <a:pPr/>
              <a:t>13</a:t>
            </a:fld>
            <a:endParaRPr lang="en-US" smtClean="0"/>
          </a:p>
        </p:txBody>
      </p:sp>
      <p:sp>
        <p:nvSpPr>
          <p:cNvPr id="4710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9D052292-46CC-4912-98F1-1872158F0668}" type="slidenum">
              <a:rPr lang="en-US" sz="1200">
                <a:cs typeface="Arial" charset="0"/>
              </a:rPr>
              <a:pPr algn="r" defTabSz="904875"/>
              <a:t>13</a:t>
            </a:fld>
            <a:endParaRPr lang="en-US" sz="1200">
              <a:cs typeface="Arial"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115293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D079141-7CE0-4E80-AE2A-9D2FF10C6FD8}" type="slidenum">
              <a:rPr lang="en-US" smtClean="0"/>
              <a:pPr/>
              <a:t>14</a:t>
            </a:fld>
            <a:endParaRPr lang="en-US" smtClean="0"/>
          </a:p>
        </p:txBody>
      </p:sp>
      <p:sp>
        <p:nvSpPr>
          <p:cNvPr id="4813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B4CB8A10-F80F-4627-B863-FA535B631C2C}" type="slidenum">
              <a:rPr lang="en-US" sz="1200">
                <a:cs typeface="Arial" charset="0"/>
              </a:rPr>
              <a:pPr algn="r" defTabSz="904875"/>
              <a:t>14</a:t>
            </a:fld>
            <a:endParaRPr lang="en-US" sz="1200">
              <a:cs typeface="Arial"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3187996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FE49D72-089C-4BD2-AE3E-31C2B530DCA8}" type="slidenum">
              <a:rPr lang="en-US" smtClean="0"/>
              <a:pPr/>
              <a:t>15</a:t>
            </a:fld>
            <a:endParaRPr lang="en-US" smtClean="0"/>
          </a:p>
        </p:txBody>
      </p:sp>
      <p:sp>
        <p:nvSpPr>
          <p:cNvPr id="5427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D91288C9-C7BC-4415-AED2-1C6946638DBF}" type="slidenum">
              <a:rPr lang="en-US" sz="1200">
                <a:cs typeface="Arial" charset="0"/>
              </a:rPr>
              <a:pPr algn="r" defTabSz="904875"/>
              <a:t>15</a:t>
            </a:fld>
            <a:endParaRPr lang="en-US" sz="1200">
              <a:cs typeface="Arial"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383907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38186B9-175E-47DE-B5AD-50D2CCBD30AF}" type="slidenum">
              <a:rPr lang="en-US" smtClean="0"/>
              <a:pPr/>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84213" y="4416425"/>
            <a:ext cx="5489575" cy="4183063"/>
          </a:xfrm>
          <a:noFill/>
          <a:ln/>
        </p:spPr>
        <p:txBody>
          <a:bodyPr/>
          <a:lstStyle/>
          <a:p>
            <a:pPr eaLnBrk="1" hangingPunct="1"/>
            <a:endParaRPr lang="en-US" smtClean="0"/>
          </a:p>
        </p:txBody>
      </p:sp>
    </p:spTree>
    <p:extLst>
      <p:ext uri="{BB962C8B-B14F-4D97-AF65-F5344CB8AC3E}">
        <p14:creationId xmlns:p14="http://schemas.microsoft.com/office/powerpoint/2010/main" val="1559550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EBD54101-B186-477D-9891-ADBCBB18E514}" type="slidenum">
              <a:rPr lang="en-US" smtClean="0"/>
              <a:pPr/>
              <a:t>17</a:t>
            </a:fld>
            <a:endParaRPr lang="en-US" smtClean="0"/>
          </a:p>
        </p:txBody>
      </p:sp>
    </p:spTree>
    <p:extLst>
      <p:ext uri="{BB962C8B-B14F-4D97-AF65-F5344CB8AC3E}">
        <p14:creationId xmlns:p14="http://schemas.microsoft.com/office/powerpoint/2010/main" val="31733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CBD36FC-938A-47AF-AFAB-8A096A2D21CE}" type="slidenum">
              <a:rPr lang="en-US" smtClean="0"/>
              <a:pPr/>
              <a:t>19</a:t>
            </a:fld>
            <a:endParaRPr lang="en-US" smtClean="0"/>
          </a:p>
        </p:txBody>
      </p:sp>
      <p:sp>
        <p:nvSpPr>
          <p:cNvPr id="6861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03FF5B54-D55D-40E9-82CC-89B7E55B9117}" type="slidenum">
              <a:rPr lang="en-US" sz="1200">
                <a:cs typeface="Arial" charset="0"/>
              </a:rPr>
              <a:pPr algn="r" defTabSz="904875"/>
              <a:t>19</a:t>
            </a:fld>
            <a:endParaRPr lang="en-US" sz="1200">
              <a:cs typeface="Arial"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3507238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CBD36FC-938A-47AF-AFAB-8A096A2D21CE}" type="slidenum">
              <a:rPr lang="en-US" smtClean="0"/>
              <a:pPr/>
              <a:t>20</a:t>
            </a:fld>
            <a:endParaRPr lang="en-US" smtClean="0"/>
          </a:p>
        </p:txBody>
      </p:sp>
      <p:sp>
        <p:nvSpPr>
          <p:cNvPr id="6861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03FF5B54-D55D-40E9-82CC-89B7E55B9117}" type="slidenum">
              <a:rPr lang="en-US" sz="1200">
                <a:cs typeface="Arial" charset="0"/>
              </a:rPr>
              <a:pPr algn="r" defTabSz="904875"/>
              <a:t>20</a:t>
            </a:fld>
            <a:endParaRPr lang="en-US" sz="1200">
              <a:cs typeface="Arial"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3134623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CBD36FC-938A-47AF-AFAB-8A096A2D21CE}" type="slidenum">
              <a:rPr lang="en-US" smtClean="0"/>
              <a:pPr/>
              <a:t>21</a:t>
            </a:fld>
            <a:endParaRPr lang="en-US" smtClean="0"/>
          </a:p>
        </p:txBody>
      </p:sp>
      <p:sp>
        <p:nvSpPr>
          <p:cNvPr id="6861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03FF5B54-D55D-40E9-82CC-89B7E55B9117}" type="slidenum">
              <a:rPr lang="en-US" sz="1200">
                <a:cs typeface="Arial" charset="0"/>
              </a:rPr>
              <a:pPr algn="r" defTabSz="904875"/>
              <a:t>21</a:t>
            </a:fld>
            <a:endParaRPr lang="en-US" sz="1200">
              <a:cs typeface="Arial"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1063392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CBD36FC-938A-47AF-AFAB-8A096A2D21CE}" type="slidenum">
              <a:rPr lang="en-US" smtClean="0"/>
              <a:pPr/>
              <a:t>22</a:t>
            </a:fld>
            <a:endParaRPr lang="en-US" smtClean="0"/>
          </a:p>
        </p:txBody>
      </p:sp>
      <p:sp>
        <p:nvSpPr>
          <p:cNvPr id="6861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03FF5B54-D55D-40E9-82CC-89B7E55B9117}" type="slidenum">
              <a:rPr lang="en-US" sz="1200">
                <a:cs typeface="Arial" charset="0"/>
              </a:rPr>
              <a:pPr algn="r" defTabSz="904875"/>
              <a:t>22</a:t>
            </a:fld>
            <a:endParaRPr lang="en-US" sz="1200">
              <a:cs typeface="Arial"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2932821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CB813C0-F8A8-48D1-8E27-F06912250E88}" type="slidenum">
              <a:rPr lang="en-US" smtClean="0"/>
              <a:pPr/>
              <a:t>23</a:t>
            </a:fld>
            <a:endParaRPr lang="en-US" smtClean="0"/>
          </a:p>
        </p:txBody>
      </p:sp>
      <p:sp>
        <p:nvSpPr>
          <p:cNvPr id="6246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D763C351-2E11-47B1-AB1A-C675025F669E}" type="slidenum">
              <a:rPr lang="en-US" sz="1200">
                <a:cs typeface="Arial" charset="0"/>
              </a:rPr>
              <a:pPr algn="r" defTabSz="904875"/>
              <a:t>23</a:t>
            </a:fld>
            <a:endParaRPr lang="en-US" sz="1200">
              <a:cs typeface="Arial"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196309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F0BC8A-7DC6-4165-8C38-04B2522B68FB}" type="slidenum">
              <a:rPr lang="en-US" smtClean="0"/>
              <a:pPr/>
              <a:t>2</a:t>
            </a:fld>
            <a:endParaRPr lang="en-US" smtClean="0"/>
          </a:p>
        </p:txBody>
      </p:sp>
      <p:sp>
        <p:nvSpPr>
          <p:cNvPr id="4403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F99C50FD-C62A-4E91-988B-74B127FDE32A}" type="slidenum">
              <a:rPr lang="en-US" sz="1200">
                <a:cs typeface="Arial" charset="0"/>
              </a:rPr>
              <a:pPr algn="r" defTabSz="904875"/>
              <a:t>2</a:t>
            </a:fld>
            <a:endParaRPr lang="en-US" sz="1200">
              <a:cs typeface="Arial"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632493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376922F-9E5D-440F-A4C2-46C5A58DF0E6}" type="slidenum">
              <a:rPr lang="en-US" smtClean="0"/>
              <a:pPr/>
              <a:t>24</a:t>
            </a:fld>
            <a:endParaRPr lang="en-US" smtClean="0"/>
          </a:p>
        </p:txBody>
      </p:sp>
      <p:sp>
        <p:nvSpPr>
          <p:cNvPr id="6758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83B46F5B-B5E4-4DB6-957D-E6ADF663FC6A}" type="slidenum">
              <a:rPr lang="en-US" sz="1200">
                <a:cs typeface="Arial" charset="0"/>
              </a:rPr>
              <a:pPr algn="r" defTabSz="904875"/>
              <a:t>24</a:t>
            </a:fld>
            <a:endParaRPr lang="en-US" sz="1200">
              <a:cs typeface="Arial"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3366087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376922F-9E5D-440F-A4C2-46C5A58DF0E6}" type="slidenum">
              <a:rPr lang="en-US" smtClean="0"/>
              <a:pPr/>
              <a:t>25</a:t>
            </a:fld>
            <a:endParaRPr lang="en-US" smtClean="0"/>
          </a:p>
        </p:txBody>
      </p:sp>
      <p:sp>
        <p:nvSpPr>
          <p:cNvPr id="6758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83B46F5B-B5E4-4DB6-957D-E6ADF663FC6A}" type="slidenum">
              <a:rPr lang="en-US" sz="1200">
                <a:cs typeface="Arial" charset="0"/>
              </a:rPr>
              <a:pPr algn="r" defTabSz="904875"/>
              <a:t>25</a:t>
            </a:fld>
            <a:endParaRPr lang="en-US" sz="1200">
              <a:cs typeface="Arial"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2819905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376922F-9E5D-440F-A4C2-46C5A58DF0E6}" type="slidenum">
              <a:rPr lang="en-US" smtClean="0"/>
              <a:pPr/>
              <a:t>26</a:t>
            </a:fld>
            <a:endParaRPr lang="en-US" smtClean="0"/>
          </a:p>
        </p:txBody>
      </p:sp>
      <p:sp>
        <p:nvSpPr>
          <p:cNvPr id="6758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83B46F5B-B5E4-4DB6-957D-E6ADF663FC6A}" type="slidenum">
              <a:rPr lang="en-US" sz="1200">
                <a:cs typeface="Arial" charset="0"/>
              </a:rPr>
              <a:pPr algn="r" defTabSz="904875"/>
              <a:t>26</a:t>
            </a:fld>
            <a:endParaRPr lang="en-US" sz="1200">
              <a:cs typeface="Arial"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922609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376922F-9E5D-440F-A4C2-46C5A58DF0E6}" type="slidenum">
              <a:rPr lang="en-US" smtClean="0"/>
              <a:pPr/>
              <a:t>27</a:t>
            </a:fld>
            <a:endParaRPr lang="en-US" smtClean="0"/>
          </a:p>
        </p:txBody>
      </p:sp>
      <p:sp>
        <p:nvSpPr>
          <p:cNvPr id="6758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83B46F5B-B5E4-4DB6-957D-E6ADF663FC6A}" type="slidenum">
              <a:rPr lang="en-US" sz="1200">
                <a:cs typeface="Arial" charset="0"/>
              </a:rPr>
              <a:pPr algn="r" defTabSz="904875"/>
              <a:t>27</a:t>
            </a:fld>
            <a:endParaRPr lang="en-US" sz="1200">
              <a:cs typeface="Arial"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1126122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376922F-9E5D-440F-A4C2-46C5A58DF0E6}" type="slidenum">
              <a:rPr lang="en-US" smtClean="0"/>
              <a:pPr/>
              <a:t>28</a:t>
            </a:fld>
            <a:endParaRPr lang="en-US" smtClean="0"/>
          </a:p>
        </p:txBody>
      </p:sp>
      <p:sp>
        <p:nvSpPr>
          <p:cNvPr id="6758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83B46F5B-B5E4-4DB6-957D-E6ADF663FC6A}" type="slidenum">
              <a:rPr lang="en-US" sz="1200">
                <a:cs typeface="Arial" charset="0"/>
              </a:rPr>
              <a:pPr algn="r" defTabSz="904875"/>
              <a:t>28</a:t>
            </a:fld>
            <a:endParaRPr lang="en-US" sz="1200">
              <a:cs typeface="Arial"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783521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D9B9C6D-90AC-44B1-B4CA-3C6B25AD8E8C}" type="slidenum">
              <a:rPr lang="en-US" smtClean="0"/>
              <a:pPr/>
              <a:t>29</a:t>
            </a:fld>
            <a:endParaRPr lang="en-US" smtClean="0"/>
          </a:p>
        </p:txBody>
      </p:sp>
      <p:sp>
        <p:nvSpPr>
          <p:cNvPr id="7168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52C0C855-22C9-4586-8CF0-38E99A56E141}" type="slidenum">
              <a:rPr lang="en-US" sz="1200">
                <a:cs typeface="Arial" charset="0"/>
              </a:rPr>
              <a:pPr algn="r" defTabSz="904875"/>
              <a:t>29</a:t>
            </a:fld>
            <a:endParaRPr lang="en-US" sz="1200">
              <a:cs typeface="Arial"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4227726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F0BC8A-7DC6-4165-8C38-04B2522B68FB}" type="slidenum">
              <a:rPr lang="en-US" smtClean="0"/>
              <a:pPr/>
              <a:t>3</a:t>
            </a:fld>
            <a:endParaRPr lang="en-US" smtClean="0"/>
          </a:p>
        </p:txBody>
      </p:sp>
      <p:sp>
        <p:nvSpPr>
          <p:cNvPr id="4403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F99C50FD-C62A-4E91-988B-74B127FDE32A}" type="slidenum">
              <a:rPr lang="en-US" sz="1200">
                <a:cs typeface="Arial" charset="0"/>
              </a:rPr>
              <a:pPr algn="r" defTabSz="904875"/>
              <a:t>3</a:t>
            </a:fld>
            <a:endParaRPr lang="en-US" sz="1200">
              <a:cs typeface="Arial"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197116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3CC78B8-13AF-4740-88ED-7286CE25FED0}" type="slidenum">
              <a:rPr lang="en-US" smtClean="0"/>
              <a:pPr/>
              <a:t>6</a:t>
            </a:fld>
            <a:endParaRPr lang="en-US" smtClean="0"/>
          </a:p>
        </p:txBody>
      </p:sp>
      <p:sp>
        <p:nvSpPr>
          <p:cNvPr id="5017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53248E54-CA92-4723-9DB2-4443394032F0}" type="slidenum">
              <a:rPr lang="en-US" sz="1200">
                <a:cs typeface="Arial" charset="0"/>
              </a:rPr>
              <a:pPr algn="r" defTabSz="904875"/>
              <a:t>6</a:t>
            </a:fld>
            <a:endParaRPr lang="en-US" sz="1200">
              <a:cs typeface="Arial"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169560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3CC78B8-13AF-4740-88ED-7286CE25FED0}" type="slidenum">
              <a:rPr lang="en-US" smtClean="0"/>
              <a:pPr/>
              <a:t>8</a:t>
            </a:fld>
            <a:endParaRPr lang="en-US" smtClean="0"/>
          </a:p>
        </p:txBody>
      </p:sp>
      <p:sp>
        <p:nvSpPr>
          <p:cNvPr id="5017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53248E54-CA92-4723-9DB2-4443394032F0}" type="slidenum">
              <a:rPr lang="en-US" sz="1200">
                <a:cs typeface="Arial" charset="0"/>
              </a:rPr>
              <a:pPr algn="r" defTabSz="904875"/>
              <a:t>8</a:t>
            </a:fld>
            <a:endParaRPr lang="en-US" sz="1200">
              <a:cs typeface="Arial"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2008648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AADE77-7ADE-4B3F-9F91-195DBE698A8E}" type="slidenum">
              <a:rPr lang="en-US" smtClean="0"/>
              <a:pPr/>
              <a:t>9</a:t>
            </a:fld>
            <a:endParaRPr lang="en-US" smtClean="0"/>
          </a:p>
        </p:txBody>
      </p:sp>
      <p:sp>
        <p:nvSpPr>
          <p:cNvPr id="5120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A2E11613-1BDA-4F9D-8560-249C6601B6FC}" type="slidenum">
              <a:rPr lang="en-US" sz="1200">
                <a:cs typeface="Arial" charset="0"/>
              </a:rPr>
              <a:pPr algn="r" defTabSz="904875"/>
              <a:t>9</a:t>
            </a:fld>
            <a:endParaRPr lang="en-US" sz="1200">
              <a:cs typeface="Arial"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283259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AADE77-7ADE-4B3F-9F91-195DBE698A8E}" type="slidenum">
              <a:rPr lang="en-US" smtClean="0"/>
              <a:pPr/>
              <a:t>10</a:t>
            </a:fld>
            <a:endParaRPr lang="en-US" smtClean="0"/>
          </a:p>
        </p:txBody>
      </p:sp>
      <p:sp>
        <p:nvSpPr>
          <p:cNvPr id="5120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A2E11613-1BDA-4F9D-8560-249C6601B6FC}" type="slidenum">
              <a:rPr lang="en-US" sz="1200">
                <a:cs typeface="Arial" charset="0"/>
              </a:rPr>
              <a:pPr algn="r" defTabSz="904875"/>
              <a:t>10</a:t>
            </a:fld>
            <a:endParaRPr lang="en-US" sz="1200">
              <a:cs typeface="Arial"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dirty="0" smtClean="0"/>
          </a:p>
        </p:txBody>
      </p:sp>
    </p:spTree>
    <p:extLst>
      <p:ext uri="{BB962C8B-B14F-4D97-AF65-F5344CB8AC3E}">
        <p14:creationId xmlns:p14="http://schemas.microsoft.com/office/powerpoint/2010/main" val="1984018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F0BC8A-7DC6-4165-8C38-04B2522B68FB}" type="slidenum">
              <a:rPr lang="en-US" smtClean="0"/>
              <a:pPr/>
              <a:t>11</a:t>
            </a:fld>
            <a:endParaRPr lang="en-US" smtClean="0"/>
          </a:p>
        </p:txBody>
      </p:sp>
      <p:sp>
        <p:nvSpPr>
          <p:cNvPr id="4403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F99C50FD-C62A-4E91-988B-74B127FDE32A}" type="slidenum">
              <a:rPr lang="en-US" sz="1200">
                <a:cs typeface="Arial" charset="0"/>
              </a:rPr>
              <a:pPr algn="r" defTabSz="904875"/>
              <a:t>11</a:t>
            </a:fld>
            <a:endParaRPr lang="en-US" sz="1200">
              <a:cs typeface="Arial"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339860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E26AA1A-B9E2-4ADA-BAB6-8BB45700E114}" type="slidenum">
              <a:rPr lang="en-US" smtClean="0"/>
              <a:pPr/>
              <a:t>12</a:t>
            </a:fld>
            <a:endParaRPr lang="en-US" smtClean="0"/>
          </a:p>
        </p:txBody>
      </p:sp>
      <p:sp>
        <p:nvSpPr>
          <p:cNvPr id="4608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4875"/>
            <a:fld id="{10CDDC2E-B9CB-468E-ADC7-6C6846D9DB40}" type="slidenum">
              <a:rPr lang="en-US" sz="1200">
                <a:cs typeface="Arial" charset="0"/>
              </a:rPr>
              <a:pPr algn="r" defTabSz="904875"/>
              <a:t>12</a:t>
            </a:fld>
            <a:endParaRPr lang="en-US" sz="1200">
              <a:cs typeface="Arial"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xfrm>
            <a:off x="684213" y="4416425"/>
            <a:ext cx="5489575" cy="4183063"/>
          </a:xfrm>
          <a:noFill/>
          <a:ln/>
        </p:spPr>
        <p:txBody>
          <a:bodyPr lIns="92300" tIns="46150" rIns="92300" bIns="46150"/>
          <a:lstStyle/>
          <a:p>
            <a:pPr eaLnBrk="1" hangingPunct="1"/>
            <a:endParaRPr lang="en-US" smtClean="0"/>
          </a:p>
        </p:txBody>
      </p:sp>
    </p:spTree>
    <p:extLst>
      <p:ext uri="{BB962C8B-B14F-4D97-AF65-F5344CB8AC3E}">
        <p14:creationId xmlns:p14="http://schemas.microsoft.com/office/powerpoint/2010/main" val="3414245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DF4810-0CDF-4F38-9A73-F4DCE0DF6CB9}" type="slidenum">
              <a:rPr lang="en-US"/>
              <a:pPr>
                <a:defRPr/>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423CF-EF9E-48C2-9746-A94040173AFA}" type="slidenum">
              <a:rPr lang="en-US"/>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76F122-0289-4AB1-AB16-4202ED46DDA7}" type="slidenum">
              <a:rPr lang="en-US"/>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0720FB-9F09-4FE7-8C47-7D581A3D1305}" type="slidenum">
              <a:rPr lang="en-US"/>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232D25-8D97-4F6F-AE5A-7830E9017D58}" type="slidenum">
              <a:rPr lang="en-US"/>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33B4EE-649C-46D8-AEF3-DCD147F39017}" type="slidenum">
              <a:rPr lang="en-US"/>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93E4810-C725-46D9-B35E-3ACAD5E1416F}" type="slidenum">
              <a:rPr lang="en-US"/>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A362AC-0515-4409-B2A6-7C6C1EC07A9D}" type="slidenum">
              <a:rPr lang="en-US"/>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4EDA77-D19B-41F1-A017-E93178A3A987}"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109CBF-9286-43E4-863C-9DB130923274}" type="slidenum">
              <a:rPr lang="en-US"/>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F5FDD-FF83-462A-BD29-11CB206AAA5F}" type="slidenum">
              <a:rPr lang="en-US"/>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5E30AEA-FB00-4981-847D-4ED7BD2955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utsandiego.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17.xml"/><Relationship Id="rId7"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jpeg"/><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hyperlink" Target="http://www.utsandiego.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ctrTitle" idx="4294967295"/>
          </p:nvPr>
        </p:nvSpPr>
        <p:spPr>
          <a:xfrm>
            <a:off x="5257800" y="5301384"/>
            <a:ext cx="3505200" cy="1142999"/>
          </a:xfrm>
        </p:spPr>
        <p:txBody>
          <a:bodyPr anchor="b">
            <a:normAutofit/>
          </a:bodyPr>
          <a:lstStyle/>
          <a:p>
            <a:pPr algn="l" eaLnBrk="1" hangingPunct="1">
              <a:defRPr/>
            </a:pPr>
            <a:r>
              <a:rPr lang="en-US" sz="2000" b="1" dirty="0" smtClean="0">
                <a:solidFill>
                  <a:srgbClr val="4D6F8B"/>
                </a:solidFill>
                <a:effectLst>
                  <a:outerShdw blurRad="38100" dist="38100" dir="2700000" algn="tl">
                    <a:srgbClr val="C0C0C0"/>
                  </a:outerShdw>
                </a:effectLst>
              </a:rPr>
              <a:t>Kelly Cunningham Economist, Senior Fellow</a:t>
            </a:r>
            <a:r>
              <a:rPr lang="en-US" sz="2000" b="1" dirty="0" smtClean="0">
                <a:solidFill>
                  <a:srgbClr val="916622"/>
                </a:solidFill>
                <a:effectLst>
                  <a:outerShdw blurRad="38100" dist="38100" dir="2700000" algn="tl">
                    <a:srgbClr val="C0C0C0"/>
                  </a:outerShdw>
                </a:effectLst>
              </a:rPr>
              <a:t/>
            </a:r>
            <a:br>
              <a:rPr lang="en-US" sz="2000" b="1" dirty="0" smtClean="0">
                <a:solidFill>
                  <a:srgbClr val="916622"/>
                </a:solidFill>
                <a:effectLst>
                  <a:outerShdw blurRad="38100" dist="38100" dir="2700000" algn="tl">
                    <a:srgbClr val="C0C0C0"/>
                  </a:outerShdw>
                </a:effectLst>
              </a:rPr>
            </a:br>
            <a:r>
              <a:rPr lang="en-US" sz="1600" b="1" i="1" dirty="0" smtClean="0">
                <a:solidFill>
                  <a:srgbClr val="4D6F8B"/>
                </a:solidFill>
                <a:effectLst>
                  <a:outerShdw blurRad="38100" dist="38100" dir="2700000" algn="tl">
                    <a:srgbClr val="C0C0C0"/>
                  </a:outerShdw>
                </a:effectLst>
              </a:rPr>
              <a:t>www.nusinstitute.org</a:t>
            </a:r>
          </a:p>
        </p:txBody>
      </p:sp>
      <p:sp>
        <p:nvSpPr>
          <p:cNvPr id="8196" name="Rectangle 6"/>
          <p:cNvSpPr>
            <a:spLocks noChangeArrowheads="1"/>
          </p:cNvSpPr>
          <p:nvPr/>
        </p:nvSpPr>
        <p:spPr bwMode="auto">
          <a:xfrm>
            <a:off x="263951" y="3657600"/>
            <a:ext cx="8610600" cy="1415772"/>
          </a:xfrm>
          <a:prstGeom prst="rect">
            <a:avLst/>
          </a:prstGeom>
          <a:noFill/>
          <a:ln w="9525">
            <a:noFill/>
            <a:miter lim="800000"/>
            <a:headEnd/>
            <a:tailEnd/>
          </a:ln>
        </p:spPr>
        <p:txBody>
          <a:bodyPr wrap="square">
            <a:spAutoFit/>
          </a:bodyPr>
          <a:lstStyle/>
          <a:p>
            <a:pPr algn="ctr" eaLnBrk="0" hangingPunct="0">
              <a:spcAft>
                <a:spcPts val="600"/>
              </a:spcAft>
              <a:defRPr/>
            </a:pPr>
            <a:r>
              <a:rPr lang="en-US" sz="3200" b="1" dirty="0" smtClean="0">
                <a:solidFill>
                  <a:srgbClr val="4D6F8B"/>
                </a:solidFill>
                <a:effectLst>
                  <a:outerShdw blurRad="38100" dist="38100" dir="2700000" algn="tl">
                    <a:srgbClr val="C0C0C0"/>
                  </a:outerShdw>
                </a:effectLst>
                <a:latin typeface="Verdana" pitchFamily="34" charset="0"/>
                <a:cs typeface="Arial" charset="0"/>
              </a:rPr>
              <a:t>2013 Economic Outlook</a:t>
            </a:r>
          </a:p>
          <a:p>
            <a:pPr algn="ctr" eaLnBrk="0" hangingPunct="0">
              <a:spcAft>
                <a:spcPts val="600"/>
              </a:spcAft>
              <a:defRPr/>
            </a:pPr>
            <a:r>
              <a:rPr lang="en-US" sz="2400" b="1" dirty="0" smtClean="0">
                <a:solidFill>
                  <a:srgbClr val="4D6F8B"/>
                </a:solidFill>
                <a:effectLst>
                  <a:outerShdw blurRad="38100" dist="38100" dir="2700000" algn="tl">
                    <a:srgbClr val="C0C0C0"/>
                  </a:outerShdw>
                </a:effectLst>
                <a:latin typeface="Verdana" pitchFamily="34" charset="0"/>
                <a:cs typeface="Arial" charset="0"/>
              </a:rPr>
              <a:t>“San </a:t>
            </a:r>
            <a:r>
              <a:rPr lang="en-US" sz="2400" b="1" dirty="0">
                <a:solidFill>
                  <a:srgbClr val="4D6F8B"/>
                </a:solidFill>
                <a:effectLst>
                  <a:outerShdw blurRad="38100" dist="38100" dir="2700000" algn="tl">
                    <a:srgbClr val="C0C0C0"/>
                  </a:outerShdw>
                </a:effectLst>
                <a:latin typeface="Verdana" pitchFamily="34" charset="0"/>
                <a:cs typeface="Arial" charset="0"/>
              </a:rPr>
              <a:t>Diego’s post-recession economic </a:t>
            </a:r>
            <a:r>
              <a:rPr lang="en-US" sz="2400" b="1" dirty="0" smtClean="0">
                <a:solidFill>
                  <a:srgbClr val="4D6F8B"/>
                </a:solidFill>
                <a:effectLst>
                  <a:outerShdw blurRad="38100" dist="38100" dir="2700000" algn="tl">
                    <a:srgbClr val="C0C0C0"/>
                  </a:outerShdw>
                </a:effectLst>
                <a:latin typeface="Verdana" pitchFamily="34" charset="0"/>
                <a:cs typeface="Arial" charset="0"/>
              </a:rPr>
              <a:t>recovery”</a:t>
            </a:r>
            <a:endParaRPr lang="en-US" sz="2400" b="1" dirty="0">
              <a:solidFill>
                <a:srgbClr val="4D6F8B"/>
              </a:solidFill>
              <a:effectLst>
                <a:outerShdw blurRad="38100" dist="38100" dir="2700000" algn="tl">
                  <a:srgbClr val="C0C0C0"/>
                </a:outerShdw>
              </a:effectLst>
              <a:latin typeface="Verdana" pitchFamily="34" charset="0"/>
              <a:cs typeface="Arial" charset="0"/>
            </a:endParaRPr>
          </a:p>
          <a:p>
            <a:pPr algn="ctr" eaLnBrk="0" hangingPunct="0">
              <a:spcAft>
                <a:spcPts val="600"/>
              </a:spcAft>
              <a:defRPr/>
            </a:pPr>
            <a:r>
              <a:rPr lang="en-US" sz="2000" b="1" dirty="0" smtClean="0">
                <a:solidFill>
                  <a:srgbClr val="4D6F8B"/>
                </a:solidFill>
                <a:effectLst>
                  <a:outerShdw blurRad="38100" dist="38100" dir="2700000" algn="tl">
                    <a:srgbClr val="C0C0C0"/>
                  </a:outerShdw>
                </a:effectLst>
                <a:latin typeface="Verdana" pitchFamily="34" charset="0"/>
                <a:cs typeface="Arial" charset="0"/>
              </a:rPr>
              <a:t>June 2013</a:t>
            </a:r>
            <a:endParaRPr lang="en-US" sz="2000" b="1" dirty="0">
              <a:solidFill>
                <a:srgbClr val="4D6F8B"/>
              </a:solidFill>
              <a:effectLst>
                <a:outerShdw blurRad="38100" dist="38100" dir="2700000" algn="tl">
                  <a:srgbClr val="C0C0C0"/>
                </a:outerShdw>
              </a:effectLst>
              <a:latin typeface="Verdana" pitchFamily="34" charset="0"/>
              <a:cs typeface="Arial" charset="0"/>
            </a:endParaRPr>
          </a:p>
        </p:txBody>
      </p:sp>
      <p:pic>
        <p:nvPicPr>
          <p:cNvPr id="3076" name="Picture 4"/>
          <p:cNvPicPr>
            <a:picLocks noChangeAspect="1" noChangeArrowheads="1"/>
          </p:cNvPicPr>
          <p:nvPr/>
        </p:nvPicPr>
        <p:blipFill>
          <a:blip r:embed="rId3" cstate="print"/>
          <a:srcRect/>
          <a:stretch>
            <a:fillRect/>
          </a:stretch>
        </p:blipFill>
        <p:spPr bwMode="auto">
          <a:xfrm>
            <a:off x="457200" y="5181600"/>
            <a:ext cx="3810000" cy="1382568"/>
          </a:xfrm>
          <a:prstGeom prst="rect">
            <a:avLst/>
          </a:prstGeom>
          <a:noFill/>
          <a:ln w="9525">
            <a:noFill/>
            <a:miter lim="800000"/>
            <a:headEnd/>
            <a:tailEnd/>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58532"/>
            <a:ext cx="6651053" cy="312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734" y="1066800"/>
            <a:ext cx="5023266"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descr="NUSIPR_logo_Final_600px"/>
          <p:cNvPicPr>
            <a:picLocks noChangeAspect="1" noChangeArrowheads="1"/>
          </p:cNvPicPr>
          <p:nvPr/>
        </p:nvPicPr>
        <p:blipFill>
          <a:blip r:embed="rId4" cstate="print"/>
          <a:srcRect/>
          <a:stretch>
            <a:fillRect/>
          </a:stretch>
        </p:blipFill>
        <p:spPr bwMode="auto">
          <a:xfrm>
            <a:off x="0" y="6238875"/>
            <a:ext cx="1676400" cy="619125"/>
          </a:xfrm>
          <a:prstGeom prst="rect">
            <a:avLst/>
          </a:prstGeom>
          <a:noFill/>
          <a:ln w="9525">
            <a:noFill/>
            <a:miter lim="800000"/>
            <a:headEnd/>
            <a:tailEnd/>
          </a:ln>
        </p:spPr>
      </p:pic>
      <p:sp>
        <p:nvSpPr>
          <p:cNvPr id="393218" name="Rectangle 2"/>
          <p:cNvSpPr>
            <a:spLocks noGrp="1" noChangeArrowheads="1"/>
          </p:cNvSpPr>
          <p:nvPr>
            <p:ph type="title" idx="4294967295"/>
          </p:nvPr>
        </p:nvSpPr>
        <p:spPr>
          <a:xfrm>
            <a:off x="228600" y="152400"/>
            <a:ext cx="8686800" cy="914400"/>
          </a:xfrm>
        </p:spPr>
        <p:txBody>
          <a:bodyPr>
            <a:noAutofit/>
          </a:bodyPr>
          <a:lstStyle/>
          <a:p>
            <a:pPr eaLnBrk="1" hangingPunct="1">
              <a:defRPr/>
            </a:pPr>
            <a:r>
              <a:rPr lang="en-US" sz="3000" b="1" dirty="0" smtClean="0">
                <a:solidFill>
                  <a:srgbClr val="916622"/>
                </a:solidFill>
                <a:effectLst>
                  <a:outerShdw blurRad="38100" dist="38100" dir="2700000" algn="tl">
                    <a:srgbClr val="C0C0C0"/>
                  </a:outerShdw>
                </a:effectLst>
              </a:rPr>
              <a:t>Alternative measures of labor underutilization</a:t>
            </a:r>
            <a:br>
              <a:rPr lang="en-US" sz="3000" b="1" dirty="0" smtClean="0">
                <a:solidFill>
                  <a:srgbClr val="916622"/>
                </a:solidFill>
                <a:effectLst>
                  <a:outerShdw blurRad="38100" dist="38100" dir="2700000" algn="tl">
                    <a:srgbClr val="C0C0C0"/>
                  </a:outerShdw>
                </a:effectLst>
              </a:rPr>
            </a:br>
            <a:r>
              <a:rPr lang="en-US" sz="2000" b="1" dirty="0">
                <a:latin typeface="Tahoma"/>
              </a:rPr>
              <a:t>Second Quarter of 2012 through First Quarter of </a:t>
            </a:r>
            <a:r>
              <a:rPr lang="en-US" sz="2000" b="1" dirty="0" smtClean="0">
                <a:latin typeface="Tahoma"/>
              </a:rPr>
              <a:t>2013 Average</a:t>
            </a:r>
            <a:endParaRPr lang="en-US" sz="2000" b="1" dirty="0" smtClean="0">
              <a:solidFill>
                <a:srgbClr val="916622"/>
              </a:solidFill>
              <a:effectLst>
                <a:outerShdw blurRad="38100" dist="38100" dir="2700000" algn="tl">
                  <a:srgbClr val="C0C0C0"/>
                </a:outerShdw>
              </a:effectLst>
            </a:endParaRPr>
          </a:p>
        </p:txBody>
      </p:sp>
      <p:sp>
        <p:nvSpPr>
          <p:cNvPr id="8" name="TextBox 7"/>
          <p:cNvSpPr txBox="1"/>
          <p:nvPr/>
        </p:nvSpPr>
        <p:spPr>
          <a:xfrm>
            <a:off x="381000" y="1219200"/>
            <a:ext cx="3048000" cy="4493538"/>
          </a:xfrm>
          <a:prstGeom prst="rect">
            <a:avLst/>
          </a:prstGeom>
          <a:noFill/>
        </p:spPr>
        <p:txBody>
          <a:bodyPr wrap="square" rtlCol="0">
            <a:spAutoFit/>
          </a:bodyPr>
          <a:lstStyle/>
          <a:p>
            <a:pPr>
              <a:spcAft>
                <a:spcPts val="600"/>
              </a:spcAft>
            </a:pPr>
            <a:r>
              <a:rPr lang="en-US" sz="1400" b="1" dirty="0" smtClean="0"/>
              <a:t>U-1</a:t>
            </a:r>
            <a:r>
              <a:rPr lang="en-US" sz="1400" dirty="0" smtClean="0"/>
              <a:t>: Persons unemployed 15 weeks or longer, as a percent of the civilian labor force.</a:t>
            </a:r>
          </a:p>
          <a:p>
            <a:pPr>
              <a:spcAft>
                <a:spcPts val="600"/>
              </a:spcAft>
            </a:pPr>
            <a:r>
              <a:rPr lang="en-US" sz="1400" b="1" dirty="0" smtClean="0"/>
              <a:t>U-2</a:t>
            </a:r>
            <a:r>
              <a:rPr lang="en-US" sz="1400" dirty="0" smtClean="0"/>
              <a:t>: Job losers and persons who completed temporary jobs, as a percent of the civilian labor force.</a:t>
            </a:r>
          </a:p>
          <a:p>
            <a:pPr>
              <a:spcAft>
                <a:spcPts val="600"/>
              </a:spcAft>
            </a:pPr>
            <a:r>
              <a:rPr lang="en-US" sz="1400" b="1" dirty="0" smtClean="0"/>
              <a:t>U-3</a:t>
            </a:r>
            <a:r>
              <a:rPr lang="en-US" sz="1400" dirty="0" smtClean="0"/>
              <a:t>:</a:t>
            </a:r>
            <a:r>
              <a:rPr lang="en-US" sz="1400" b="1" dirty="0" smtClean="0"/>
              <a:t> Total unemployed, as a percent of the civilian labor force (this is the definition used for the official unemployment rate)</a:t>
            </a:r>
            <a:r>
              <a:rPr lang="en-US" sz="1400" dirty="0" smtClean="0"/>
              <a:t>.</a:t>
            </a:r>
          </a:p>
          <a:p>
            <a:pPr>
              <a:spcAft>
                <a:spcPts val="600"/>
              </a:spcAft>
            </a:pPr>
            <a:r>
              <a:rPr lang="en-US" sz="1400" b="1" dirty="0" smtClean="0"/>
              <a:t>U-4</a:t>
            </a:r>
            <a:r>
              <a:rPr lang="en-US" sz="1400" dirty="0" smtClean="0"/>
              <a:t>: Total unemployed </a:t>
            </a:r>
            <a:r>
              <a:rPr lang="en-US" sz="1400" b="1" dirty="0" smtClean="0"/>
              <a:t>plus discouraged workers.</a:t>
            </a:r>
            <a:endParaRPr lang="en-US" sz="1400" dirty="0" smtClean="0"/>
          </a:p>
          <a:p>
            <a:pPr>
              <a:spcAft>
                <a:spcPts val="600"/>
              </a:spcAft>
            </a:pPr>
            <a:r>
              <a:rPr lang="en-US" sz="1400" b="1" dirty="0" smtClean="0"/>
              <a:t>U-5</a:t>
            </a:r>
            <a:r>
              <a:rPr lang="en-US" sz="1400" dirty="0" smtClean="0"/>
              <a:t>: Includes U-4 </a:t>
            </a:r>
            <a:r>
              <a:rPr lang="en-US" sz="1400" b="1" dirty="0" smtClean="0"/>
              <a:t>plus all other marginally attached workers</a:t>
            </a:r>
            <a:r>
              <a:rPr lang="en-US" sz="1400" dirty="0" smtClean="0"/>
              <a:t>.</a:t>
            </a:r>
          </a:p>
          <a:p>
            <a:pPr>
              <a:spcAft>
                <a:spcPts val="600"/>
              </a:spcAft>
            </a:pPr>
            <a:r>
              <a:rPr lang="en-US" sz="1400" b="1" dirty="0" smtClean="0"/>
              <a:t>U-6</a:t>
            </a:r>
            <a:r>
              <a:rPr lang="en-US" sz="1400" dirty="0" smtClean="0"/>
              <a:t>: Includes U-5</a:t>
            </a:r>
            <a:r>
              <a:rPr lang="en-US" sz="1400" b="1" dirty="0" smtClean="0"/>
              <a:t> plus total employed part time for economic reasons.</a:t>
            </a:r>
          </a:p>
          <a:p>
            <a:endParaRPr lang="en-US" dirty="0"/>
          </a:p>
        </p:txBody>
      </p:sp>
      <p:sp>
        <p:nvSpPr>
          <p:cNvPr id="12" name="Rectangle 11"/>
          <p:cNvSpPr/>
          <p:nvPr/>
        </p:nvSpPr>
        <p:spPr>
          <a:xfrm>
            <a:off x="6781800" y="1676400"/>
            <a:ext cx="419100" cy="434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7" name="Rectangle 16"/>
          <p:cNvSpPr/>
          <p:nvPr/>
        </p:nvSpPr>
        <p:spPr>
          <a:xfrm>
            <a:off x="8282233" y="5715000"/>
            <a:ext cx="457200" cy="283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Rectangle 17"/>
          <p:cNvSpPr/>
          <p:nvPr/>
        </p:nvSpPr>
        <p:spPr>
          <a:xfrm>
            <a:off x="7825033" y="576999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p:cNvSpPr/>
          <p:nvPr/>
        </p:nvSpPr>
        <p:spPr>
          <a:xfrm>
            <a:off x="8305800" y="1676400"/>
            <a:ext cx="457200" cy="434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mph" presetSubtype="0" nodeType="withEffect">
                                  <p:stCondLst>
                                    <p:cond delay="0"/>
                                  </p:stCondLst>
                                  <p:childTnLst>
                                    <p:set>
                                      <p:cBhvr override="childStyle">
                                        <p:cTn id="6" dur="2200" fill="hold"/>
                                        <p:tgtEl>
                                          <p:spTgt spid="8">
                                            <p:txEl>
                                              <p:pRg st="2" end="2"/>
                                            </p:txEl>
                                          </p:spTgt>
                                        </p:tgtEl>
                                        <p:attrNameLst>
                                          <p:attrName>style.color</p:attrName>
                                        </p:attrNameLst>
                                      </p:cBhvr>
                                      <p:to>
                                        <p:clrVal>
                                          <a:srgbClr val="0000FF"/>
                                        </p:clrVal>
                                      </p:to>
                                    </p:set>
                                    <p:set>
                                      <p:cBhvr override="childStyle">
                                        <p:cTn id="7" dur="2200" fill="hold"/>
                                        <p:tgtEl>
                                          <p:spTgt spid="8">
                                            <p:txEl>
                                              <p:pRg st="2" end="2"/>
                                            </p:txEl>
                                          </p:spTgt>
                                        </p:tgtEl>
                                        <p:attrNameLst>
                                          <p:attrName>style.fontStyle</p:attrName>
                                        </p:attrNameLst>
                                      </p:cBhvr>
                                      <p:to>
                                        <p:strVal val="italic"/>
                                      </p:to>
                                    </p:set>
                                    <p:set>
                                      <p:cBhvr>
                                        <p:cTn id="8" dur="2200" fill="hold"/>
                                        <p:tgtEl>
                                          <p:spTgt spid="8">
                                            <p:txEl>
                                              <p:pRg st="2" end="2"/>
                                            </p:txEl>
                                          </p:spTgt>
                                        </p:tgtEl>
                                        <p:attrNameLst>
                                          <p:attrName>style.fontWeight</p:attrName>
                                        </p:attrNameLst>
                                      </p:cBhvr>
                                      <p:to>
                                        <p:strVal val="bold"/>
                                      </p:to>
                                    </p:set>
                                    <p:set>
                                      <p:cBhvr>
                                        <p:cTn id="9" dur="2200" fill="hold"/>
                                        <p:tgtEl>
                                          <p:spTgt spid="8">
                                            <p:txEl>
                                              <p:pRg st="2" end="2"/>
                                            </p:txEl>
                                          </p:spTgt>
                                        </p:tgtEl>
                                        <p:attrNameLst>
                                          <p:attrName>style.textDecorationUnderline</p:attrName>
                                        </p:attrNameLst>
                                      </p:cBhvr>
                                      <p:to>
                                        <p:strVal val="true"/>
                                      </p:to>
                                    </p:set>
                                  </p:childTnLst>
                                </p:cTn>
                              </p:par>
                              <p:par>
                                <p:cTn id="10" presetID="4"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par>
                                <p:cTn id="13" presetID="31" presetClass="emph" presetSubtype="0" nodeType="withEffect">
                                  <p:stCondLst>
                                    <p:cond delay="0"/>
                                  </p:stCondLst>
                                  <p:endCondLst>
                                    <p:cond evt="onNext" delay="0">
                                      <p:tgtEl>
                                        <p:sldTgt/>
                                      </p:tgtEl>
                                    </p:cond>
                                  </p:endCondLst>
                                  <p:childTnLst>
                                    <p:set>
                                      <p:cBhvr override="childStyle">
                                        <p:cTn id="14" dur="indefinite" fill="hold"/>
                                        <p:tgtEl>
                                          <p:spTgt spid="8">
                                            <p:txEl>
                                              <p:pRg st="5" end="5"/>
                                            </p:txEl>
                                          </p:spTgt>
                                        </p:tgtEl>
                                        <p:attrNameLst>
                                          <p:attrName>style.color</p:attrName>
                                        </p:attrNameLst>
                                      </p:cBhvr>
                                      <p:to>
                                        <p:clrVal>
                                          <a:schemeClr val="accent2"/>
                                        </p:clrVal>
                                      </p:to>
                                    </p:set>
                                    <p:set>
                                      <p:cBhvr override="childStyle">
                                        <p:cTn id="15" dur="indefinite" fill="hold"/>
                                        <p:tgtEl>
                                          <p:spTgt spid="8">
                                            <p:txEl>
                                              <p:pRg st="5" end="5"/>
                                            </p:txEl>
                                          </p:spTgt>
                                        </p:tgtEl>
                                        <p:attrNameLst>
                                          <p:attrName>style.fontStyle</p:attrName>
                                        </p:attrNameLst>
                                      </p:cBhvr>
                                      <p:to>
                                        <p:strVal val="italic"/>
                                      </p:to>
                                    </p:set>
                                    <p:set>
                                      <p:cBhvr>
                                        <p:cTn id="16" dur="indefinite" fill="hold"/>
                                        <p:tgtEl>
                                          <p:spTgt spid="8">
                                            <p:txEl>
                                              <p:pRg st="5" end="5"/>
                                            </p:txEl>
                                          </p:spTgt>
                                        </p:tgtEl>
                                        <p:attrNameLst>
                                          <p:attrName>style.fontWeight</p:attrName>
                                        </p:attrNameLst>
                                      </p:cBhvr>
                                      <p:to>
                                        <p:strVal val="bold"/>
                                      </p:to>
                                    </p:set>
                                    <p:set>
                                      <p:cBhvr>
                                        <p:cTn id="17" dur="indefinite" fill="hold"/>
                                        <p:tgtEl>
                                          <p:spTgt spid="8">
                                            <p:txEl>
                                              <p:pRg st="5" end="5"/>
                                            </p:txEl>
                                          </p:spTgt>
                                        </p:tgtEl>
                                        <p:attrNameLst>
                                          <p:attrName>style.textDecorationUnderline</p:attrName>
                                        </p:attrNameLst>
                                      </p:cBhvr>
                                      <p:to>
                                        <p:strVal val="true"/>
                                      </p:to>
                                    </p:set>
                                  </p:childTnLst>
                                </p:cTn>
                              </p:par>
                              <p:par>
                                <p:cTn id="18" presetID="4"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par>
                                <p:cTn id="21" presetID="10" presetClass="exit" presetSubtype="0" fill="hold" grpId="0" nodeType="withEffect">
                                  <p:stCondLst>
                                    <p:cond delay="0"/>
                                  </p:stCondLst>
                                  <p:childTnLst>
                                    <p:animEffect transition="out" filter="fade">
                                      <p:cBhvr>
                                        <p:cTn id="22" dur="2000"/>
                                        <p:tgtEl>
                                          <p:spTgt spid="18"/>
                                        </p:tgtEl>
                                      </p:cBhvr>
                                    </p:animEffect>
                                    <p:set>
                                      <p:cBhvr>
                                        <p:cTn id="23" dur="1" fill="hold">
                                          <p:stCondLst>
                                            <p:cond delay="1999"/>
                                          </p:stCondLst>
                                        </p:cTn>
                                        <p:tgtEl>
                                          <p:spTgt spid="18"/>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000"/>
                                        <p:tgtEl>
                                          <p:spTgt spid="17"/>
                                        </p:tgtEl>
                                      </p:cBhvr>
                                    </p:animEffect>
                                    <p:set>
                                      <p:cBhvr>
                                        <p:cTn id="26"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 name="Picture 4" descr="NUSIPR_logo_Final_600px"/>
          <p:cNvPicPr>
            <a:picLocks noChangeAspect="1" noChangeArrowheads="1"/>
          </p:cNvPicPr>
          <p:nvPr/>
        </p:nvPicPr>
        <p:blipFill>
          <a:blip r:embed="rId3" cstate="print"/>
          <a:srcRect/>
          <a:stretch>
            <a:fillRect/>
          </a:stretch>
        </p:blipFill>
        <p:spPr bwMode="auto">
          <a:xfrm>
            <a:off x="0" y="6238875"/>
            <a:ext cx="1676400" cy="619125"/>
          </a:xfrm>
          <a:prstGeom prst="rect">
            <a:avLst/>
          </a:prstGeom>
          <a:noFill/>
          <a:ln w="9525">
            <a:noFill/>
            <a:miter lim="800000"/>
            <a:headEnd/>
            <a:tailEnd/>
          </a:ln>
        </p:spPr>
      </p:pic>
      <p:sp>
        <p:nvSpPr>
          <p:cNvPr id="10" name="TextBox 9"/>
          <p:cNvSpPr txBox="1"/>
          <p:nvPr/>
        </p:nvSpPr>
        <p:spPr>
          <a:xfrm>
            <a:off x="533400" y="2405152"/>
            <a:ext cx="8229600" cy="1862048"/>
          </a:xfrm>
          <a:prstGeom prst="rect">
            <a:avLst/>
          </a:prstGeom>
          <a:noFill/>
        </p:spPr>
        <p:txBody>
          <a:bodyPr wrap="square" rtlCol="0">
            <a:spAutoFit/>
          </a:bodyPr>
          <a:lstStyle/>
          <a:p>
            <a:pPr>
              <a:spcAft>
                <a:spcPts val="600"/>
              </a:spcAft>
            </a:pPr>
            <a:r>
              <a:rPr lang="en-US" sz="2000" b="1" dirty="0" smtClean="0"/>
              <a:t>Income approach:</a:t>
            </a:r>
            <a:endParaRPr lang="en-US" sz="2000" b="1" dirty="0"/>
          </a:p>
          <a:p>
            <a:pPr>
              <a:spcAft>
                <a:spcPts val="600"/>
              </a:spcAft>
            </a:pPr>
            <a:r>
              <a:rPr lang="en-US" sz="2000" dirty="0" smtClean="0"/>
              <a:t>Sum </a:t>
            </a:r>
            <a:r>
              <a:rPr lang="en-US" sz="2000" dirty="0"/>
              <a:t>total of incomes of individuals living in a country during </a:t>
            </a:r>
            <a:r>
              <a:rPr lang="en-US" sz="2000" dirty="0" smtClean="0"/>
              <a:t>year</a:t>
            </a:r>
          </a:p>
          <a:p>
            <a:pPr>
              <a:spcAft>
                <a:spcPts val="600"/>
              </a:spcAft>
            </a:pPr>
            <a:r>
              <a:rPr lang="en-US" sz="2000" dirty="0"/>
              <a:t>GDP = compensation of employees + gross operating surplus + gross mixed income + taxes less subsidies on production and imports </a:t>
            </a:r>
          </a:p>
          <a:p>
            <a:pPr algn="ctr">
              <a:spcAft>
                <a:spcPts val="600"/>
              </a:spcAft>
            </a:pPr>
            <a:r>
              <a:rPr lang="en-US" sz="2000" dirty="0"/>
              <a:t>GDP = COE + GOS + GMI + TP &amp; M – SP &amp; M  </a:t>
            </a:r>
          </a:p>
        </p:txBody>
      </p:sp>
      <p:sp>
        <p:nvSpPr>
          <p:cNvPr id="2" name="Rectangle 1"/>
          <p:cNvSpPr/>
          <p:nvPr/>
        </p:nvSpPr>
        <p:spPr>
          <a:xfrm>
            <a:off x="533400" y="900517"/>
            <a:ext cx="8001001" cy="1323439"/>
          </a:xfrm>
          <a:prstGeom prst="rect">
            <a:avLst/>
          </a:prstGeom>
        </p:spPr>
        <p:txBody>
          <a:bodyPr wrap="square">
            <a:spAutoFit/>
          </a:bodyPr>
          <a:lstStyle/>
          <a:p>
            <a:r>
              <a:rPr lang="en-US" sz="2000" b="1" dirty="0" smtClean="0"/>
              <a:t>Product approach:</a:t>
            </a:r>
          </a:p>
          <a:p>
            <a:r>
              <a:rPr lang="en-US" sz="2000" dirty="0" smtClean="0"/>
              <a:t>Market </a:t>
            </a:r>
            <a:r>
              <a:rPr lang="en-US" sz="2000" dirty="0"/>
              <a:t>value of all final goods and services calculated </a:t>
            </a:r>
            <a:r>
              <a:rPr lang="en-US" sz="2000" dirty="0" smtClean="0"/>
              <a:t>during year</a:t>
            </a:r>
          </a:p>
          <a:p>
            <a:r>
              <a:rPr lang="en-US" sz="2000" dirty="0"/>
              <a:t>Net Value Added = Gross Value of output – Value of Intermediate Consumption</a:t>
            </a:r>
          </a:p>
        </p:txBody>
      </p:sp>
      <p:sp>
        <p:nvSpPr>
          <p:cNvPr id="11" name="TextBox 10"/>
          <p:cNvSpPr txBox="1"/>
          <p:nvPr/>
        </p:nvSpPr>
        <p:spPr>
          <a:xfrm>
            <a:off x="533400" y="4376827"/>
            <a:ext cx="8335950" cy="1862048"/>
          </a:xfrm>
          <a:prstGeom prst="rect">
            <a:avLst/>
          </a:prstGeom>
          <a:noFill/>
        </p:spPr>
        <p:txBody>
          <a:bodyPr wrap="square" rtlCol="0">
            <a:spAutoFit/>
          </a:bodyPr>
          <a:lstStyle/>
          <a:p>
            <a:pPr>
              <a:spcAft>
                <a:spcPts val="600"/>
              </a:spcAft>
            </a:pPr>
            <a:r>
              <a:rPr lang="en-US" sz="2000" b="1" dirty="0" smtClean="0"/>
              <a:t>Expenditure </a:t>
            </a:r>
            <a:r>
              <a:rPr lang="en-US" sz="2000" b="1" dirty="0"/>
              <a:t>method</a:t>
            </a:r>
            <a:r>
              <a:rPr lang="en-US" sz="2000" b="1" dirty="0" smtClean="0"/>
              <a:t>:</a:t>
            </a:r>
          </a:p>
          <a:p>
            <a:pPr>
              <a:spcAft>
                <a:spcPts val="600"/>
              </a:spcAft>
            </a:pPr>
            <a:r>
              <a:rPr lang="en-US" sz="2000" dirty="0"/>
              <a:t>All expenditure incurred by individuals during </a:t>
            </a:r>
            <a:r>
              <a:rPr lang="en-US" sz="2000" dirty="0" smtClean="0"/>
              <a:t>year</a:t>
            </a:r>
            <a:endParaRPr lang="en-US" sz="2000" dirty="0"/>
          </a:p>
          <a:p>
            <a:pPr>
              <a:spcAft>
                <a:spcPts val="600"/>
              </a:spcAft>
            </a:pPr>
            <a:r>
              <a:rPr lang="en-US" sz="2000" dirty="0" smtClean="0"/>
              <a:t>GDP </a:t>
            </a:r>
            <a:r>
              <a:rPr lang="en-US" sz="2000" dirty="0"/>
              <a:t>= private consumption + gross investment + government spending + (exports − </a:t>
            </a:r>
            <a:r>
              <a:rPr lang="en-US" sz="2000" dirty="0" smtClean="0"/>
              <a:t>imports)</a:t>
            </a:r>
          </a:p>
          <a:p>
            <a:pPr algn="ctr">
              <a:spcAft>
                <a:spcPts val="600"/>
              </a:spcAft>
            </a:pPr>
            <a:r>
              <a:rPr lang="en-US" sz="2000" dirty="0" smtClean="0"/>
              <a:t>GDP = C + I + G + (X-M)</a:t>
            </a:r>
            <a:endParaRPr lang="en-US" sz="2000" dirty="0"/>
          </a:p>
        </p:txBody>
      </p:sp>
      <p:sp>
        <p:nvSpPr>
          <p:cNvPr id="12" name="Rectangle 2"/>
          <p:cNvSpPr>
            <a:spLocks noChangeArrowheads="1"/>
          </p:cNvSpPr>
          <p:nvPr/>
        </p:nvSpPr>
        <p:spPr bwMode="auto">
          <a:xfrm>
            <a:off x="0" y="152400"/>
            <a:ext cx="9144000" cy="570322"/>
          </a:xfrm>
          <a:prstGeom prst="rect">
            <a:avLst/>
          </a:prstGeom>
          <a:solidFill>
            <a:schemeClr val="bg1"/>
          </a:solidFill>
          <a:ln w="9525">
            <a:noFill/>
            <a:miter lim="800000"/>
            <a:headEnd/>
            <a:tailEnd/>
          </a:ln>
        </p:spPr>
        <p:txBody>
          <a:bodyPr anchor="ctr"/>
          <a:lstStyle/>
          <a:p>
            <a:pPr algn="ctr">
              <a:defRPr/>
            </a:pPr>
            <a:r>
              <a:rPr lang="en-US" sz="3600" b="1" dirty="0" smtClean="0">
                <a:solidFill>
                  <a:srgbClr val="916622"/>
                </a:solidFill>
                <a:effectLst>
                  <a:outerShdw blurRad="38100" dist="38100" dir="2700000" algn="tl">
                    <a:srgbClr val="C0C0C0"/>
                  </a:outerShdw>
                </a:effectLst>
              </a:rPr>
              <a:t>Definition </a:t>
            </a:r>
            <a:r>
              <a:rPr lang="en-US" sz="3600" b="1" dirty="0">
                <a:solidFill>
                  <a:srgbClr val="916622"/>
                </a:solidFill>
                <a:effectLst>
                  <a:outerShdw blurRad="38100" dist="38100" dir="2700000" algn="tl">
                    <a:srgbClr val="C0C0C0"/>
                  </a:outerShdw>
                </a:effectLst>
              </a:rPr>
              <a:t>of Gross Domestic </a:t>
            </a:r>
            <a:r>
              <a:rPr lang="en-US" sz="3600" b="1" dirty="0" smtClean="0">
                <a:solidFill>
                  <a:srgbClr val="916622"/>
                </a:solidFill>
                <a:effectLst>
                  <a:outerShdw blurRad="38100" dist="38100" dir="2700000" algn="tl">
                    <a:srgbClr val="C0C0C0"/>
                  </a:outerShdw>
                </a:effectLst>
              </a:rPr>
              <a:t>Product</a:t>
            </a:r>
            <a:endParaRPr lang="en-US" sz="3600" b="1" dirty="0">
              <a:solidFill>
                <a:srgbClr val="916622"/>
              </a:solidFill>
              <a:effectLst>
                <a:outerShdw blurRad="38100" dist="38100" dir="2700000" algn="tl">
                  <a:srgbClr val="C0C0C0"/>
                </a:outerShdw>
              </a:effectLst>
            </a:endParaRPr>
          </a:p>
        </p:txBody>
      </p:sp>
    </p:spTree>
    <p:extLst>
      <p:ext uri="{BB962C8B-B14F-4D97-AF65-F5344CB8AC3E}">
        <p14:creationId xmlns:p14="http://schemas.microsoft.com/office/powerpoint/2010/main" val="236007017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idx="4294967295"/>
          </p:nvPr>
        </p:nvSpPr>
        <p:spPr>
          <a:xfrm>
            <a:off x="457200" y="0"/>
            <a:ext cx="8153400" cy="1219200"/>
          </a:xfrm>
        </p:spPr>
        <p:txBody>
          <a:bodyPr>
            <a:normAutofit/>
          </a:bodyPr>
          <a:lstStyle/>
          <a:p>
            <a:pPr eaLnBrk="1" hangingPunct="1">
              <a:defRPr/>
            </a:pPr>
            <a:r>
              <a:rPr lang="en-US" sz="3700" b="1" dirty="0" smtClean="0">
                <a:solidFill>
                  <a:srgbClr val="916622"/>
                </a:solidFill>
                <a:effectLst>
                  <a:outerShdw blurRad="38100" dist="38100" dir="2700000" algn="tl">
                    <a:srgbClr val="C0C0C0"/>
                  </a:outerShdw>
                </a:effectLst>
              </a:rPr>
              <a:t>San Diego Metropolitan Area</a:t>
            </a:r>
            <a:br>
              <a:rPr lang="en-US" sz="3700" b="1" dirty="0" smtClean="0">
                <a:solidFill>
                  <a:srgbClr val="916622"/>
                </a:solidFill>
                <a:effectLst>
                  <a:outerShdw blurRad="38100" dist="38100" dir="2700000" algn="tl">
                    <a:srgbClr val="C0C0C0"/>
                  </a:outerShdw>
                </a:effectLst>
              </a:rPr>
            </a:br>
            <a:r>
              <a:rPr lang="en-US" sz="3700" b="1" dirty="0" smtClean="0">
                <a:solidFill>
                  <a:srgbClr val="916622"/>
                </a:solidFill>
                <a:effectLst>
                  <a:outerShdw blurRad="38100" dist="38100" dir="2700000" algn="tl">
                    <a:srgbClr val="C0C0C0"/>
                  </a:outerShdw>
                </a:effectLst>
              </a:rPr>
              <a:t>Gross Domestic Product</a:t>
            </a:r>
            <a:endParaRPr lang="en-US" sz="3100" b="1" dirty="0" smtClean="0">
              <a:solidFill>
                <a:srgbClr val="916622"/>
              </a:solidFill>
              <a:effectLst>
                <a:outerShdw blurRad="38100" dist="38100" dir="2700000" algn="tl">
                  <a:srgbClr val="C0C0C0"/>
                </a:outerShdw>
              </a:effectLst>
            </a:endParaRPr>
          </a:p>
        </p:txBody>
      </p:sp>
      <p:pic>
        <p:nvPicPr>
          <p:cNvPr id="13314" name="Picture 4" descr="NUSIPR_logo_Final_600px"/>
          <p:cNvPicPr>
            <a:picLocks noChangeAspect="1" noChangeArrowheads="1"/>
          </p:cNvPicPr>
          <p:nvPr/>
        </p:nvPicPr>
        <p:blipFill>
          <a:blip r:embed="rId4" cstate="print"/>
          <a:srcRect/>
          <a:stretch>
            <a:fillRect/>
          </a:stretch>
        </p:blipFill>
        <p:spPr bwMode="auto">
          <a:xfrm>
            <a:off x="7467600" y="6238875"/>
            <a:ext cx="1676400" cy="619125"/>
          </a:xfrm>
          <a:prstGeom prst="rect">
            <a:avLst/>
          </a:prstGeom>
          <a:noFill/>
          <a:ln w="9525">
            <a:no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4070193021"/>
              </p:ext>
            </p:extLst>
          </p:nvPr>
        </p:nvGraphicFramePr>
        <p:xfrm>
          <a:off x="1676400" y="1273318"/>
          <a:ext cx="5786066" cy="5350344"/>
        </p:xfrm>
        <a:graphic>
          <a:graphicData uri="http://schemas.openxmlformats.org/presentationml/2006/ole">
            <mc:AlternateContent xmlns:mc="http://schemas.openxmlformats.org/markup-compatibility/2006">
              <mc:Choice xmlns:v="urn:schemas-microsoft-com:vml" Requires="v">
                <p:oleObj spid="_x0000_s2065" name="Worksheet" r:id="rId6" imgW="3246093" imgH="3002272" progId="Excel.Sheet.12">
                  <p:embed/>
                </p:oleObj>
              </mc:Choice>
              <mc:Fallback>
                <p:oleObj name="Worksheet" r:id="rId6" imgW="3246093" imgH="3002272" progId="Excel.Sheet.12">
                  <p:embed/>
                  <p:pic>
                    <p:nvPicPr>
                      <p:cNvPr id="0" name=""/>
                      <p:cNvPicPr/>
                      <p:nvPr/>
                    </p:nvPicPr>
                    <p:blipFill>
                      <a:blip r:embed="rId7"/>
                      <a:stretch>
                        <a:fillRect/>
                      </a:stretch>
                    </p:blipFill>
                    <p:spPr>
                      <a:xfrm>
                        <a:off x="1676400" y="1273318"/>
                        <a:ext cx="5786066" cy="5350344"/>
                      </a:xfrm>
                      <a:prstGeom prst="rect">
                        <a:avLst/>
                      </a:prstGeom>
                    </p:spPr>
                  </p:pic>
                </p:oleObj>
              </mc:Fallback>
            </mc:AlternateContent>
          </a:graphicData>
        </a:graphic>
      </p:graphicFrame>
    </p:spTree>
    <p:extLst>
      <p:ext uri="{BB962C8B-B14F-4D97-AF65-F5344CB8AC3E}">
        <p14:creationId xmlns:p14="http://schemas.microsoft.com/office/powerpoint/2010/main" val="4086953643"/>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idx="4294967295"/>
          </p:nvPr>
        </p:nvSpPr>
        <p:spPr>
          <a:xfrm>
            <a:off x="0" y="0"/>
            <a:ext cx="9144000" cy="914400"/>
          </a:xfrm>
        </p:spPr>
        <p:txBody>
          <a:bodyPr>
            <a:normAutofit fontScale="90000"/>
          </a:bodyPr>
          <a:lstStyle/>
          <a:p>
            <a:pPr eaLnBrk="1" hangingPunct="1">
              <a:defRPr/>
            </a:pPr>
            <a:r>
              <a:rPr lang="en-US" sz="3600" b="1" dirty="0" smtClean="0">
                <a:solidFill>
                  <a:srgbClr val="916622"/>
                </a:solidFill>
                <a:effectLst>
                  <a:outerShdw blurRad="38100" dist="38100" dir="2700000" algn="tl">
                    <a:srgbClr val="C0C0C0"/>
                  </a:outerShdw>
                </a:effectLst>
              </a:rPr>
              <a:t>Comparison of Annual Change in GDP</a:t>
            </a:r>
            <a:r>
              <a:rPr lang="en-US" sz="3700" b="1" dirty="0" smtClean="0">
                <a:solidFill>
                  <a:srgbClr val="916622"/>
                </a:solidFill>
                <a:effectLst>
                  <a:outerShdw blurRad="38100" dist="38100" dir="2700000" algn="tl">
                    <a:srgbClr val="C0C0C0"/>
                  </a:outerShdw>
                </a:effectLst>
              </a:rPr>
              <a:t/>
            </a:r>
            <a:br>
              <a:rPr lang="en-US" sz="3700" b="1" dirty="0" smtClean="0">
                <a:solidFill>
                  <a:srgbClr val="916622"/>
                </a:solidFill>
                <a:effectLst>
                  <a:outerShdw blurRad="38100" dist="38100" dir="2700000" algn="tl">
                    <a:srgbClr val="C0C0C0"/>
                  </a:outerShdw>
                </a:effectLst>
              </a:rPr>
            </a:br>
            <a:r>
              <a:rPr lang="en-US" sz="3100" b="1" dirty="0" smtClean="0">
                <a:solidFill>
                  <a:srgbClr val="916622"/>
                </a:solidFill>
                <a:effectLst>
                  <a:outerShdw blurRad="38100" dist="38100" dir="2700000" algn="tl">
                    <a:srgbClr val="C0C0C0"/>
                  </a:outerShdw>
                </a:effectLst>
              </a:rPr>
              <a:t>SAN DIEGO, California, U.S.</a:t>
            </a:r>
          </a:p>
        </p:txBody>
      </p:sp>
      <p:pic>
        <p:nvPicPr>
          <p:cNvPr id="14339" name="Picture 4" descr="NUSIPR_logo_Final_600px"/>
          <p:cNvPicPr>
            <a:picLocks noChangeAspect="1" noChangeArrowheads="1"/>
          </p:cNvPicPr>
          <p:nvPr/>
        </p:nvPicPr>
        <p:blipFill>
          <a:blip r:embed="rId3" cstate="print"/>
          <a:srcRect/>
          <a:stretch>
            <a:fillRect/>
          </a:stretch>
        </p:blipFill>
        <p:spPr bwMode="auto">
          <a:xfrm>
            <a:off x="7467600" y="6238875"/>
            <a:ext cx="1676400" cy="619125"/>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230" y="914400"/>
            <a:ext cx="854967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691823"/>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idx="4294967295"/>
          </p:nvPr>
        </p:nvSpPr>
        <p:spPr>
          <a:xfrm>
            <a:off x="228600" y="0"/>
            <a:ext cx="8686800" cy="609600"/>
          </a:xfrm>
        </p:spPr>
        <p:txBody>
          <a:bodyPr>
            <a:normAutofit fontScale="90000"/>
          </a:bodyPr>
          <a:lstStyle/>
          <a:p>
            <a:pPr eaLnBrk="1" hangingPunct="1">
              <a:defRPr/>
            </a:pPr>
            <a:r>
              <a:rPr lang="en-US" sz="3600" b="1" dirty="0" smtClean="0">
                <a:solidFill>
                  <a:srgbClr val="916622"/>
                </a:solidFill>
                <a:effectLst>
                  <a:outerShdw blurRad="38100" dist="38100" dir="2700000" algn="tl">
                    <a:srgbClr val="C0C0C0"/>
                  </a:outerShdw>
                </a:effectLst>
              </a:rPr>
              <a:t>Ranking of Gross Domestic Products - 2012</a:t>
            </a:r>
            <a:endParaRPr lang="en-US" sz="2600" b="1" dirty="0" smtClean="0">
              <a:solidFill>
                <a:srgbClr val="916622"/>
              </a:solidFill>
              <a:effectLst>
                <a:outerShdw blurRad="38100" dist="38100" dir="2700000" algn="tl">
                  <a:srgbClr val="C0C0C0"/>
                </a:outerShdw>
              </a:effectLst>
            </a:endParaRPr>
          </a:p>
        </p:txBody>
      </p:sp>
      <p:pic>
        <p:nvPicPr>
          <p:cNvPr id="15363" name="Picture 4" descr="NUSIPR_logo_Final_600px"/>
          <p:cNvPicPr>
            <a:picLocks noChangeAspect="1" noChangeArrowheads="1"/>
          </p:cNvPicPr>
          <p:nvPr/>
        </p:nvPicPr>
        <p:blipFill>
          <a:blip r:embed="rId3" cstate="print"/>
          <a:srcRect/>
          <a:stretch>
            <a:fillRect/>
          </a:stretch>
        </p:blipFill>
        <p:spPr bwMode="auto">
          <a:xfrm>
            <a:off x="0" y="6238875"/>
            <a:ext cx="1676400" cy="619125"/>
          </a:xfrm>
          <a:prstGeom prst="rect">
            <a:avLst/>
          </a:prstGeom>
          <a:noFill/>
          <a:ln w="9525">
            <a:noFill/>
            <a:miter lim="800000"/>
            <a:headEnd/>
            <a:tailEnd/>
          </a:ln>
        </p:spPr>
      </p:pic>
      <p:pic>
        <p:nvPicPr>
          <p:cNvPr id="513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606262"/>
            <a:ext cx="4625975" cy="617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791152"/>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01700"/>
            <a:ext cx="7913481" cy="572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3218" name="Rectangle 2"/>
          <p:cNvSpPr>
            <a:spLocks noGrp="1" noChangeArrowheads="1"/>
          </p:cNvSpPr>
          <p:nvPr>
            <p:ph type="title" idx="4294967295"/>
          </p:nvPr>
        </p:nvSpPr>
        <p:spPr>
          <a:xfrm>
            <a:off x="304800" y="0"/>
            <a:ext cx="8534400" cy="990600"/>
          </a:xfrm>
        </p:spPr>
        <p:txBody>
          <a:bodyPr>
            <a:noAutofit/>
          </a:bodyPr>
          <a:lstStyle/>
          <a:p>
            <a:pPr eaLnBrk="1" hangingPunct="1">
              <a:defRPr/>
            </a:pPr>
            <a:r>
              <a:rPr lang="en-US" sz="2800" b="1" dirty="0" smtClean="0">
                <a:solidFill>
                  <a:srgbClr val="916622"/>
                </a:solidFill>
                <a:effectLst>
                  <a:outerShdw blurRad="38100" dist="38100" dir="2700000" algn="tl">
                    <a:srgbClr val="C0C0C0"/>
                  </a:outerShdw>
                </a:effectLst>
              </a:rPr>
              <a:t>Change in San Diego Jobs by Industry Sectors Annual Average 2011-2012 Net Change: 18,900</a:t>
            </a:r>
            <a:endParaRPr lang="en-US" sz="2800" b="1" baseline="30000" dirty="0" smtClean="0">
              <a:solidFill>
                <a:srgbClr val="916622"/>
              </a:solidFill>
              <a:effectLst>
                <a:outerShdw blurRad="38100" dist="38100" dir="2700000" algn="tl">
                  <a:srgbClr val="C0C0C0"/>
                </a:outerShdw>
              </a:effectLst>
            </a:endParaRPr>
          </a:p>
        </p:txBody>
      </p:sp>
      <p:pic>
        <p:nvPicPr>
          <p:cNvPr id="22530" name="Picture 2" descr="NUSIPR_logo_Final_600px"/>
          <p:cNvPicPr>
            <a:picLocks noChangeAspect="1" noChangeArrowheads="1"/>
          </p:cNvPicPr>
          <p:nvPr/>
        </p:nvPicPr>
        <p:blipFill>
          <a:blip r:embed="rId4" cstate="print"/>
          <a:srcRect/>
          <a:stretch>
            <a:fillRect/>
          </a:stretch>
        </p:blipFill>
        <p:spPr bwMode="auto">
          <a:xfrm>
            <a:off x="0" y="6238875"/>
            <a:ext cx="1676400" cy="619125"/>
          </a:xfrm>
          <a:prstGeom prst="rect">
            <a:avLst/>
          </a:prstGeom>
          <a:noFill/>
          <a:ln w="9525">
            <a:noFill/>
            <a:miter lim="800000"/>
            <a:headEnd/>
            <a:tailEnd/>
          </a:ln>
        </p:spPr>
      </p:pic>
    </p:spTree>
    <p:extLst>
      <p:ext uri="{BB962C8B-B14F-4D97-AF65-F5344CB8AC3E}">
        <p14:creationId xmlns:p14="http://schemas.microsoft.com/office/powerpoint/2010/main" val="1125825251"/>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NUSIPR_logo_Final_600px"/>
          <p:cNvPicPr>
            <a:picLocks noChangeAspect="1" noChangeArrowheads="1"/>
          </p:cNvPicPr>
          <p:nvPr/>
        </p:nvPicPr>
        <p:blipFill>
          <a:blip r:embed="rId3" cstate="print"/>
          <a:srcRect/>
          <a:stretch>
            <a:fillRect/>
          </a:stretch>
        </p:blipFill>
        <p:spPr bwMode="auto">
          <a:xfrm>
            <a:off x="0" y="6238875"/>
            <a:ext cx="1676400" cy="619125"/>
          </a:xfrm>
          <a:prstGeom prst="rect">
            <a:avLst/>
          </a:prstGeom>
          <a:noFill/>
          <a:ln w="9525">
            <a:noFill/>
            <a:miter lim="800000"/>
            <a:headEnd/>
            <a:tailEnd/>
          </a:ln>
        </p:spPr>
      </p:pic>
      <p:sp>
        <p:nvSpPr>
          <p:cNvPr id="388098" name="Rectangle 2"/>
          <p:cNvSpPr>
            <a:spLocks noGrp="1" noChangeArrowheads="1"/>
          </p:cNvSpPr>
          <p:nvPr>
            <p:ph type="title" idx="4294967295"/>
          </p:nvPr>
        </p:nvSpPr>
        <p:spPr>
          <a:xfrm>
            <a:off x="228600" y="0"/>
            <a:ext cx="8610600" cy="762000"/>
          </a:xfrm>
        </p:spPr>
        <p:txBody>
          <a:bodyPr>
            <a:normAutofit/>
          </a:bodyPr>
          <a:lstStyle/>
          <a:p>
            <a:pPr eaLnBrk="1" hangingPunct="1">
              <a:defRPr/>
            </a:pPr>
            <a:r>
              <a:rPr lang="en-US" sz="3600" b="1" dirty="0" smtClean="0">
                <a:solidFill>
                  <a:srgbClr val="916622"/>
                </a:solidFill>
                <a:effectLst>
                  <a:outerShdw blurRad="38100" dist="38100" dir="2700000" algn="tl">
                    <a:srgbClr val="C0C0C0"/>
                  </a:outerShdw>
                </a:effectLst>
                <a:latin typeface="Calibri" pitchFamily="34" charset="0"/>
              </a:rPr>
              <a:t>San Diego Industry Employment Change</a:t>
            </a:r>
          </a:p>
        </p:txBody>
      </p:sp>
      <p:sp>
        <p:nvSpPr>
          <p:cNvPr id="28678" name="Text Box 10"/>
          <p:cNvSpPr txBox="1">
            <a:spLocks noChangeArrowheads="1"/>
          </p:cNvSpPr>
          <p:nvPr/>
        </p:nvSpPr>
        <p:spPr bwMode="auto">
          <a:xfrm>
            <a:off x="1600200" y="5581471"/>
            <a:ext cx="7543800" cy="1077218"/>
          </a:xfrm>
          <a:prstGeom prst="rect">
            <a:avLst/>
          </a:prstGeom>
          <a:noFill/>
          <a:ln w="9525">
            <a:noFill/>
            <a:miter lim="800000"/>
            <a:headEnd/>
            <a:tailEnd/>
          </a:ln>
        </p:spPr>
        <p:txBody>
          <a:bodyPr wrap="square">
            <a:spAutoFit/>
          </a:bodyPr>
          <a:lstStyle/>
          <a:p>
            <a:pPr>
              <a:spcBef>
                <a:spcPct val="50000"/>
              </a:spcBef>
            </a:pPr>
            <a:r>
              <a:rPr lang="en-US" sz="1600" b="1" u="sng" dirty="0" smtClean="0"/>
              <a:t>San Diego technology </a:t>
            </a:r>
            <a:r>
              <a:rPr lang="en-US" sz="1600" b="1" u="sng" dirty="0"/>
              <a:t>companies </a:t>
            </a:r>
            <a:r>
              <a:rPr lang="en-US" sz="1600" b="1" u="sng" dirty="0" smtClean="0"/>
              <a:t>account for:</a:t>
            </a:r>
            <a:r>
              <a:rPr lang="en-US" sz="1600" b="1" dirty="0" smtClean="0"/>
              <a:t> </a:t>
            </a:r>
            <a:r>
              <a:rPr lang="en-US" sz="1600" dirty="0" smtClean="0"/>
              <a:t>	</a:t>
            </a:r>
            <a:r>
              <a:rPr lang="en-US" sz="1600" b="1" u="sng" dirty="0" smtClean="0"/>
              <a:t>Average Wage, 2</a:t>
            </a:r>
            <a:r>
              <a:rPr lang="en-US" sz="1600" b="1" u="sng" baseline="30000" dirty="0" smtClean="0"/>
              <a:t>nd</a:t>
            </a:r>
            <a:r>
              <a:rPr lang="en-US" sz="1600" b="1" u="sng" dirty="0" smtClean="0"/>
              <a:t> </a:t>
            </a:r>
            <a:r>
              <a:rPr lang="en-US" sz="1600" b="1" u="sng" dirty="0" err="1" smtClean="0"/>
              <a:t>Qtr</a:t>
            </a:r>
            <a:r>
              <a:rPr lang="en-US" sz="1600" b="1" u="sng" dirty="0" smtClean="0"/>
              <a:t> 2012</a:t>
            </a:r>
          </a:p>
          <a:p>
            <a:pPr>
              <a:spcBef>
                <a:spcPct val="50000"/>
              </a:spcBef>
            </a:pPr>
            <a:r>
              <a:rPr lang="en-US" sz="1600" dirty="0" smtClean="0"/>
              <a:t>Establishments: 6%	   Employment:  11%	San Diego (overall) $53,500</a:t>
            </a:r>
          </a:p>
          <a:p>
            <a:pPr>
              <a:spcBef>
                <a:spcPct val="50000"/>
              </a:spcBef>
            </a:pPr>
            <a:r>
              <a:rPr lang="en-US" sz="1600" dirty="0" smtClean="0"/>
              <a:t>Payrolls:</a:t>
            </a:r>
            <a:r>
              <a:rPr lang="en-US" sz="1600" dirty="0"/>
              <a:t> </a:t>
            </a:r>
            <a:r>
              <a:rPr lang="en-US" sz="1600" dirty="0" smtClean="0"/>
              <a:t>21%	    Average Wage: 190%	Tech Average        $101,500</a:t>
            </a:r>
            <a:endParaRPr lang="en-US" sz="1600" dirty="0"/>
          </a:p>
        </p:txBody>
      </p:sp>
      <p:graphicFrame>
        <p:nvGraphicFramePr>
          <p:cNvPr id="7" name="Chart 6"/>
          <p:cNvGraphicFramePr>
            <a:graphicFrameLocks noGrp="1"/>
          </p:cNvGraphicFramePr>
          <p:nvPr>
            <p:extLst>
              <p:ext uri="{D42A27DB-BD31-4B8C-83A1-F6EECF244321}">
                <p14:modId xmlns:p14="http://schemas.microsoft.com/office/powerpoint/2010/main" val="1653637451"/>
              </p:ext>
            </p:extLst>
          </p:nvPr>
        </p:nvGraphicFramePr>
        <p:xfrm>
          <a:off x="533400" y="526915"/>
          <a:ext cx="8090170" cy="50545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76200"/>
            <a:ext cx="9144000" cy="609600"/>
          </a:xfrm>
          <a:prstGeom prst="rect">
            <a:avLst/>
          </a:prstGeom>
        </p:spPr>
        <p:txBody>
          <a:bodyPr/>
          <a:lstStyle/>
          <a:p>
            <a:pPr algn="ctr">
              <a:defRPr/>
            </a:pPr>
            <a:r>
              <a:rPr lang="en-US" sz="3200" b="1" dirty="0">
                <a:solidFill>
                  <a:srgbClr val="916622"/>
                </a:solidFill>
                <a:effectLst>
                  <a:outerShdw blurRad="38100" dist="38100" dir="2700000" algn="tl">
                    <a:srgbClr val="C0C0C0"/>
                  </a:outerShdw>
                </a:effectLst>
              </a:rPr>
              <a:t>San Diego Technology </a:t>
            </a:r>
            <a:r>
              <a:rPr lang="en-US" sz="3200" b="1" dirty="0" smtClean="0">
                <a:solidFill>
                  <a:srgbClr val="916622"/>
                </a:solidFill>
                <a:effectLst>
                  <a:outerShdw blurRad="38100" dist="38100" dir="2700000" algn="tl">
                    <a:srgbClr val="C0C0C0"/>
                  </a:outerShdw>
                </a:effectLst>
              </a:rPr>
              <a:t>Employment by Sector</a:t>
            </a:r>
            <a:endParaRPr lang="en-US" sz="3200" b="1" kern="0" dirty="0">
              <a:solidFill>
                <a:srgbClr val="916622"/>
              </a:solidFill>
              <a:effectLst>
                <a:outerShdw blurRad="38100" dist="38100" dir="2700000" algn="tl">
                  <a:srgbClr val="C0C0C0"/>
                </a:outerShdw>
              </a:effectLst>
              <a:latin typeface="Calibri" pitchFamily="34" charset="0"/>
              <a:ea typeface="+mj-ea"/>
              <a:cs typeface="+mj-cs"/>
            </a:endParaRPr>
          </a:p>
        </p:txBody>
      </p:sp>
      <p:pic>
        <p:nvPicPr>
          <p:cNvPr id="27652" name="Picture 5" descr="NUSIPR_logo_Final_600px"/>
          <p:cNvPicPr>
            <a:picLocks noChangeAspect="1" noChangeArrowheads="1"/>
          </p:cNvPicPr>
          <p:nvPr/>
        </p:nvPicPr>
        <p:blipFill>
          <a:blip r:embed="rId3" cstate="print"/>
          <a:srcRect/>
          <a:stretch>
            <a:fillRect/>
          </a:stretch>
        </p:blipFill>
        <p:spPr bwMode="auto">
          <a:xfrm>
            <a:off x="7467600" y="6238875"/>
            <a:ext cx="1676400" cy="619125"/>
          </a:xfrm>
          <a:prstGeom prst="rect">
            <a:avLst/>
          </a:prstGeom>
          <a:noFill/>
          <a:ln w="9525">
            <a:noFill/>
            <a:miter lim="800000"/>
            <a:headEnd/>
            <a:tailEnd/>
          </a:ln>
        </p:spPr>
      </p:pic>
      <p:graphicFrame>
        <p:nvGraphicFramePr>
          <p:cNvPr id="6" name="Chart 5"/>
          <p:cNvGraphicFramePr>
            <a:graphicFrameLocks noGrp="1"/>
          </p:cNvGraphicFramePr>
          <p:nvPr>
            <p:extLst>
              <p:ext uri="{D42A27DB-BD31-4B8C-83A1-F6EECF244321}">
                <p14:modId xmlns:p14="http://schemas.microsoft.com/office/powerpoint/2010/main" val="2677075165"/>
              </p:ext>
            </p:extLst>
          </p:nvPr>
        </p:nvGraphicFramePr>
        <p:xfrm>
          <a:off x="457200" y="685800"/>
          <a:ext cx="8318970" cy="61016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816350" y="1600200"/>
            <a:ext cx="4765675" cy="4525963"/>
          </a:xfrm>
        </p:spPr>
        <p:txBody>
          <a:bodyPr/>
          <a:lstStyle/>
          <a:p>
            <a:pPr eaLnBrk="1" hangingPunct="1">
              <a:buFontTx/>
              <a:buNone/>
            </a:pPr>
            <a:r>
              <a:rPr lang="en-US" altLang="ja-JP" b="1" smtClean="0">
                <a:ea typeface="ＭＳ Ｐゴシック" charset="-128"/>
              </a:rPr>
              <a:t>	</a:t>
            </a:r>
            <a:endParaRPr lang="en-US" b="1" smtClean="0"/>
          </a:p>
        </p:txBody>
      </p:sp>
      <p:pic>
        <p:nvPicPr>
          <p:cNvPr id="10243" name="Picture 5" descr="NUSIPR_logo_Final_600px"/>
          <p:cNvPicPr>
            <a:picLocks noChangeAspect="1" noChangeArrowheads="1"/>
          </p:cNvPicPr>
          <p:nvPr/>
        </p:nvPicPr>
        <p:blipFill>
          <a:blip r:embed="rId2" cstate="print"/>
          <a:srcRect/>
          <a:stretch>
            <a:fillRect/>
          </a:stretch>
        </p:blipFill>
        <p:spPr bwMode="auto">
          <a:xfrm>
            <a:off x="0" y="6238875"/>
            <a:ext cx="1676400" cy="619125"/>
          </a:xfrm>
          <a:prstGeom prst="rect">
            <a:avLst/>
          </a:prstGeom>
          <a:noFill/>
          <a:ln w="9525">
            <a:noFill/>
            <a:miter lim="800000"/>
            <a:headEnd/>
            <a:tailEnd/>
          </a:ln>
        </p:spPr>
      </p:pic>
      <p:graphicFrame>
        <p:nvGraphicFramePr>
          <p:cNvPr id="5" name="Chart 4"/>
          <p:cNvGraphicFramePr>
            <a:graphicFrameLocks noGrp="1"/>
          </p:cNvGraphicFramePr>
          <p:nvPr>
            <p:extLst>
              <p:ext uri="{D42A27DB-BD31-4B8C-83A1-F6EECF244321}">
                <p14:modId xmlns:p14="http://schemas.microsoft.com/office/powerpoint/2010/main" val="1973993560"/>
              </p:ext>
            </p:extLst>
          </p:nvPr>
        </p:nvGraphicFramePr>
        <p:xfrm>
          <a:off x="304800" y="142240"/>
          <a:ext cx="8575040" cy="6715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6155946"/>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idx="4294967295"/>
          </p:nvPr>
        </p:nvSpPr>
        <p:spPr>
          <a:xfrm>
            <a:off x="304800" y="0"/>
            <a:ext cx="8839200" cy="609600"/>
          </a:xfrm>
        </p:spPr>
        <p:txBody>
          <a:bodyPr>
            <a:normAutofit/>
          </a:bodyPr>
          <a:lstStyle/>
          <a:p>
            <a:pPr eaLnBrk="1" hangingPunct="1">
              <a:defRPr/>
            </a:pPr>
            <a:r>
              <a:rPr lang="en-US" sz="3400" b="1" smtClean="0">
                <a:solidFill>
                  <a:srgbClr val="916622"/>
                </a:solidFill>
                <a:effectLst>
                  <a:outerShdw blurRad="38100" dist="38100" dir="2700000" algn="tl">
                    <a:srgbClr val="C0C0C0"/>
                  </a:outerShdw>
                </a:effectLst>
              </a:rPr>
              <a:t>San Diego County Population</a:t>
            </a:r>
          </a:p>
        </p:txBody>
      </p:sp>
      <p:pic>
        <p:nvPicPr>
          <p:cNvPr id="38915" name="Picture 3" descr="NUSIPR_logo_Final_600px"/>
          <p:cNvPicPr>
            <a:picLocks noChangeAspect="1" noChangeArrowheads="1"/>
          </p:cNvPicPr>
          <p:nvPr/>
        </p:nvPicPr>
        <p:blipFill>
          <a:blip r:embed="rId3" cstate="print"/>
          <a:srcRect/>
          <a:stretch>
            <a:fillRect/>
          </a:stretch>
        </p:blipFill>
        <p:spPr bwMode="auto">
          <a:xfrm>
            <a:off x="0" y="6238875"/>
            <a:ext cx="1676400" cy="619125"/>
          </a:xfrm>
          <a:prstGeom prst="rect">
            <a:avLst/>
          </a:prstGeom>
          <a:noFill/>
          <a:ln w="9525">
            <a:noFill/>
            <a:miter lim="800000"/>
            <a:headEnd/>
            <a:tailEnd/>
          </a:ln>
        </p:spPr>
      </p:pic>
      <p:graphicFrame>
        <p:nvGraphicFramePr>
          <p:cNvPr id="8" name="Chart 7"/>
          <p:cNvGraphicFramePr>
            <a:graphicFrameLocks noGrp="1"/>
          </p:cNvGraphicFramePr>
          <p:nvPr/>
        </p:nvGraphicFramePr>
        <p:xfrm>
          <a:off x="1371600" y="3733800"/>
          <a:ext cx="7010400" cy="29527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nvGraphicFramePr>
        <p:xfrm>
          <a:off x="533400" y="609600"/>
          <a:ext cx="8153401" cy="312419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 name="Picture 4" descr="NUSIPR_logo_Final_600px"/>
          <p:cNvPicPr>
            <a:picLocks noChangeAspect="1" noChangeArrowheads="1"/>
          </p:cNvPicPr>
          <p:nvPr/>
        </p:nvPicPr>
        <p:blipFill>
          <a:blip r:embed="rId3" cstate="print"/>
          <a:srcRect/>
          <a:stretch>
            <a:fillRect/>
          </a:stretch>
        </p:blipFill>
        <p:spPr bwMode="auto">
          <a:xfrm>
            <a:off x="7467600" y="6238875"/>
            <a:ext cx="1676400" cy="619125"/>
          </a:xfrm>
          <a:prstGeom prst="rect">
            <a:avLst/>
          </a:prstGeom>
          <a:noFill/>
          <a:ln w="9525">
            <a:noFill/>
            <a:miter lim="800000"/>
            <a:headEnd/>
            <a:tailEnd/>
          </a:ln>
        </p:spPr>
      </p:pic>
      <p:sp>
        <p:nvSpPr>
          <p:cNvPr id="3" name="Rectangle 2"/>
          <p:cNvSpPr/>
          <p:nvPr/>
        </p:nvSpPr>
        <p:spPr>
          <a:xfrm>
            <a:off x="1524000" y="5334000"/>
            <a:ext cx="6400365" cy="1384995"/>
          </a:xfrm>
          <a:prstGeom prst="rect">
            <a:avLst/>
          </a:prstGeom>
        </p:spPr>
        <p:txBody>
          <a:bodyPr wrap="square">
            <a:spAutoFit/>
          </a:bodyPr>
          <a:lstStyle/>
          <a:p>
            <a:r>
              <a:rPr lang="en-US" sz="2800" b="1" dirty="0" smtClean="0">
                <a:latin typeface="Calibri" pitchFamily="34" charset="0"/>
                <a:cs typeface="Calibri" pitchFamily="34" charset="0"/>
              </a:rPr>
              <a:t>“Forecasting </a:t>
            </a:r>
            <a:r>
              <a:rPr lang="en-US" sz="2800" b="1" dirty="0">
                <a:latin typeface="Calibri" pitchFamily="34" charset="0"/>
                <a:cs typeface="Calibri" pitchFamily="34" charset="0"/>
              </a:rPr>
              <a:t>is like trying to drive a car </a:t>
            </a:r>
            <a:r>
              <a:rPr lang="en-US" sz="2800" b="1" dirty="0" smtClean="0">
                <a:latin typeface="Calibri" pitchFamily="34" charset="0"/>
                <a:cs typeface="Calibri" pitchFamily="34" charset="0"/>
              </a:rPr>
              <a:t>while only being able to see out the rear view mirror.”</a:t>
            </a:r>
            <a:r>
              <a:rPr lang="en-US" sz="2400" b="1" dirty="0" smtClean="0">
                <a:latin typeface="Calibri" pitchFamily="34" charset="0"/>
                <a:cs typeface="Calibri" pitchFamily="34" charset="0"/>
              </a:rPr>
              <a:t>       </a:t>
            </a:r>
            <a:r>
              <a:rPr lang="en-US" sz="2400" b="1" i="1" dirty="0" smtClean="0">
                <a:latin typeface="Calibri" pitchFamily="34" charset="0"/>
                <a:cs typeface="Calibri" pitchFamily="34" charset="0"/>
              </a:rPr>
              <a:t>- </a:t>
            </a:r>
            <a:r>
              <a:rPr lang="en-US" sz="2400" b="1" i="1" dirty="0">
                <a:latin typeface="Calibri" pitchFamily="34" charset="0"/>
                <a:cs typeface="Calibri" pitchFamily="34" charset="0"/>
              </a:rPr>
              <a:t>Anonymous</a:t>
            </a:r>
            <a:endParaRPr lang="en-US" sz="2400" b="1" i="1" dirty="0" smtClean="0">
              <a:latin typeface="Calibri" pitchFamily="34" charset="0"/>
              <a:cs typeface="Calibri" pitchFamily="34" charset="0"/>
            </a:endParaRPr>
          </a:p>
        </p:txBody>
      </p:sp>
      <p:sp>
        <p:nvSpPr>
          <p:cNvPr id="60418" name="Rectangle 2"/>
          <p:cNvSpPr>
            <a:spLocks noChangeArrowheads="1"/>
          </p:cNvSpPr>
          <p:nvPr/>
        </p:nvSpPr>
        <p:spPr bwMode="auto">
          <a:xfrm>
            <a:off x="0" y="0"/>
            <a:ext cx="9144000" cy="0"/>
          </a:xfrm>
          <a:prstGeom prst="rect">
            <a:avLst/>
          </a:prstGeom>
          <a:solidFill>
            <a:srgbClr val="111111"/>
          </a:solidFill>
          <a:ln w="9525">
            <a:noFill/>
            <a:miter lim="800000"/>
            <a:headEnd/>
            <a:tailEnd/>
          </a:ln>
          <a:effectLst/>
        </p:spPr>
        <p:txBody>
          <a:bodyPr vert="horz" wrap="none" lIns="1160097" tIns="179331" rIns="223767" bIns="7141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hlinkClick r:id="rId4"/>
              </a:rPr>
              <a:t>  </a:t>
            </a:r>
            <a:r>
              <a:rPr kumimoji="0" lang="en-US" sz="63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000" b="1" i="0" u="none" strike="noStrike" cap="none" normalizeH="0" baseline="0" dirty="0" smtClean="0">
              <a:ln>
                <a:noFill/>
              </a:ln>
              <a:solidFill>
                <a:srgbClr val="FFFF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FFFFFF"/>
                </a:solidFill>
                <a:effectLst/>
                <a:latin typeface="Arial" pitchFamily="34" charset="0"/>
              </a:rPr>
              <a:t>Business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2052" name="Picture 4" descr="http://3.bp.blogspot.com/_vjlw2_HL1Cg/TOXILbQZPYI/AAAAAAAAAAs/_Ahx-I0zNAs/s1600/jurassicpark_mirr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097280"/>
            <a:ext cx="5715000" cy="41605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0" y="0"/>
            <a:ext cx="9144000" cy="1066800"/>
          </a:xfrm>
          <a:prstGeom prst="rect">
            <a:avLst/>
          </a:prstGeom>
          <a:solidFill>
            <a:schemeClr val="bg1"/>
          </a:solidFill>
          <a:ln w="9525">
            <a:noFill/>
            <a:miter lim="800000"/>
            <a:headEnd/>
            <a:tailEnd/>
          </a:ln>
        </p:spPr>
        <p:txBody>
          <a:bodyPr anchor="ctr"/>
          <a:lstStyle/>
          <a:p>
            <a:pPr algn="ctr">
              <a:defRPr/>
            </a:pPr>
            <a:r>
              <a:rPr lang="en-US" sz="2800" b="1" dirty="0" smtClean="0">
                <a:solidFill>
                  <a:srgbClr val="916622"/>
                </a:solidFill>
                <a:effectLst>
                  <a:outerShdw blurRad="38100" dist="38100" dir="2700000" algn="tl">
                    <a:srgbClr val="C0C0C0"/>
                  </a:outerShdw>
                </a:effectLst>
              </a:rPr>
              <a:t>“Prediction </a:t>
            </a:r>
            <a:r>
              <a:rPr lang="en-US" sz="2800" b="1" dirty="0">
                <a:solidFill>
                  <a:srgbClr val="916622"/>
                </a:solidFill>
                <a:effectLst>
                  <a:outerShdw blurRad="38100" dist="38100" dir="2700000" algn="tl">
                    <a:srgbClr val="C0C0C0"/>
                  </a:outerShdw>
                </a:effectLst>
              </a:rPr>
              <a:t>is very difficult, </a:t>
            </a:r>
            <a:r>
              <a:rPr lang="en-US" sz="2800" b="1" dirty="0" smtClean="0">
                <a:solidFill>
                  <a:srgbClr val="916622"/>
                </a:solidFill>
                <a:effectLst>
                  <a:outerShdw blurRad="38100" dist="38100" dir="2700000" algn="tl">
                    <a:srgbClr val="C0C0C0"/>
                  </a:outerShdw>
                </a:effectLst>
              </a:rPr>
              <a:t>especially</a:t>
            </a:r>
          </a:p>
          <a:p>
            <a:pPr algn="ctr">
              <a:defRPr/>
            </a:pPr>
            <a:r>
              <a:rPr lang="en-US" sz="2800" b="1" dirty="0" smtClean="0">
                <a:solidFill>
                  <a:srgbClr val="916622"/>
                </a:solidFill>
                <a:effectLst>
                  <a:outerShdw blurRad="38100" dist="38100" dir="2700000" algn="tl">
                    <a:srgbClr val="C0C0C0"/>
                  </a:outerShdw>
                </a:effectLst>
              </a:rPr>
              <a:t>about </a:t>
            </a:r>
            <a:r>
              <a:rPr lang="en-US" sz="2800" b="1" dirty="0">
                <a:solidFill>
                  <a:srgbClr val="916622"/>
                </a:solidFill>
                <a:effectLst>
                  <a:outerShdw blurRad="38100" dist="38100" dir="2700000" algn="tl">
                    <a:srgbClr val="C0C0C0"/>
                  </a:outerShdw>
                </a:effectLst>
              </a:rPr>
              <a:t>the future</a:t>
            </a:r>
            <a:r>
              <a:rPr lang="en-US" sz="2800" b="1" dirty="0" smtClean="0">
                <a:solidFill>
                  <a:srgbClr val="916622"/>
                </a:solidFill>
                <a:effectLst>
                  <a:outerShdw blurRad="38100" dist="38100" dir="2700000" algn="tl">
                    <a:srgbClr val="C0C0C0"/>
                  </a:outerShdw>
                </a:effectLst>
              </a:rPr>
              <a:t>.” </a:t>
            </a:r>
            <a:r>
              <a:rPr lang="en-US" sz="2400" b="1" dirty="0" smtClean="0">
                <a:solidFill>
                  <a:srgbClr val="916622"/>
                </a:solidFill>
                <a:effectLst>
                  <a:outerShdw blurRad="38100" dist="38100" dir="2700000" algn="tl">
                    <a:srgbClr val="C0C0C0"/>
                  </a:outerShdw>
                </a:effectLst>
              </a:rPr>
              <a:t>– </a:t>
            </a:r>
            <a:r>
              <a:rPr lang="en-US" sz="2400" b="1" i="1" dirty="0" err="1" smtClean="0">
                <a:solidFill>
                  <a:srgbClr val="916622"/>
                </a:solidFill>
                <a:effectLst>
                  <a:outerShdw blurRad="38100" dist="38100" dir="2700000" algn="tl">
                    <a:srgbClr val="C0C0C0"/>
                  </a:outerShdw>
                </a:effectLst>
              </a:rPr>
              <a:t>Niels</a:t>
            </a:r>
            <a:r>
              <a:rPr lang="en-US" sz="2400" b="1" i="1" dirty="0" smtClean="0">
                <a:solidFill>
                  <a:srgbClr val="916622"/>
                </a:solidFill>
                <a:effectLst>
                  <a:outerShdw blurRad="38100" dist="38100" dir="2700000" algn="tl">
                    <a:srgbClr val="C0C0C0"/>
                  </a:outerShdw>
                </a:effectLst>
              </a:rPr>
              <a:t> </a:t>
            </a:r>
            <a:r>
              <a:rPr lang="en-US" sz="2400" b="1" i="1" dirty="0">
                <a:solidFill>
                  <a:srgbClr val="916622"/>
                </a:solidFill>
                <a:effectLst>
                  <a:outerShdw blurRad="38100" dist="38100" dir="2700000" algn="tl">
                    <a:srgbClr val="C0C0C0"/>
                  </a:outerShdw>
                </a:effectLst>
              </a:rPr>
              <a:t>Bohr</a:t>
            </a:r>
            <a:endParaRPr lang="en-US" sz="2400" b="1" i="1" dirty="0" smtClean="0">
              <a:solidFill>
                <a:srgbClr val="916622"/>
              </a:solidFill>
              <a:effectLst>
                <a:outerShdw blurRad="38100" dist="38100" dir="2700000" algn="tl">
                  <a:srgbClr val="C0C0C0"/>
                </a:outerShdw>
              </a:effectLst>
            </a:endParaRPr>
          </a:p>
        </p:txBody>
      </p:sp>
    </p:spTree>
    <p:extLst>
      <p:ext uri="{BB962C8B-B14F-4D97-AF65-F5344CB8AC3E}">
        <p14:creationId xmlns:p14="http://schemas.microsoft.com/office/powerpoint/2010/main" val="167614629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idx="4294967295"/>
          </p:nvPr>
        </p:nvSpPr>
        <p:spPr>
          <a:xfrm>
            <a:off x="152400" y="0"/>
            <a:ext cx="8991600" cy="762000"/>
          </a:xfrm>
        </p:spPr>
        <p:txBody>
          <a:bodyPr>
            <a:normAutofit fontScale="90000"/>
          </a:bodyPr>
          <a:lstStyle/>
          <a:p>
            <a:pPr eaLnBrk="1" hangingPunct="1">
              <a:defRPr/>
            </a:pPr>
            <a:r>
              <a:rPr lang="en-US" sz="3400" b="1" dirty="0" smtClean="0">
                <a:solidFill>
                  <a:srgbClr val="916622"/>
                </a:solidFill>
                <a:effectLst>
                  <a:outerShdw blurRad="38100" dist="38100" dir="2700000" algn="tl">
                    <a:srgbClr val="C0C0C0"/>
                  </a:outerShdw>
                </a:effectLst>
              </a:rPr>
              <a:t>Annual San Diego County Population Change</a:t>
            </a:r>
          </a:p>
        </p:txBody>
      </p:sp>
      <p:pic>
        <p:nvPicPr>
          <p:cNvPr id="38915" name="Picture 3" descr="NUSIPR_logo_Final_600px"/>
          <p:cNvPicPr>
            <a:picLocks noChangeAspect="1" noChangeArrowheads="1"/>
          </p:cNvPicPr>
          <p:nvPr/>
        </p:nvPicPr>
        <p:blipFill>
          <a:blip r:embed="rId3" cstate="print"/>
          <a:srcRect/>
          <a:stretch>
            <a:fillRect/>
          </a:stretch>
        </p:blipFill>
        <p:spPr bwMode="auto">
          <a:xfrm>
            <a:off x="7467600" y="6238875"/>
            <a:ext cx="1676400" cy="6191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207" y="685800"/>
            <a:ext cx="876839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633200"/>
            <a:ext cx="5408613" cy="324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58" name="Rectangle 2"/>
          <p:cNvSpPr>
            <a:spLocks noGrp="1" noChangeArrowheads="1"/>
          </p:cNvSpPr>
          <p:nvPr>
            <p:ph type="title" idx="4294967295"/>
          </p:nvPr>
        </p:nvSpPr>
        <p:spPr>
          <a:xfrm>
            <a:off x="152400" y="0"/>
            <a:ext cx="8991600" cy="681038"/>
          </a:xfrm>
        </p:spPr>
        <p:txBody>
          <a:bodyPr>
            <a:normAutofit/>
          </a:bodyPr>
          <a:lstStyle/>
          <a:p>
            <a:pPr eaLnBrk="1" hangingPunct="1">
              <a:defRPr/>
            </a:pPr>
            <a:r>
              <a:rPr lang="en-US" sz="3400" b="1" dirty="0" smtClean="0">
                <a:solidFill>
                  <a:srgbClr val="916622"/>
                </a:solidFill>
                <a:effectLst>
                  <a:outerShdw blurRad="38100" dist="38100" dir="2700000" algn="tl">
                    <a:srgbClr val="C0C0C0"/>
                  </a:outerShdw>
                </a:effectLst>
              </a:rPr>
              <a:t>San Diego Population by Ethnicity/Race</a:t>
            </a:r>
          </a:p>
        </p:txBody>
      </p:sp>
      <p:pic>
        <p:nvPicPr>
          <p:cNvPr id="38915" name="Picture 3" descr="NUSIPR_logo_Final_600px"/>
          <p:cNvPicPr>
            <a:picLocks noChangeAspect="1" noChangeArrowheads="1"/>
          </p:cNvPicPr>
          <p:nvPr/>
        </p:nvPicPr>
        <p:blipFill>
          <a:blip r:embed="rId5" cstate="print"/>
          <a:srcRect/>
          <a:stretch>
            <a:fillRect/>
          </a:stretch>
        </p:blipFill>
        <p:spPr bwMode="auto">
          <a:xfrm>
            <a:off x="7467600" y="6238875"/>
            <a:ext cx="1676400" cy="619125"/>
          </a:xfrm>
          <a:prstGeom prst="rect">
            <a:avLst/>
          </a:prstGeom>
          <a:noFill/>
          <a:ln w="9525">
            <a:no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631122010"/>
              </p:ext>
            </p:extLst>
          </p:nvPr>
        </p:nvGraphicFramePr>
        <p:xfrm>
          <a:off x="762000" y="3734586"/>
          <a:ext cx="5768539" cy="3156408"/>
        </p:xfrm>
        <a:graphic>
          <a:graphicData uri="http://schemas.openxmlformats.org/presentationml/2006/ole">
            <mc:AlternateContent xmlns:mc="http://schemas.openxmlformats.org/markup-compatibility/2006">
              <mc:Choice xmlns:v="urn:schemas-microsoft-com:vml" Requires="v">
                <p:oleObj spid="_x0000_s6163" name="Worksheet" r:id="rId7" imgW="4694028" imgH="2568034" progId="Excel.Sheet.12">
                  <p:embed/>
                </p:oleObj>
              </mc:Choice>
              <mc:Fallback>
                <p:oleObj name="Worksheet" r:id="rId7" imgW="4694028" imgH="2568034" progId="Excel.Sheet.12">
                  <p:embed/>
                  <p:pic>
                    <p:nvPicPr>
                      <p:cNvPr id="0" name=""/>
                      <p:cNvPicPr/>
                      <p:nvPr/>
                    </p:nvPicPr>
                    <p:blipFill>
                      <a:blip r:embed="rId8"/>
                      <a:stretch>
                        <a:fillRect/>
                      </a:stretch>
                    </p:blipFill>
                    <p:spPr>
                      <a:xfrm>
                        <a:off x="762000" y="3734586"/>
                        <a:ext cx="5768539" cy="3156408"/>
                      </a:xfrm>
                      <a:prstGeom prst="rect">
                        <a:avLst/>
                      </a:prstGeom>
                    </p:spPr>
                  </p:pic>
                </p:oleObj>
              </mc:Fallback>
            </mc:AlternateContent>
          </a:graphicData>
        </a:graphic>
      </p:graphicFrame>
    </p:spTree>
    <p:extLst>
      <p:ext uri="{BB962C8B-B14F-4D97-AF65-F5344CB8AC3E}">
        <p14:creationId xmlns:p14="http://schemas.microsoft.com/office/powerpoint/2010/main" val="277677539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25" y="533400"/>
            <a:ext cx="8521700" cy="616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58" name="Rectangle 2"/>
          <p:cNvSpPr>
            <a:spLocks noGrp="1" noChangeArrowheads="1"/>
          </p:cNvSpPr>
          <p:nvPr>
            <p:ph type="title" idx="4294967295"/>
          </p:nvPr>
        </p:nvSpPr>
        <p:spPr>
          <a:xfrm>
            <a:off x="0" y="0"/>
            <a:ext cx="9144000" cy="681038"/>
          </a:xfrm>
        </p:spPr>
        <p:txBody>
          <a:bodyPr>
            <a:noAutofit/>
          </a:bodyPr>
          <a:lstStyle/>
          <a:p>
            <a:pPr eaLnBrk="1" hangingPunct="1">
              <a:defRPr/>
            </a:pPr>
            <a:r>
              <a:rPr lang="en-US" sz="3000" b="1" dirty="0" smtClean="0">
                <a:solidFill>
                  <a:srgbClr val="916622"/>
                </a:solidFill>
                <a:effectLst>
                  <a:outerShdw blurRad="38100" dist="38100" dir="2700000" algn="tl">
                    <a:srgbClr val="C0C0C0"/>
                  </a:outerShdw>
                </a:effectLst>
              </a:rPr>
              <a:t>San Diego Population by Ethnicity/Race and Age</a:t>
            </a:r>
          </a:p>
        </p:txBody>
      </p:sp>
      <p:pic>
        <p:nvPicPr>
          <p:cNvPr id="38915" name="Picture 3" descr="NUSIPR_logo_Final_600px"/>
          <p:cNvPicPr>
            <a:picLocks noChangeAspect="1" noChangeArrowheads="1"/>
          </p:cNvPicPr>
          <p:nvPr/>
        </p:nvPicPr>
        <p:blipFill>
          <a:blip r:embed="rId4" cstate="print"/>
          <a:srcRect/>
          <a:stretch>
            <a:fillRect/>
          </a:stretch>
        </p:blipFill>
        <p:spPr bwMode="auto">
          <a:xfrm>
            <a:off x="7467600" y="6238875"/>
            <a:ext cx="1676400" cy="619125"/>
          </a:xfrm>
          <a:prstGeom prst="rect">
            <a:avLst/>
          </a:prstGeom>
          <a:noFill/>
          <a:ln w="9525">
            <a:noFill/>
            <a:miter lim="800000"/>
            <a:headEnd/>
            <a:tailEnd/>
          </a:ln>
        </p:spPr>
      </p:pic>
    </p:spTree>
    <p:extLst>
      <p:ext uri="{BB962C8B-B14F-4D97-AF65-F5344CB8AC3E}">
        <p14:creationId xmlns:p14="http://schemas.microsoft.com/office/powerpoint/2010/main" val="4095641532"/>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990600"/>
            <a:ext cx="7686809"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5" descr="NUSIPR_logo_Final_600px"/>
          <p:cNvPicPr>
            <a:picLocks noChangeAspect="1" noChangeArrowheads="1"/>
          </p:cNvPicPr>
          <p:nvPr/>
        </p:nvPicPr>
        <p:blipFill>
          <a:blip r:embed="rId4" cstate="print"/>
          <a:srcRect/>
          <a:stretch>
            <a:fillRect/>
          </a:stretch>
        </p:blipFill>
        <p:spPr bwMode="auto">
          <a:xfrm>
            <a:off x="0" y="6238875"/>
            <a:ext cx="1676400" cy="619125"/>
          </a:xfrm>
          <a:prstGeom prst="rect">
            <a:avLst/>
          </a:prstGeom>
          <a:noFill/>
          <a:ln w="9525">
            <a:noFill/>
            <a:miter lim="800000"/>
            <a:headEnd/>
            <a:tailEnd/>
          </a:ln>
        </p:spPr>
      </p:pic>
      <p:sp>
        <p:nvSpPr>
          <p:cNvPr id="403458" name="Rectangle 2"/>
          <p:cNvSpPr>
            <a:spLocks noGrp="1" noChangeArrowheads="1"/>
          </p:cNvSpPr>
          <p:nvPr>
            <p:ph type="title" idx="4294967295"/>
          </p:nvPr>
        </p:nvSpPr>
        <p:spPr>
          <a:xfrm>
            <a:off x="228600" y="0"/>
            <a:ext cx="8686800" cy="990600"/>
          </a:xfrm>
        </p:spPr>
        <p:txBody>
          <a:bodyPr>
            <a:normAutofit/>
          </a:bodyPr>
          <a:lstStyle/>
          <a:p>
            <a:pPr eaLnBrk="1" hangingPunct="1">
              <a:defRPr/>
            </a:pPr>
            <a:r>
              <a:rPr lang="en-US" sz="3300" b="1" dirty="0" smtClean="0">
                <a:solidFill>
                  <a:srgbClr val="916622"/>
                </a:solidFill>
                <a:effectLst>
                  <a:outerShdw blurRad="38100" dist="38100" dir="2700000" algn="tl">
                    <a:srgbClr val="C0C0C0"/>
                  </a:outerShdw>
                </a:effectLst>
              </a:rPr>
              <a:t>S&amp;P/Case-</a:t>
            </a:r>
            <a:r>
              <a:rPr lang="en-US" sz="3300" b="1" dirty="0" err="1" smtClean="0">
                <a:solidFill>
                  <a:srgbClr val="916622"/>
                </a:solidFill>
                <a:effectLst>
                  <a:outerShdw blurRad="38100" dist="38100" dir="2700000" algn="tl">
                    <a:srgbClr val="C0C0C0"/>
                  </a:outerShdw>
                </a:effectLst>
              </a:rPr>
              <a:t>Shiller</a:t>
            </a:r>
            <a:r>
              <a:rPr lang="en-US" sz="3300" b="1" dirty="0" smtClean="0">
                <a:solidFill>
                  <a:srgbClr val="916622"/>
                </a:solidFill>
                <a:effectLst>
                  <a:outerShdw blurRad="38100" dist="38100" dir="2700000" algn="tl">
                    <a:srgbClr val="C0C0C0"/>
                  </a:outerShdw>
                </a:effectLst>
              </a:rPr>
              <a:t> Home Price Indices</a:t>
            </a:r>
            <a:br>
              <a:rPr lang="en-US" sz="3300" b="1" dirty="0" smtClean="0">
                <a:solidFill>
                  <a:srgbClr val="916622"/>
                </a:solidFill>
                <a:effectLst>
                  <a:outerShdw blurRad="38100" dist="38100" dir="2700000" algn="tl">
                    <a:srgbClr val="C0C0C0"/>
                  </a:outerShdw>
                </a:effectLst>
              </a:rPr>
            </a:br>
            <a:r>
              <a:rPr lang="en-US" sz="2200" b="1" dirty="0" smtClean="0">
                <a:solidFill>
                  <a:srgbClr val="916622"/>
                </a:solidFill>
                <a:effectLst>
                  <a:outerShdw blurRad="38100" dist="38100" dir="2700000" algn="tl">
                    <a:srgbClr val="C0C0C0"/>
                  </a:outerShdw>
                </a:effectLst>
              </a:rPr>
              <a:t>Seasonally Adjusted</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315" y="838200"/>
            <a:ext cx="6953885" cy="586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58" name="Rectangle 2"/>
          <p:cNvSpPr>
            <a:spLocks noGrp="1" noChangeArrowheads="1"/>
          </p:cNvSpPr>
          <p:nvPr>
            <p:ph type="title" idx="4294967295"/>
          </p:nvPr>
        </p:nvSpPr>
        <p:spPr>
          <a:xfrm>
            <a:off x="335756" y="96625"/>
            <a:ext cx="8458200" cy="741575"/>
          </a:xfrm>
        </p:spPr>
        <p:txBody>
          <a:bodyPr>
            <a:normAutofit/>
          </a:bodyPr>
          <a:lstStyle/>
          <a:p>
            <a:pPr eaLnBrk="1" hangingPunct="1">
              <a:defRPr/>
            </a:pPr>
            <a:r>
              <a:rPr lang="en-US" sz="3400" b="1" dirty="0" smtClean="0">
                <a:solidFill>
                  <a:srgbClr val="916622"/>
                </a:solidFill>
                <a:effectLst>
                  <a:outerShdw blurRad="38100" dist="38100" dir="2700000" algn="tl">
                    <a:srgbClr val="C0C0C0"/>
                  </a:outerShdw>
                </a:effectLst>
              </a:rPr>
              <a:t>Housing Affordability Ranking</a:t>
            </a:r>
          </a:p>
        </p:txBody>
      </p:sp>
      <p:pic>
        <p:nvPicPr>
          <p:cNvPr id="37891" name="Picture 3" descr="NUSIPR_logo_Final_600px"/>
          <p:cNvPicPr>
            <a:picLocks noChangeAspect="1" noChangeArrowheads="1"/>
          </p:cNvPicPr>
          <p:nvPr/>
        </p:nvPicPr>
        <p:blipFill>
          <a:blip r:embed="rId4" cstate="print"/>
          <a:srcRect/>
          <a:stretch>
            <a:fillRect/>
          </a:stretch>
        </p:blipFill>
        <p:spPr bwMode="auto">
          <a:xfrm>
            <a:off x="7467600" y="6238875"/>
            <a:ext cx="1676400" cy="619125"/>
          </a:xfrm>
          <a:prstGeom prst="rect">
            <a:avLst/>
          </a:prstGeom>
          <a:noFill/>
          <a:ln w="9525">
            <a:noFill/>
            <a:miter lim="800000"/>
            <a:headEnd/>
            <a:tailEnd/>
          </a:ln>
        </p:spPr>
      </p:pic>
    </p:spTree>
    <p:extLst>
      <p:ext uri="{BB962C8B-B14F-4D97-AF65-F5344CB8AC3E}">
        <p14:creationId xmlns:p14="http://schemas.microsoft.com/office/powerpoint/2010/main" val="383218065"/>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14400"/>
            <a:ext cx="7758113" cy="563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58" name="Rectangle 2"/>
          <p:cNvSpPr>
            <a:spLocks noGrp="1" noChangeArrowheads="1"/>
          </p:cNvSpPr>
          <p:nvPr>
            <p:ph type="title" idx="4294967295"/>
          </p:nvPr>
        </p:nvSpPr>
        <p:spPr>
          <a:xfrm>
            <a:off x="335756" y="96625"/>
            <a:ext cx="8458200" cy="838200"/>
          </a:xfrm>
        </p:spPr>
        <p:txBody>
          <a:bodyPr>
            <a:normAutofit fontScale="90000"/>
          </a:bodyPr>
          <a:lstStyle/>
          <a:p>
            <a:pPr eaLnBrk="1" hangingPunct="1">
              <a:defRPr/>
            </a:pPr>
            <a:r>
              <a:rPr lang="en-US" sz="3400" b="1" dirty="0" smtClean="0">
                <a:solidFill>
                  <a:srgbClr val="916622"/>
                </a:solidFill>
                <a:effectLst>
                  <a:outerShdw blurRad="38100" dist="38100" dir="2700000" algn="tl">
                    <a:srgbClr val="C0C0C0"/>
                  </a:outerShdw>
                </a:effectLst>
              </a:rPr>
              <a:t>Ratio of Median Housing Price</a:t>
            </a:r>
            <a:br>
              <a:rPr lang="en-US" sz="3400" b="1" dirty="0" smtClean="0">
                <a:solidFill>
                  <a:srgbClr val="916622"/>
                </a:solidFill>
                <a:effectLst>
                  <a:outerShdw blurRad="38100" dist="38100" dir="2700000" algn="tl">
                    <a:srgbClr val="C0C0C0"/>
                  </a:outerShdw>
                </a:effectLst>
              </a:rPr>
            </a:br>
            <a:r>
              <a:rPr lang="en-US" sz="3400" b="1" dirty="0" smtClean="0">
                <a:solidFill>
                  <a:srgbClr val="916622"/>
                </a:solidFill>
                <a:effectLst>
                  <a:outerShdw blurRad="38100" dist="38100" dir="2700000" algn="tl">
                    <a:srgbClr val="C0C0C0"/>
                  </a:outerShdw>
                </a:effectLst>
              </a:rPr>
              <a:t>to Median Household Income</a:t>
            </a:r>
          </a:p>
        </p:txBody>
      </p:sp>
      <p:pic>
        <p:nvPicPr>
          <p:cNvPr id="37891" name="Picture 3" descr="NUSIPR_logo_Final_600px"/>
          <p:cNvPicPr>
            <a:picLocks noChangeAspect="1" noChangeArrowheads="1"/>
          </p:cNvPicPr>
          <p:nvPr/>
        </p:nvPicPr>
        <p:blipFill>
          <a:blip r:embed="rId4" cstate="print"/>
          <a:srcRect/>
          <a:stretch>
            <a:fillRect/>
          </a:stretch>
        </p:blipFill>
        <p:spPr bwMode="auto">
          <a:xfrm>
            <a:off x="7467600" y="6238875"/>
            <a:ext cx="1676400" cy="619125"/>
          </a:xfrm>
          <a:prstGeom prst="rect">
            <a:avLst/>
          </a:prstGeom>
          <a:noFill/>
          <a:ln w="9525">
            <a:noFill/>
            <a:miter lim="800000"/>
            <a:headEnd/>
            <a:tailEnd/>
          </a:ln>
        </p:spPr>
      </p:pic>
    </p:spTree>
    <p:extLst>
      <p:ext uri="{BB962C8B-B14F-4D97-AF65-F5344CB8AC3E}">
        <p14:creationId xmlns:p14="http://schemas.microsoft.com/office/powerpoint/2010/main" val="838737330"/>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idx="4294967295"/>
          </p:nvPr>
        </p:nvSpPr>
        <p:spPr>
          <a:xfrm>
            <a:off x="381000" y="152400"/>
            <a:ext cx="8458200" cy="609600"/>
          </a:xfrm>
        </p:spPr>
        <p:txBody>
          <a:bodyPr>
            <a:normAutofit/>
          </a:bodyPr>
          <a:lstStyle/>
          <a:p>
            <a:pPr eaLnBrk="1" hangingPunct="1">
              <a:defRPr/>
            </a:pPr>
            <a:r>
              <a:rPr lang="en-US" sz="3400" b="1" smtClean="0">
                <a:solidFill>
                  <a:srgbClr val="916622"/>
                </a:solidFill>
                <a:effectLst>
                  <a:outerShdw blurRad="38100" dist="38100" dir="2700000" algn="tl">
                    <a:srgbClr val="C0C0C0"/>
                  </a:outerShdw>
                </a:effectLst>
              </a:rPr>
              <a:t>San Diego Housing Construction</a:t>
            </a:r>
          </a:p>
        </p:txBody>
      </p:sp>
      <p:pic>
        <p:nvPicPr>
          <p:cNvPr id="37891" name="Picture 3" descr="NUSIPR_logo_Final_600px"/>
          <p:cNvPicPr>
            <a:picLocks noChangeAspect="1" noChangeArrowheads="1"/>
          </p:cNvPicPr>
          <p:nvPr/>
        </p:nvPicPr>
        <p:blipFill>
          <a:blip r:embed="rId3" cstate="print"/>
          <a:srcRect/>
          <a:stretch>
            <a:fillRect/>
          </a:stretch>
        </p:blipFill>
        <p:spPr bwMode="auto">
          <a:xfrm>
            <a:off x="7467600" y="6238875"/>
            <a:ext cx="1676400" cy="619125"/>
          </a:xfrm>
          <a:prstGeom prst="rect">
            <a:avLst/>
          </a:prstGeom>
          <a:noFill/>
          <a:ln w="9525">
            <a:noFill/>
            <a:miter lim="800000"/>
            <a:headEnd/>
            <a:tailEnd/>
          </a:ln>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163" y="798513"/>
            <a:ext cx="85740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87628"/>
            <a:ext cx="7848600" cy="5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58" name="Rectangle 2"/>
          <p:cNvSpPr>
            <a:spLocks noGrp="1" noChangeArrowheads="1"/>
          </p:cNvSpPr>
          <p:nvPr>
            <p:ph type="title" idx="4294967295"/>
          </p:nvPr>
        </p:nvSpPr>
        <p:spPr>
          <a:xfrm>
            <a:off x="335756" y="96625"/>
            <a:ext cx="8458200" cy="665375"/>
          </a:xfrm>
        </p:spPr>
        <p:txBody>
          <a:bodyPr>
            <a:normAutofit/>
          </a:bodyPr>
          <a:lstStyle/>
          <a:p>
            <a:pPr eaLnBrk="1" hangingPunct="1">
              <a:defRPr/>
            </a:pPr>
            <a:r>
              <a:rPr lang="en-US" sz="3400" b="1" dirty="0" smtClean="0">
                <a:solidFill>
                  <a:srgbClr val="916622"/>
                </a:solidFill>
                <a:effectLst>
                  <a:outerShdw blurRad="38100" dist="38100" dir="2700000" algn="tl">
                    <a:srgbClr val="C0C0C0"/>
                  </a:outerShdw>
                </a:effectLst>
              </a:rPr>
              <a:t>Vacant San Diego Housing Units</a:t>
            </a:r>
          </a:p>
        </p:txBody>
      </p:sp>
      <p:pic>
        <p:nvPicPr>
          <p:cNvPr id="37891" name="Picture 3" descr="NUSIPR_logo_Final_600px"/>
          <p:cNvPicPr>
            <a:picLocks noChangeAspect="1" noChangeArrowheads="1"/>
          </p:cNvPicPr>
          <p:nvPr/>
        </p:nvPicPr>
        <p:blipFill>
          <a:blip r:embed="rId4" cstate="print"/>
          <a:srcRect/>
          <a:stretch>
            <a:fillRect/>
          </a:stretch>
        </p:blipFill>
        <p:spPr bwMode="auto">
          <a:xfrm>
            <a:off x="7467600" y="6238875"/>
            <a:ext cx="1676400" cy="619125"/>
          </a:xfrm>
          <a:prstGeom prst="rect">
            <a:avLst/>
          </a:prstGeom>
          <a:noFill/>
          <a:ln w="9525">
            <a:noFill/>
            <a:miter lim="800000"/>
            <a:headEnd/>
            <a:tailEnd/>
          </a:ln>
        </p:spPr>
      </p:pic>
    </p:spTree>
    <p:extLst>
      <p:ext uri="{BB962C8B-B14F-4D97-AF65-F5344CB8AC3E}">
        <p14:creationId xmlns:p14="http://schemas.microsoft.com/office/powerpoint/2010/main" val="56872034"/>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46588"/>
            <a:ext cx="7800837" cy="565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58" name="Rectangle 2"/>
          <p:cNvSpPr>
            <a:spLocks noGrp="1" noChangeArrowheads="1"/>
          </p:cNvSpPr>
          <p:nvPr>
            <p:ph type="title" idx="4294967295"/>
          </p:nvPr>
        </p:nvSpPr>
        <p:spPr>
          <a:xfrm>
            <a:off x="335756" y="96625"/>
            <a:ext cx="8458200" cy="665375"/>
          </a:xfrm>
        </p:spPr>
        <p:txBody>
          <a:bodyPr>
            <a:normAutofit/>
          </a:bodyPr>
          <a:lstStyle/>
          <a:p>
            <a:pPr eaLnBrk="1" hangingPunct="1">
              <a:defRPr/>
            </a:pPr>
            <a:r>
              <a:rPr lang="en-US" sz="3400" b="1" dirty="0" smtClean="0">
                <a:solidFill>
                  <a:srgbClr val="916622"/>
                </a:solidFill>
                <a:effectLst>
                  <a:outerShdw blurRad="38100" dist="38100" dir="2700000" algn="tl">
                    <a:srgbClr val="C0C0C0"/>
                  </a:outerShdw>
                </a:effectLst>
              </a:rPr>
              <a:t>Home Ownership Rates</a:t>
            </a:r>
          </a:p>
        </p:txBody>
      </p:sp>
      <p:pic>
        <p:nvPicPr>
          <p:cNvPr id="37891" name="Picture 3" descr="NUSIPR_logo_Final_600px"/>
          <p:cNvPicPr>
            <a:picLocks noChangeAspect="1" noChangeArrowheads="1"/>
          </p:cNvPicPr>
          <p:nvPr/>
        </p:nvPicPr>
        <p:blipFill>
          <a:blip r:embed="rId4" cstate="print"/>
          <a:srcRect/>
          <a:stretch>
            <a:fillRect/>
          </a:stretch>
        </p:blipFill>
        <p:spPr bwMode="auto">
          <a:xfrm>
            <a:off x="7467600" y="6238875"/>
            <a:ext cx="1676400" cy="619125"/>
          </a:xfrm>
          <a:prstGeom prst="rect">
            <a:avLst/>
          </a:prstGeom>
          <a:noFill/>
          <a:ln w="9525">
            <a:noFill/>
            <a:miter lim="800000"/>
            <a:headEnd/>
            <a:tailEnd/>
          </a:ln>
        </p:spPr>
      </p:pic>
    </p:spTree>
    <p:extLst>
      <p:ext uri="{BB962C8B-B14F-4D97-AF65-F5344CB8AC3E}">
        <p14:creationId xmlns:p14="http://schemas.microsoft.com/office/powerpoint/2010/main" val="4266075442"/>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4724400" y="381000"/>
            <a:ext cx="3962400" cy="838200"/>
          </a:xfrm>
          <a:prstGeom prst="rect">
            <a:avLst/>
          </a:prstGeom>
          <a:noFill/>
          <a:ln w="9525">
            <a:noFill/>
            <a:miter lim="800000"/>
            <a:headEnd/>
            <a:tailEnd/>
          </a:ln>
        </p:spPr>
        <p:txBody>
          <a:bodyPr anchor="ctr"/>
          <a:lstStyle/>
          <a:p>
            <a:pPr algn="ctr">
              <a:defRPr/>
            </a:pPr>
            <a:r>
              <a:rPr lang="en-US" sz="2600" b="1" dirty="0" smtClean="0">
                <a:solidFill>
                  <a:srgbClr val="6699FF"/>
                </a:solidFill>
                <a:effectLst>
                  <a:outerShdw blurRad="38100" dist="38100" dir="2700000" algn="tl">
                    <a:srgbClr val="C0C0C0"/>
                  </a:outerShdw>
                </a:effectLst>
              </a:rPr>
              <a:t>www.nusinstitute.org</a:t>
            </a:r>
            <a:endParaRPr lang="en-US" sz="2600" b="1" i="1" dirty="0">
              <a:solidFill>
                <a:srgbClr val="6699FF"/>
              </a:solidFill>
              <a:effectLst>
                <a:outerShdw blurRad="38100" dist="38100" dir="2700000" algn="tl">
                  <a:srgbClr val="C0C0C0"/>
                </a:outerShdw>
              </a:effectLst>
            </a:endParaRPr>
          </a:p>
        </p:txBody>
      </p:sp>
      <p:pic>
        <p:nvPicPr>
          <p:cNvPr id="1028" name="Picture 4"/>
          <p:cNvPicPr>
            <a:picLocks noChangeAspect="1" noChangeArrowheads="1"/>
          </p:cNvPicPr>
          <p:nvPr/>
        </p:nvPicPr>
        <p:blipFill>
          <a:blip r:embed="rId3" cstate="print"/>
          <a:srcRect/>
          <a:stretch>
            <a:fillRect/>
          </a:stretch>
        </p:blipFill>
        <p:spPr bwMode="auto">
          <a:xfrm>
            <a:off x="28505" y="0"/>
            <a:ext cx="3991577" cy="1447800"/>
          </a:xfrm>
          <a:prstGeom prst="rect">
            <a:avLst/>
          </a:prstGeom>
          <a:noFill/>
          <a:ln w="9525">
            <a:noFill/>
            <a:miter lim="800000"/>
            <a:headEnd/>
            <a:tailEnd/>
          </a:ln>
        </p:spPr>
      </p:pic>
      <p:pic>
        <p:nvPicPr>
          <p:cNvPr id="2" name="Picture 4" descr="Our Mission"/>
          <p:cNvPicPr>
            <a:picLocks noChangeAspect="1" noChangeArrowheads="1"/>
          </p:cNvPicPr>
          <p:nvPr/>
        </p:nvPicPr>
        <p:blipFill>
          <a:blip r:embed="rId4" cstate="print"/>
          <a:srcRect/>
          <a:stretch>
            <a:fillRect/>
          </a:stretch>
        </p:blipFill>
        <p:spPr bwMode="auto">
          <a:xfrm>
            <a:off x="0" y="1447800"/>
            <a:ext cx="9144000" cy="4572000"/>
          </a:xfrm>
          <a:prstGeom prst="rect">
            <a:avLst/>
          </a:prstGeom>
          <a:noFill/>
        </p:spPr>
      </p:pic>
      <p:sp>
        <p:nvSpPr>
          <p:cNvPr id="6" name="Rectangle 5"/>
          <p:cNvSpPr/>
          <p:nvPr/>
        </p:nvSpPr>
        <p:spPr>
          <a:xfrm>
            <a:off x="4191000" y="4267200"/>
            <a:ext cx="4724400" cy="1477328"/>
          </a:xfrm>
          <a:prstGeom prst="rect">
            <a:avLst/>
          </a:prstGeom>
        </p:spPr>
        <p:txBody>
          <a:bodyPr wrap="square">
            <a:spAutoFit/>
          </a:bodyPr>
          <a:lstStyle/>
          <a:p>
            <a:r>
              <a:rPr lang="en-US" b="1" dirty="0" smtClean="0">
                <a:solidFill>
                  <a:schemeClr val="bg1"/>
                </a:solidFill>
              </a:rPr>
              <a:t>Our Mission</a:t>
            </a:r>
          </a:p>
          <a:p>
            <a:r>
              <a:rPr lang="en-US" dirty="0" smtClean="0">
                <a:solidFill>
                  <a:schemeClr val="bg1"/>
                </a:solidFill>
              </a:rPr>
              <a:t>The Institute is a non-partisan organization that formulates and promotes high quality economic, policy, and public-opinion research.</a:t>
            </a:r>
            <a:endParaRPr lang="en-U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Rectangle 2"/>
          <p:cNvSpPr/>
          <p:nvPr/>
        </p:nvSpPr>
        <p:spPr>
          <a:xfrm>
            <a:off x="609600" y="1295400"/>
            <a:ext cx="8225970" cy="400110"/>
          </a:xfrm>
          <a:prstGeom prst="rect">
            <a:avLst/>
          </a:prstGeom>
        </p:spPr>
        <p:txBody>
          <a:bodyPr wrap="square">
            <a:spAutoFit/>
          </a:bodyPr>
          <a:lstStyle/>
          <a:p>
            <a:pPr>
              <a:spcAft>
                <a:spcPts val="600"/>
              </a:spcAft>
            </a:pPr>
            <a:r>
              <a:rPr lang="en-US" sz="2000" b="1" dirty="0" smtClean="0"/>
              <a:t>Q</a:t>
            </a:r>
            <a:r>
              <a:rPr lang="en-US" sz="2000" b="1" dirty="0"/>
              <a:t>:</a:t>
            </a:r>
            <a:r>
              <a:rPr lang="en-US" sz="2000" dirty="0"/>
              <a:t> Will the U.S. be better off on Jan. 1, 2014, than it is today</a:t>
            </a:r>
            <a:r>
              <a:rPr lang="en-US" sz="2000" dirty="0" smtClean="0"/>
              <a:t>?</a:t>
            </a:r>
          </a:p>
        </p:txBody>
      </p:sp>
      <p:sp>
        <p:nvSpPr>
          <p:cNvPr id="60418" name="Rectangle 2"/>
          <p:cNvSpPr>
            <a:spLocks noChangeArrowheads="1"/>
          </p:cNvSpPr>
          <p:nvPr/>
        </p:nvSpPr>
        <p:spPr bwMode="auto">
          <a:xfrm>
            <a:off x="0" y="0"/>
            <a:ext cx="9144000" cy="0"/>
          </a:xfrm>
          <a:prstGeom prst="rect">
            <a:avLst/>
          </a:prstGeom>
          <a:solidFill>
            <a:srgbClr val="111111"/>
          </a:solidFill>
          <a:ln w="9525">
            <a:noFill/>
            <a:miter lim="800000"/>
            <a:headEnd/>
            <a:tailEnd/>
          </a:ln>
          <a:effectLst/>
        </p:spPr>
        <p:txBody>
          <a:bodyPr vert="horz" wrap="none" lIns="1160097" tIns="179331" rIns="223767" bIns="7141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hlinkClick r:id="rId3"/>
              </a:rPr>
              <a:t>  </a:t>
            </a:r>
            <a:r>
              <a:rPr kumimoji="0" lang="en-US" sz="63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000" b="1" i="0" u="none" strike="noStrike" cap="none" normalizeH="0" baseline="0" dirty="0" smtClean="0">
              <a:ln>
                <a:noFill/>
              </a:ln>
              <a:solidFill>
                <a:srgbClr val="FFFF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FFFFFF"/>
                </a:solidFill>
                <a:effectLst/>
                <a:latin typeface="Arial" pitchFamily="34" charset="0"/>
              </a:rPr>
              <a:t>Business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60419" name="Picture 3" descr="UTSanDiego.com">
            <a:hlinkClick r:id="rId3"/>
          </p:cNvPr>
          <p:cNvPicPr>
            <a:picLocks noChangeAspect="1" noChangeArrowheads="1"/>
          </p:cNvPicPr>
          <p:nvPr/>
        </p:nvPicPr>
        <p:blipFill>
          <a:blip r:embed="rId4" cstate="print"/>
          <a:srcRect/>
          <a:stretch>
            <a:fillRect/>
          </a:stretch>
        </p:blipFill>
        <p:spPr bwMode="auto">
          <a:xfrm>
            <a:off x="609600" y="457200"/>
            <a:ext cx="994229" cy="762000"/>
          </a:xfrm>
          <a:prstGeom prst="rect">
            <a:avLst/>
          </a:prstGeom>
          <a:noFill/>
        </p:spPr>
      </p:pic>
      <p:sp>
        <p:nvSpPr>
          <p:cNvPr id="8" name="Rectangle 7"/>
          <p:cNvSpPr/>
          <p:nvPr/>
        </p:nvSpPr>
        <p:spPr>
          <a:xfrm>
            <a:off x="1676400" y="609600"/>
            <a:ext cx="7086600" cy="584775"/>
          </a:xfrm>
          <a:prstGeom prst="rect">
            <a:avLst/>
          </a:prstGeom>
        </p:spPr>
        <p:txBody>
          <a:bodyPr wrap="square">
            <a:spAutoFit/>
          </a:bodyPr>
          <a:lstStyle/>
          <a:p>
            <a:r>
              <a:rPr lang="en-US" sz="3200" b="1" i="1" kern="1800" dirty="0" err="1" smtClean="0"/>
              <a:t>EconoMeter</a:t>
            </a:r>
            <a:r>
              <a:rPr lang="en-US" b="1" kern="1800" dirty="0" smtClean="0"/>
              <a:t> </a:t>
            </a:r>
            <a:r>
              <a:rPr lang="en-US" b="1" i="1" dirty="0" smtClean="0"/>
              <a:t>January 4, 2013</a:t>
            </a:r>
          </a:p>
        </p:txBody>
      </p:sp>
      <p:pic>
        <p:nvPicPr>
          <p:cNvPr id="9" name="Picture 4" descr="NUSIPR_logo_Final_600px"/>
          <p:cNvPicPr>
            <a:picLocks noChangeAspect="1" noChangeArrowheads="1"/>
          </p:cNvPicPr>
          <p:nvPr/>
        </p:nvPicPr>
        <p:blipFill>
          <a:blip r:embed="rId5" cstate="print"/>
          <a:srcRect/>
          <a:stretch>
            <a:fillRect/>
          </a:stretch>
        </p:blipFill>
        <p:spPr bwMode="auto">
          <a:xfrm>
            <a:off x="0" y="6238875"/>
            <a:ext cx="1676400" cy="619125"/>
          </a:xfrm>
          <a:prstGeom prst="rect">
            <a:avLst/>
          </a:prstGeom>
          <a:noFill/>
          <a:ln w="9525">
            <a:noFill/>
            <a:miter lim="800000"/>
            <a:headEnd/>
            <a:tailEnd/>
          </a:ln>
        </p:spPr>
      </p:pic>
      <p:sp>
        <p:nvSpPr>
          <p:cNvPr id="10" name="TextBox 9"/>
          <p:cNvSpPr txBox="1"/>
          <p:nvPr/>
        </p:nvSpPr>
        <p:spPr>
          <a:xfrm>
            <a:off x="609600" y="2286000"/>
            <a:ext cx="8077200" cy="3939540"/>
          </a:xfrm>
          <a:prstGeom prst="rect">
            <a:avLst/>
          </a:prstGeom>
          <a:noFill/>
        </p:spPr>
        <p:txBody>
          <a:bodyPr wrap="square" rtlCol="0">
            <a:spAutoFit/>
          </a:bodyPr>
          <a:lstStyle/>
          <a:p>
            <a:pPr>
              <a:spcAft>
                <a:spcPts val="600"/>
              </a:spcAft>
            </a:pPr>
            <a:r>
              <a:rPr lang="en-US" sz="2000" b="1" i="1" dirty="0" smtClean="0"/>
              <a:t>Kelly </a:t>
            </a:r>
            <a:r>
              <a:rPr lang="en-US" sz="2000" b="1" i="1" dirty="0"/>
              <a:t>Cunningham, National University System</a:t>
            </a:r>
            <a:endParaRPr lang="en-US" sz="2000" i="1" dirty="0"/>
          </a:p>
          <a:p>
            <a:pPr>
              <a:spcAft>
                <a:spcPts val="600"/>
              </a:spcAft>
            </a:pPr>
            <a:r>
              <a:rPr lang="en-US" sz="2000" b="1" dirty="0" smtClean="0"/>
              <a:t>A: NO</a:t>
            </a:r>
          </a:p>
          <a:p>
            <a:pPr>
              <a:spcAft>
                <a:spcPts val="600"/>
              </a:spcAft>
            </a:pPr>
            <a:r>
              <a:rPr lang="en-US" sz="2000" dirty="0" smtClean="0"/>
              <a:t>The </a:t>
            </a:r>
            <a:r>
              <a:rPr lang="en-US" sz="2000" dirty="0"/>
              <a:t>economy may slightly grow and employment increase, but the nation will not be better off by the end of the year. With payroll and upper-income tax increases, and new taxes under </a:t>
            </a:r>
            <a:r>
              <a:rPr lang="en-US" sz="2000" dirty="0" err="1"/>
              <a:t>Obamacare</a:t>
            </a:r>
            <a:r>
              <a:rPr lang="en-US" sz="2000" dirty="0"/>
              <a:t> taking effect, every household and taxpayer will see net take-home pay declining in 2013. The unsustainable path of “entitlement” spending on pensions and health care continues, while America’s enormous structural budget deficit compounds. “Real” inflation will escalate although underreported by official CPI figures. America’s perpetual fiscal irresponsibility will continue to increase until the real full financial cliff is ultimately reached when lenders stop lending to the U.S</a:t>
            </a:r>
            <a:r>
              <a:rPr lang="en-US" sz="2000" dirty="0" smtClean="0"/>
              <a:t>.</a:t>
            </a:r>
            <a:endParaRPr lang="en-US" sz="2000" i="1" dirty="0"/>
          </a:p>
        </p:txBody>
      </p:sp>
      <p:sp>
        <p:nvSpPr>
          <p:cNvPr id="2" name="Rectangle 1"/>
          <p:cNvSpPr/>
          <p:nvPr/>
        </p:nvSpPr>
        <p:spPr>
          <a:xfrm>
            <a:off x="637674" y="1752600"/>
            <a:ext cx="3167534" cy="369332"/>
          </a:xfrm>
          <a:prstGeom prst="rect">
            <a:avLst/>
          </a:prstGeom>
        </p:spPr>
        <p:txBody>
          <a:bodyPr wrap="none">
            <a:spAutoFit/>
          </a:bodyPr>
          <a:lstStyle/>
          <a:p>
            <a:r>
              <a:rPr lang="en-US" b="1" dirty="0"/>
              <a:t>Panel's answer: </a:t>
            </a:r>
            <a:r>
              <a:rPr lang="en-US" dirty="0"/>
              <a:t>Yes 7, No 1</a:t>
            </a:r>
            <a:endParaRPr lang="en-US" b="1"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816350" y="1600200"/>
            <a:ext cx="4765675" cy="4525963"/>
          </a:xfrm>
        </p:spPr>
        <p:txBody>
          <a:bodyPr/>
          <a:lstStyle/>
          <a:p>
            <a:pPr eaLnBrk="1" hangingPunct="1">
              <a:buFontTx/>
              <a:buNone/>
            </a:pPr>
            <a:r>
              <a:rPr lang="en-US" altLang="ja-JP" b="1" dirty="0" smtClean="0">
                <a:ea typeface="ＭＳ Ｐゴシック" charset="-128"/>
              </a:rPr>
              <a:t>	</a:t>
            </a:r>
            <a:endParaRPr lang="en-US" b="1" dirty="0" smtClean="0"/>
          </a:p>
        </p:txBody>
      </p:sp>
      <p:pic>
        <p:nvPicPr>
          <p:cNvPr id="10243" name="Picture 5" descr="NUSIPR_logo_Final_600px"/>
          <p:cNvPicPr>
            <a:picLocks noChangeAspect="1" noChangeArrowheads="1"/>
          </p:cNvPicPr>
          <p:nvPr/>
        </p:nvPicPr>
        <p:blipFill>
          <a:blip r:embed="rId2" cstate="print"/>
          <a:srcRect/>
          <a:stretch>
            <a:fillRect/>
          </a:stretch>
        </p:blipFill>
        <p:spPr bwMode="auto">
          <a:xfrm>
            <a:off x="0" y="6238875"/>
            <a:ext cx="1676400" cy="619125"/>
          </a:xfrm>
          <a:prstGeom prst="rect">
            <a:avLst/>
          </a:prstGeom>
          <a:noFill/>
          <a:ln w="9525">
            <a:noFill/>
            <a:miter lim="800000"/>
            <a:headEnd/>
            <a:tailEnd/>
          </a:ln>
        </p:spPr>
      </p:pic>
      <p:sp>
        <p:nvSpPr>
          <p:cNvPr id="2" name="TextBox 1"/>
          <p:cNvSpPr txBox="1"/>
          <p:nvPr/>
        </p:nvSpPr>
        <p:spPr>
          <a:xfrm>
            <a:off x="228600" y="914400"/>
            <a:ext cx="4008748" cy="5524589"/>
          </a:xfrm>
          <a:prstGeom prst="rect">
            <a:avLst/>
          </a:prstGeom>
          <a:noFill/>
        </p:spPr>
        <p:txBody>
          <a:bodyPr wrap="square" rtlCol="0">
            <a:spAutoFit/>
          </a:bodyPr>
          <a:lstStyle/>
          <a:p>
            <a:pPr>
              <a:spcAft>
                <a:spcPts val="600"/>
              </a:spcAft>
            </a:pPr>
            <a:endParaRPr lang="en-US" sz="2800" dirty="0" smtClean="0"/>
          </a:p>
          <a:p>
            <a:pPr marL="457200" indent="-457200">
              <a:spcAft>
                <a:spcPts val="600"/>
              </a:spcAft>
              <a:buFont typeface="Arial" pitchFamily="34" charset="0"/>
              <a:buChar char="•"/>
            </a:pPr>
            <a:r>
              <a:rPr lang="en-US" sz="2800" dirty="0" smtClean="0"/>
              <a:t>U.S</a:t>
            </a:r>
            <a:r>
              <a:rPr lang="en-US" sz="2800" dirty="0"/>
              <a:t>. Tax revenue</a:t>
            </a:r>
            <a:r>
              <a:rPr lang="en-US" sz="2800" dirty="0" smtClean="0"/>
              <a:t>:</a:t>
            </a:r>
          </a:p>
          <a:p>
            <a:pPr lvl="1">
              <a:spcAft>
                <a:spcPts val="600"/>
              </a:spcAft>
            </a:pPr>
            <a:r>
              <a:rPr lang="en-US" sz="2800" dirty="0"/>
              <a:t>	</a:t>
            </a:r>
            <a:r>
              <a:rPr lang="en-US" sz="2800" dirty="0" smtClean="0"/>
              <a:t>$2.17 trillion </a:t>
            </a:r>
            <a:endParaRPr lang="en-US" sz="2800" dirty="0"/>
          </a:p>
          <a:p>
            <a:pPr marL="457200" indent="-457200">
              <a:spcAft>
                <a:spcPts val="600"/>
              </a:spcAft>
              <a:buFont typeface="Arial" pitchFamily="34" charset="0"/>
              <a:buChar char="•"/>
            </a:pPr>
            <a:r>
              <a:rPr lang="en-US" sz="2800" dirty="0" smtClean="0"/>
              <a:t>Fed </a:t>
            </a:r>
            <a:r>
              <a:rPr lang="en-US" sz="2800" dirty="0"/>
              <a:t>budget</a:t>
            </a:r>
            <a:r>
              <a:rPr lang="en-US" sz="2800" dirty="0" smtClean="0"/>
              <a:t>:</a:t>
            </a:r>
          </a:p>
          <a:p>
            <a:pPr>
              <a:spcAft>
                <a:spcPts val="600"/>
              </a:spcAft>
            </a:pPr>
            <a:r>
              <a:rPr lang="en-US" sz="2800" dirty="0" smtClean="0"/>
              <a:t>	$3.82 trillion </a:t>
            </a:r>
            <a:endParaRPr lang="en-US" sz="2800" dirty="0"/>
          </a:p>
          <a:p>
            <a:pPr marL="457200" indent="-457200">
              <a:spcAft>
                <a:spcPts val="600"/>
              </a:spcAft>
              <a:buFont typeface="Arial" pitchFamily="34" charset="0"/>
              <a:buChar char="•"/>
            </a:pPr>
            <a:r>
              <a:rPr lang="en-US" sz="2800" dirty="0" smtClean="0"/>
              <a:t>New </a:t>
            </a:r>
            <a:r>
              <a:rPr lang="en-US" sz="2800" dirty="0"/>
              <a:t>debt</a:t>
            </a:r>
            <a:r>
              <a:rPr lang="en-US" sz="2800" dirty="0" smtClean="0"/>
              <a:t>:</a:t>
            </a:r>
          </a:p>
          <a:p>
            <a:pPr lvl="1">
              <a:spcAft>
                <a:spcPts val="600"/>
              </a:spcAft>
            </a:pPr>
            <a:r>
              <a:rPr lang="en-US" sz="2800" dirty="0" smtClean="0"/>
              <a:t>	$1.65 trillion </a:t>
            </a:r>
            <a:endParaRPr lang="en-US" sz="2800" dirty="0"/>
          </a:p>
          <a:p>
            <a:pPr marL="457200" indent="-457200">
              <a:spcAft>
                <a:spcPts val="600"/>
              </a:spcAft>
              <a:buFont typeface="Arial" pitchFamily="34" charset="0"/>
              <a:buChar char="•"/>
            </a:pPr>
            <a:r>
              <a:rPr lang="en-US" sz="2800" dirty="0" smtClean="0"/>
              <a:t>National </a:t>
            </a:r>
            <a:r>
              <a:rPr lang="en-US" sz="2800" dirty="0"/>
              <a:t>debt: </a:t>
            </a:r>
            <a:r>
              <a:rPr lang="en-US" sz="2800" dirty="0" smtClean="0"/>
              <a:t>	$14.27 trillion </a:t>
            </a:r>
            <a:endParaRPr lang="en-US" sz="2800" dirty="0"/>
          </a:p>
          <a:p>
            <a:pPr marL="457200" indent="-457200">
              <a:spcAft>
                <a:spcPts val="600"/>
              </a:spcAft>
              <a:buFont typeface="Arial" pitchFamily="34" charset="0"/>
              <a:buChar char="•"/>
            </a:pPr>
            <a:r>
              <a:rPr lang="en-US" sz="2800" dirty="0" smtClean="0"/>
              <a:t>Recent </a:t>
            </a:r>
            <a:r>
              <a:rPr lang="en-US" sz="2800" dirty="0"/>
              <a:t>budget cuts</a:t>
            </a:r>
            <a:r>
              <a:rPr lang="en-US" sz="2800" dirty="0" smtClean="0"/>
              <a:t>:</a:t>
            </a:r>
          </a:p>
          <a:p>
            <a:pPr>
              <a:spcAft>
                <a:spcPts val="600"/>
              </a:spcAft>
            </a:pPr>
            <a:r>
              <a:rPr lang="en-US" sz="2800" dirty="0"/>
              <a:t>	</a:t>
            </a:r>
            <a:r>
              <a:rPr lang="en-US" sz="2800" dirty="0" smtClean="0"/>
              <a:t>$38.50 billion </a:t>
            </a:r>
            <a:endParaRPr lang="en-US" sz="2800" dirty="0"/>
          </a:p>
        </p:txBody>
      </p:sp>
      <p:sp>
        <p:nvSpPr>
          <p:cNvPr id="3" name="TextBox 2"/>
          <p:cNvSpPr txBox="1"/>
          <p:nvPr/>
        </p:nvSpPr>
        <p:spPr>
          <a:xfrm>
            <a:off x="4343399" y="461456"/>
            <a:ext cx="4419601" cy="5863144"/>
          </a:xfrm>
          <a:prstGeom prst="rect">
            <a:avLst/>
          </a:prstGeom>
          <a:noFill/>
        </p:spPr>
        <p:txBody>
          <a:bodyPr wrap="square" rtlCol="0">
            <a:spAutoFit/>
          </a:bodyPr>
          <a:lstStyle/>
          <a:p>
            <a:r>
              <a:rPr lang="en-US" sz="3200" b="1" dirty="0">
                <a:solidFill>
                  <a:srgbClr val="916622"/>
                </a:solidFill>
                <a:effectLst>
                  <a:outerShdw blurRad="38100" dist="38100" dir="2700000" algn="tl">
                    <a:srgbClr val="000000">
                      <a:alpha val="43137"/>
                    </a:srgbClr>
                  </a:outerShdw>
                </a:effectLst>
                <a:latin typeface="Arial"/>
              </a:rPr>
              <a:t>equivalent to:</a:t>
            </a:r>
          </a:p>
          <a:p>
            <a:pPr>
              <a:spcAft>
                <a:spcPts val="600"/>
              </a:spcAft>
            </a:pPr>
            <a:r>
              <a:rPr lang="en-US" sz="2800" dirty="0" smtClean="0">
                <a:solidFill>
                  <a:srgbClr val="0070C0"/>
                </a:solidFill>
              </a:rPr>
              <a:t>Household </a:t>
            </a:r>
            <a:r>
              <a:rPr lang="en-US" sz="2800" dirty="0">
                <a:solidFill>
                  <a:srgbClr val="0070C0"/>
                </a:solidFill>
              </a:rPr>
              <a:t>budget:</a:t>
            </a:r>
          </a:p>
          <a:p>
            <a:pPr marL="457200" indent="-457200">
              <a:spcAft>
                <a:spcPts val="600"/>
              </a:spcAft>
              <a:buFont typeface="Arial" pitchFamily="34" charset="0"/>
              <a:buChar char="•"/>
            </a:pPr>
            <a:r>
              <a:rPr lang="en-US" sz="2800" dirty="0" smtClean="0"/>
              <a:t>Annual </a:t>
            </a:r>
            <a:r>
              <a:rPr lang="en-US" sz="2800" dirty="0"/>
              <a:t>family income</a:t>
            </a:r>
            <a:r>
              <a:rPr lang="en-US" sz="2800" dirty="0" smtClean="0"/>
              <a:t>:</a:t>
            </a:r>
          </a:p>
          <a:p>
            <a:pPr>
              <a:spcAft>
                <a:spcPts val="600"/>
              </a:spcAft>
            </a:pPr>
            <a:r>
              <a:rPr lang="en-US" sz="2800" dirty="0"/>
              <a:t>	</a:t>
            </a:r>
            <a:r>
              <a:rPr lang="en-US" sz="2800" dirty="0" smtClean="0"/>
              <a:t>$21,700 </a:t>
            </a:r>
            <a:endParaRPr lang="en-US" sz="2800" dirty="0"/>
          </a:p>
          <a:p>
            <a:pPr marL="457200" indent="-457200">
              <a:spcAft>
                <a:spcPts val="600"/>
              </a:spcAft>
              <a:buFont typeface="Arial" pitchFamily="34" charset="0"/>
              <a:buChar char="•"/>
            </a:pPr>
            <a:r>
              <a:rPr lang="en-US" sz="2800" dirty="0" smtClean="0"/>
              <a:t>Money </a:t>
            </a:r>
            <a:r>
              <a:rPr lang="en-US" sz="2800" dirty="0"/>
              <a:t>the family spent</a:t>
            </a:r>
            <a:r>
              <a:rPr lang="en-US" sz="2800" dirty="0" smtClean="0"/>
              <a:t>:</a:t>
            </a:r>
          </a:p>
          <a:p>
            <a:pPr>
              <a:spcAft>
                <a:spcPts val="600"/>
              </a:spcAft>
            </a:pPr>
            <a:r>
              <a:rPr lang="en-US" sz="2800" dirty="0"/>
              <a:t>	</a:t>
            </a:r>
            <a:r>
              <a:rPr lang="en-US" sz="2800" dirty="0" smtClean="0"/>
              <a:t>$38,200 </a:t>
            </a:r>
            <a:endParaRPr lang="en-US" sz="2800" dirty="0"/>
          </a:p>
          <a:p>
            <a:pPr marL="457200" indent="-457200">
              <a:spcAft>
                <a:spcPts val="600"/>
              </a:spcAft>
              <a:buFont typeface="Arial" pitchFamily="34" charset="0"/>
              <a:buChar char="•"/>
            </a:pPr>
            <a:r>
              <a:rPr lang="en-US" sz="2800" dirty="0" smtClean="0"/>
              <a:t>New </a:t>
            </a:r>
            <a:r>
              <a:rPr lang="en-US" sz="2800" dirty="0"/>
              <a:t>debt on the credit card: </a:t>
            </a:r>
            <a:r>
              <a:rPr lang="en-US" sz="2800" dirty="0" smtClean="0"/>
              <a:t>$16,500 </a:t>
            </a:r>
            <a:endParaRPr lang="en-US" sz="2800" dirty="0"/>
          </a:p>
          <a:p>
            <a:pPr marL="457200" indent="-457200">
              <a:spcAft>
                <a:spcPts val="600"/>
              </a:spcAft>
              <a:buFont typeface="Arial" pitchFamily="34" charset="0"/>
              <a:buChar char="•"/>
            </a:pPr>
            <a:r>
              <a:rPr lang="en-US" sz="2800" dirty="0" smtClean="0"/>
              <a:t>Outstanding </a:t>
            </a:r>
            <a:r>
              <a:rPr lang="en-US" sz="2800" dirty="0"/>
              <a:t>balance on </a:t>
            </a:r>
            <a:r>
              <a:rPr lang="en-US" sz="2800" dirty="0" smtClean="0"/>
              <a:t>credit </a:t>
            </a:r>
            <a:r>
              <a:rPr lang="en-US" sz="2800" dirty="0"/>
              <a:t>card: </a:t>
            </a:r>
            <a:r>
              <a:rPr lang="en-US" sz="2800" dirty="0" smtClean="0"/>
              <a:t>$142,610 </a:t>
            </a:r>
            <a:endParaRPr lang="en-US" sz="2800" dirty="0"/>
          </a:p>
          <a:p>
            <a:pPr marL="457200" indent="-457200">
              <a:spcAft>
                <a:spcPts val="600"/>
              </a:spcAft>
              <a:buFont typeface="Arial" pitchFamily="34" charset="0"/>
              <a:buChar char="•"/>
            </a:pPr>
            <a:r>
              <a:rPr lang="en-US" sz="2800" dirty="0" smtClean="0"/>
              <a:t>Total </a:t>
            </a:r>
            <a:r>
              <a:rPr lang="en-US" sz="2800" dirty="0"/>
              <a:t>budget cuts so far: </a:t>
            </a:r>
            <a:r>
              <a:rPr lang="en-US" sz="2800" dirty="0" smtClean="0"/>
              <a:t>$33.50</a:t>
            </a:r>
            <a:endParaRPr lang="en-US" sz="2800" dirty="0"/>
          </a:p>
        </p:txBody>
      </p:sp>
      <p:sp>
        <p:nvSpPr>
          <p:cNvPr id="6" name="Rectangle 2"/>
          <p:cNvSpPr>
            <a:spLocks noChangeArrowheads="1"/>
          </p:cNvSpPr>
          <p:nvPr/>
        </p:nvSpPr>
        <p:spPr bwMode="auto">
          <a:xfrm>
            <a:off x="0" y="304800"/>
            <a:ext cx="4343400" cy="838200"/>
          </a:xfrm>
          <a:prstGeom prst="rect">
            <a:avLst/>
          </a:prstGeom>
          <a:solidFill>
            <a:schemeClr val="bg1"/>
          </a:solidFill>
          <a:ln w="9525">
            <a:noFill/>
            <a:miter lim="800000"/>
            <a:headEnd/>
            <a:tailEnd/>
          </a:ln>
        </p:spPr>
        <p:txBody>
          <a:bodyPr anchor="ctr"/>
          <a:lstStyle/>
          <a:p>
            <a:pPr algn="ctr">
              <a:defRPr/>
            </a:pPr>
            <a:r>
              <a:rPr lang="en-US" sz="3200" b="1" dirty="0" smtClean="0">
                <a:solidFill>
                  <a:srgbClr val="916622"/>
                </a:solidFill>
                <a:effectLst>
                  <a:outerShdw blurRad="38100" dist="38100" dir="2700000" algn="tl">
                    <a:srgbClr val="C0C0C0"/>
                  </a:outerShdw>
                </a:effectLst>
              </a:rPr>
              <a:t>U.S. Federal budget</a:t>
            </a:r>
          </a:p>
        </p:txBody>
      </p:sp>
    </p:spTree>
    <p:extLst>
      <p:ext uri="{BB962C8B-B14F-4D97-AF65-F5344CB8AC3E}">
        <p14:creationId xmlns:p14="http://schemas.microsoft.com/office/powerpoint/2010/main" val="180533408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400"/>
                                        <p:tgtEl>
                                          <p:spTgt spid="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omerbernsteinoct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87360"/>
            <a:ext cx="8857198" cy="5021636"/>
          </a:xfrm>
          <a:prstGeom prst="rect">
            <a:avLst/>
          </a:prstGeom>
          <a:noFill/>
          <a:extLst>
            <a:ext uri="{909E8E84-426E-40DD-AFC4-6F175D3DCCD1}">
              <a14:hiddenFill xmlns:a14="http://schemas.microsoft.com/office/drawing/2010/main">
                <a:solidFill>
                  <a:srgbClr val="FFFFFF"/>
                </a:solidFill>
              </a14:hiddenFill>
            </a:ext>
          </a:extLst>
        </p:spPr>
      </p:pic>
      <p:sp>
        <p:nvSpPr>
          <p:cNvPr id="393218" name="Rectangle 2"/>
          <p:cNvSpPr>
            <a:spLocks noChangeArrowheads="1"/>
          </p:cNvSpPr>
          <p:nvPr/>
        </p:nvSpPr>
        <p:spPr bwMode="auto">
          <a:xfrm>
            <a:off x="381000" y="152400"/>
            <a:ext cx="8458200" cy="1066800"/>
          </a:xfrm>
          <a:prstGeom prst="rect">
            <a:avLst/>
          </a:prstGeom>
          <a:noFill/>
          <a:ln w="9525">
            <a:noFill/>
            <a:miter lim="800000"/>
            <a:headEnd/>
            <a:tailEnd/>
          </a:ln>
        </p:spPr>
        <p:txBody>
          <a:bodyPr anchor="ctr"/>
          <a:lstStyle/>
          <a:p>
            <a:pPr algn="ctr">
              <a:defRPr/>
            </a:pPr>
            <a:r>
              <a:rPr lang="en-US" sz="3600" b="1" dirty="0" smtClean="0">
                <a:solidFill>
                  <a:srgbClr val="916622"/>
                </a:solidFill>
                <a:effectLst>
                  <a:outerShdw blurRad="38100" dist="38100" dir="2700000" algn="tl">
                    <a:srgbClr val="C0C0C0"/>
                  </a:outerShdw>
                </a:effectLst>
              </a:rPr>
              <a:t>Estimate and reality of</a:t>
            </a:r>
          </a:p>
          <a:p>
            <a:pPr algn="ctr">
              <a:defRPr/>
            </a:pPr>
            <a:r>
              <a:rPr lang="en-US" sz="3600" b="1" dirty="0" smtClean="0">
                <a:solidFill>
                  <a:srgbClr val="916622"/>
                </a:solidFill>
                <a:effectLst>
                  <a:outerShdw blurRad="38100" dist="38100" dir="2700000" algn="tl">
                    <a:srgbClr val="C0C0C0"/>
                  </a:outerShdw>
                </a:effectLst>
              </a:rPr>
              <a:t>post-crisis U.S. unemployment</a:t>
            </a:r>
            <a:endParaRPr lang="en-US" sz="3600" b="1" dirty="0">
              <a:solidFill>
                <a:srgbClr val="916622"/>
              </a:solidFill>
              <a:effectLst>
                <a:outerShdw blurRad="38100" dist="38100" dir="2700000" algn="tl">
                  <a:srgbClr val="C0C0C0"/>
                </a:outerShdw>
              </a:effectLst>
            </a:endParaRPr>
          </a:p>
        </p:txBody>
      </p:sp>
      <p:pic>
        <p:nvPicPr>
          <p:cNvPr id="10243" name="Picture 5" descr="NUSIPR_logo_Final_600px"/>
          <p:cNvPicPr>
            <a:picLocks noChangeAspect="1" noChangeArrowheads="1"/>
          </p:cNvPicPr>
          <p:nvPr/>
        </p:nvPicPr>
        <p:blipFill>
          <a:blip r:embed="rId3" cstate="print"/>
          <a:srcRect/>
          <a:stretch>
            <a:fillRect/>
          </a:stretch>
        </p:blipFill>
        <p:spPr bwMode="auto">
          <a:xfrm>
            <a:off x="0" y="6238875"/>
            <a:ext cx="1676400" cy="619125"/>
          </a:xfrm>
          <a:prstGeom prst="rect">
            <a:avLst/>
          </a:prstGeom>
          <a:noFill/>
          <a:ln w="9525">
            <a:noFill/>
            <a:miter lim="800000"/>
            <a:headEnd/>
            <a:tailEnd/>
          </a:ln>
        </p:spPr>
      </p:pic>
    </p:spTree>
    <p:extLst>
      <p:ext uri="{BB962C8B-B14F-4D97-AF65-F5344CB8AC3E}">
        <p14:creationId xmlns:p14="http://schemas.microsoft.com/office/powerpoint/2010/main" val="4017580488"/>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fbcdn-sphotos-f-a.akamaihd.net/hphotos-ak-prn1/62680_500371740016996_759628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2450"/>
            <a:ext cx="9144000" cy="5924550"/>
          </a:xfrm>
          <a:prstGeom prst="rect">
            <a:avLst/>
          </a:prstGeom>
          <a:noFill/>
          <a:extLst>
            <a:ext uri="{909E8E84-426E-40DD-AFC4-6F175D3DCCD1}">
              <a14:hiddenFill xmlns:a14="http://schemas.microsoft.com/office/drawing/2010/main">
                <a:solidFill>
                  <a:srgbClr val="FFFFFF"/>
                </a:solidFill>
              </a14:hiddenFill>
            </a:ext>
          </a:extLst>
        </p:spPr>
      </p:pic>
      <p:sp>
        <p:nvSpPr>
          <p:cNvPr id="393218" name="Rectangle 2"/>
          <p:cNvSpPr>
            <a:spLocks noChangeArrowheads="1"/>
          </p:cNvSpPr>
          <p:nvPr/>
        </p:nvSpPr>
        <p:spPr bwMode="auto">
          <a:xfrm>
            <a:off x="838200" y="76200"/>
            <a:ext cx="7924800" cy="533400"/>
          </a:xfrm>
          <a:prstGeom prst="rect">
            <a:avLst/>
          </a:prstGeom>
          <a:noFill/>
          <a:ln w="9525">
            <a:noFill/>
            <a:miter lim="800000"/>
            <a:headEnd/>
            <a:tailEnd/>
          </a:ln>
        </p:spPr>
        <p:txBody>
          <a:bodyPr anchor="ctr"/>
          <a:lstStyle/>
          <a:p>
            <a:pPr algn="ctr">
              <a:defRPr/>
            </a:pPr>
            <a:r>
              <a:rPr lang="en-US" sz="3700" b="1" dirty="0">
                <a:solidFill>
                  <a:srgbClr val="916622"/>
                </a:solidFill>
                <a:effectLst>
                  <a:outerShdw blurRad="38100" dist="38100" dir="2700000" algn="tl">
                    <a:srgbClr val="C0C0C0"/>
                  </a:outerShdw>
                </a:effectLst>
              </a:rPr>
              <a:t>U.S. Job Loss and Recovery</a:t>
            </a:r>
            <a:endParaRPr lang="en-US" sz="2600" b="1" dirty="0">
              <a:solidFill>
                <a:srgbClr val="916622"/>
              </a:solidFill>
              <a:effectLst>
                <a:outerShdw blurRad="38100" dist="38100" dir="2700000" algn="tl">
                  <a:srgbClr val="C0C0C0"/>
                </a:outerShdw>
              </a:effectLst>
            </a:endParaRPr>
          </a:p>
        </p:txBody>
      </p:sp>
      <p:pic>
        <p:nvPicPr>
          <p:cNvPr id="17412" name="Picture 4" descr="NUSIPR_logo_Final_600px"/>
          <p:cNvPicPr>
            <a:picLocks noChangeAspect="1" noChangeArrowheads="1"/>
          </p:cNvPicPr>
          <p:nvPr/>
        </p:nvPicPr>
        <p:blipFill>
          <a:blip r:embed="rId4" cstate="print"/>
          <a:srcRect/>
          <a:stretch>
            <a:fillRect/>
          </a:stretch>
        </p:blipFill>
        <p:spPr bwMode="auto">
          <a:xfrm>
            <a:off x="0" y="6238875"/>
            <a:ext cx="1676400" cy="6191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vkgqUebYZBE/UQvHW5f8NPI/AAAAAAAAYHA/gHcUU5DlqOg/s1600/EmployPopJan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57199"/>
            <a:ext cx="8987617" cy="6229291"/>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3"/>
          <p:cNvSpPr>
            <a:spLocks noGrp="1" noChangeArrowheads="1"/>
          </p:cNvSpPr>
          <p:nvPr>
            <p:ph type="body" idx="1"/>
          </p:nvPr>
        </p:nvSpPr>
        <p:spPr>
          <a:xfrm>
            <a:off x="3816350" y="1600200"/>
            <a:ext cx="4765675" cy="4525963"/>
          </a:xfrm>
        </p:spPr>
        <p:txBody>
          <a:bodyPr/>
          <a:lstStyle/>
          <a:p>
            <a:pPr eaLnBrk="1" hangingPunct="1">
              <a:buFontTx/>
              <a:buNone/>
            </a:pPr>
            <a:r>
              <a:rPr lang="en-US" altLang="ja-JP" b="1" dirty="0" smtClean="0">
                <a:ea typeface="ＭＳ Ｐゴシック" charset="-128"/>
              </a:rPr>
              <a:t>	</a:t>
            </a:r>
            <a:endParaRPr lang="en-US" b="1" dirty="0" smtClean="0"/>
          </a:p>
        </p:txBody>
      </p:sp>
      <p:sp>
        <p:nvSpPr>
          <p:cNvPr id="393218" name="Rectangle 2"/>
          <p:cNvSpPr>
            <a:spLocks noChangeArrowheads="1"/>
          </p:cNvSpPr>
          <p:nvPr/>
        </p:nvSpPr>
        <p:spPr bwMode="auto">
          <a:xfrm>
            <a:off x="0" y="152400"/>
            <a:ext cx="9144000" cy="685800"/>
          </a:xfrm>
          <a:prstGeom prst="rect">
            <a:avLst/>
          </a:prstGeom>
          <a:solidFill>
            <a:schemeClr val="bg1"/>
          </a:solidFill>
          <a:ln w="9525">
            <a:noFill/>
            <a:miter lim="800000"/>
            <a:headEnd/>
            <a:tailEnd/>
          </a:ln>
        </p:spPr>
        <p:txBody>
          <a:bodyPr anchor="ctr"/>
          <a:lstStyle/>
          <a:p>
            <a:pPr algn="ctr">
              <a:defRPr/>
            </a:pPr>
            <a:r>
              <a:rPr lang="en-US" sz="2800" b="1" dirty="0" smtClean="0">
                <a:solidFill>
                  <a:srgbClr val="916622"/>
                </a:solidFill>
                <a:effectLst>
                  <a:outerShdw blurRad="38100" dist="38100" dir="2700000" algn="tl">
                    <a:srgbClr val="C0C0C0"/>
                  </a:outerShdw>
                </a:effectLst>
              </a:rPr>
              <a:t>Employment Population Ratio, Participation Rate</a:t>
            </a:r>
          </a:p>
        </p:txBody>
      </p:sp>
      <p:pic>
        <p:nvPicPr>
          <p:cNvPr id="10243" name="Picture 5" descr="NUSIPR_logo_Final_600px"/>
          <p:cNvPicPr>
            <a:picLocks noChangeAspect="1" noChangeArrowheads="1"/>
          </p:cNvPicPr>
          <p:nvPr/>
        </p:nvPicPr>
        <p:blipFill>
          <a:blip r:embed="rId3" cstate="print"/>
          <a:srcRect/>
          <a:stretch>
            <a:fillRect/>
          </a:stretch>
        </p:blipFill>
        <p:spPr bwMode="auto">
          <a:xfrm>
            <a:off x="0" y="6238875"/>
            <a:ext cx="1676400" cy="6191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066800"/>
            <a:ext cx="7989073"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3218" name="Rectangle 2"/>
          <p:cNvSpPr>
            <a:spLocks noChangeArrowheads="1"/>
          </p:cNvSpPr>
          <p:nvPr/>
        </p:nvSpPr>
        <p:spPr bwMode="auto">
          <a:xfrm>
            <a:off x="609600" y="152400"/>
            <a:ext cx="7924800" cy="914400"/>
          </a:xfrm>
          <a:prstGeom prst="rect">
            <a:avLst/>
          </a:prstGeom>
          <a:noFill/>
          <a:ln w="9525">
            <a:noFill/>
            <a:miter lim="800000"/>
            <a:headEnd/>
            <a:tailEnd/>
          </a:ln>
        </p:spPr>
        <p:txBody>
          <a:bodyPr anchor="ctr"/>
          <a:lstStyle/>
          <a:p>
            <a:pPr algn="ctr">
              <a:defRPr/>
            </a:pPr>
            <a:r>
              <a:rPr lang="en-US" sz="3700" b="1" dirty="0" smtClean="0">
                <a:solidFill>
                  <a:srgbClr val="916622"/>
                </a:solidFill>
                <a:effectLst>
                  <a:outerShdw blurRad="38100" dist="38100" dir="2700000" algn="tl">
                    <a:srgbClr val="C0C0C0"/>
                  </a:outerShdw>
                </a:effectLst>
              </a:rPr>
              <a:t>San Diego, California, U.S</a:t>
            </a:r>
            <a:r>
              <a:rPr lang="en-US" sz="3700" b="1" dirty="0">
                <a:solidFill>
                  <a:srgbClr val="916622"/>
                </a:solidFill>
                <a:effectLst>
                  <a:outerShdw blurRad="38100" dist="38100" dir="2700000" algn="tl">
                    <a:srgbClr val="C0C0C0"/>
                  </a:outerShdw>
                </a:effectLst>
              </a:rPr>
              <a:t>. </a:t>
            </a:r>
            <a:r>
              <a:rPr lang="en-US" sz="3700" b="1" dirty="0" smtClean="0">
                <a:solidFill>
                  <a:srgbClr val="916622"/>
                </a:solidFill>
                <a:effectLst>
                  <a:outerShdw blurRad="38100" dist="38100" dir="2700000" algn="tl">
                    <a:srgbClr val="C0C0C0"/>
                  </a:outerShdw>
                </a:effectLst>
              </a:rPr>
              <a:t>Jobs</a:t>
            </a:r>
          </a:p>
          <a:p>
            <a:pPr algn="ctr">
              <a:defRPr/>
            </a:pPr>
            <a:r>
              <a:rPr lang="en-US" sz="2400" b="1" dirty="0" smtClean="0">
                <a:solidFill>
                  <a:srgbClr val="916622"/>
                </a:solidFill>
                <a:effectLst>
                  <a:outerShdw blurRad="38100" dist="38100" dir="2700000" algn="tl">
                    <a:srgbClr val="C0C0C0"/>
                  </a:outerShdw>
                </a:effectLst>
              </a:rPr>
              <a:t>Nonfarm payroll employment seasonally adjusted</a:t>
            </a:r>
            <a:endParaRPr lang="en-US" sz="2400" b="1" dirty="0">
              <a:solidFill>
                <a:srgbClr val="916622"/>
              </a:solidFill>
              <a:effectLst>
                <a:outerShdw blurRad="38100" dist="38100" dir="2700000" algn="tl">
                  <a:srgbClr val="C0C0C0"/>
                </a:outerShdw>
              </a:effectLst>
            </a:endParaRPr>
          </a:p>
        </p:txBody>
      </p:sp>
      <p:pic>
        <p:nvPicPr>
          <p:cNvPr id="17412" name="Picture 4" descr="NUSIPR_logo_Final_600px"/>
          <p:cNvPicPr>
            <a:picLocks noChangeAspect="1" noChangeArrowheads="1"/>
          </p:cNvPicPr>
          <p:nvPr/>
        </p:nvPicPr>
        <p:blipFill>
          <a:blip r:embed="rId4" cstate="print"/>
          <a:srcRect/>
          <a:stretch>
            <a:fillRect/>
          </a:stretch>
        </p:blipFill>
        <p:spPr bwMode="auto">
          <a:xfrm>
            <a:off x="7467600" y="6238875"/>
            <a:ext cx="1676400" cy="6191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idx="4294967295"/>
          </p:nvPr>
        </p:nvSpPr>
        <p:spPr>
          <a:xfrm>
            <a:off x="457200" y="0"/>
            <a:ext cx="8305800" cy="762000"/>
          </a:xfrm>
        </p:spPr>
        <p:txBody>
          <a:bodyPr>
            <a:normAutofit/>
          </a:bodyPr>
          <a:lstStyle/>
          <a:p>
            <a:pPr eaLnBrk="1" hangingPunct="1">
              <a:defRPr/>
            </a:pPr>
            <a:r>
              <a:rPr lang="en-US" sz="3700" b="1" smtClean="0">
                <a:solidFill>
                  <a:srgbClr val="916622"/>
                </a:solidFill>
                <a:effectLst>
                  <a:outerShdw blurRad="38100" dist="38100" dir="2700000" algn="tl">
                    <a:srgbClr val="C0C0C0"/>
                  </a:outerShdw>
                </a:effectLst>
              </a:rPr>
              <a:t>Unemployment Rate Comparison</a:t>
            </a:r>
            <a:r>
              <a:rPr lang="en-US" sz="4100" b="1" smtClean="0">
                <a:solidFill>
                  <a:srgbClr val="916622"/>
                </a:solidFill>
                <a:effectLst>
                  <a:outerShdw blurRad="38100" dist="38100" dir="2700000" algn="tl">
                    <a:srgbClr val="C0C0C0"/>
                  </a:outerShdw>
                </a:effectLst>
              </a:rPr>
              <a:t> </a:t>
            </a:r>
            <a:endParaRPr lang="en-US" sz="3000" b="1" smtClean="0">
              <a:solidFill>
                <a:srgbClr val="916622"/>
              </a:solidFill>
              <a:effectLst>
                <a:outerShdw blurRad="38100" dist="38100" dir="2700000" algn="tl">
                  <a:srgbClr val="C0C0C0"/>
                </a:outerShdw>
              </a:effectLst>
            </a:endParaRPr>
          </a:p>
        </p:txBody>
      </p:sp>
      <p:pic>
        <p:nvPicPr>
          <p:cNvPr id="18436" name="Picture 4" descr="NUSIPR_logo_Final_600px"/>
          <p:cNvPicPr>
            <a:picLocks noChangeAspect="1" noChangeArrowheads="1"/>
          </p:cNvPicPr>
          <p:nvPr/>
        </p:nvPicPr>
        <p:blipFill>
          <a:blip r:embed="rId3" cstate="print"/>
          <a:srcRect/>
          <a:stretch>
            <a:fillRect/>
          </a:stretch>
        </p:blipFill>
        <p:spPr bwMode="auto">
          <a:xfrm>
            <a:off x="0" y="6238875"/>
            <a:ext cx="1676400" cy="619125"/>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838" y="813345"/>
            <a:ext cx="7700561" cy="558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12373</TotalTime>
  <Words>689</Words>
  <Application>Microsoft Office PowerPoint</Application>
  <PresentationFormat>On-screen Show (4:3)</PresentationFormat>
  <Paragraphs>143</Paragraphs>
  <Slides>29</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ＭＳ Ｐゴシック</vt:lpstr>
      <vt:lpstr>Arial</vt:lpstr>
      <vt:lpstr>Calibri</vt:lpstr>
      <vt:lpstr>Tahoma</vt:lpstr>
      <vt:lpstr>Verdana</vt:lpstr>
      <vt:lpstr>Default Design</vt:lpstr>
      <vt:lpstr>Worksheet</vt:lpstr>
      <vt:lpstr>Kelly Cunningham Economist, Senior Fellow www.nusinstitute.org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Unemployment Rate Comparison </vt:lpstr>
      <vt:lpstr>Alternative measures of labor underutilization Second Quarter of 2012 through First Quarter of 2013 Average</vt:lpstr>
      <vt:lpstr>PowerPoint Presentation</vt:lpstr>
      <vt:lpstr>San Diego Metropolitan Area Gross Domestic Product</vt:lpstr>
      <vt:lpstr>Comparison of Annual Change in GDP SAN DIEGO, California, U.S.</vt:lpstr>
      <vt:lpstr>Ranking of Gross Domestic Products - 2012</vt:lpstr>
      <vt:lpstr>Change in San Diego Jobs by Industry Sectors Annual Average 2011-2012 Net Change: 18,900</vt:lpstr>
      <vt:lpstr>San Diego Industry Employment Change</vt:lpstr>
      <vt:lpstr>PowerPoint Presentation</vt:lpstr>
      <vt:lpstr>PowerPoint Presentation</vt:lpstr>
      <vt:lpstr>San Diego County Population</vt:lpstr>
      <vt:lpstr>Annual San Diego County Population Change</vt:lpstr>
      <vt:lpstr>San Diego Population by Ethnicity/Race</vt:lpstr>
      <vt:lpstr>San Diego Population by Ethnicity/Race and Age</vt:lpstr>
      <vt:lpstr>S&amp;P/Case-Shiller Home Price Indices Seasonally Adjusted</vt:lpstr>
      <vt:lpstr>Housing Affordability Ranking</vt:lpstr>
      <vt:lpstr>Ratio of Median Housing Price to Median Household Income</vt:lpstr>
      <vt:lpstr>San Diego Housing Construction</vt:lpstr>
      <vt:lpstr>Vacant San Diego Housing Units</vt:lpstr>
      <vt:lpstr>Home Ownership Rates</vt:lpstr>
      <vt:lpstr>PowerPoint Presentation</vt:lpstr>
    </vt:vector>
  </TitlesOfParts>
  <Company>&lt;National University&gt;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Support Services</dc:creator>
  <cp:lastModifiedBy>Display</cp:lastModifiedBy>
  <cp:revision>626</cp:revision>
  <cp:lastPrinted>2013-02-20T00:13:01Z</cp:lastPrinted>
  <dcterms:created xsi:type="dcterms:W3CDTF">2011-04-15T19:35:11Z</dcterms:created>
  <dcterms:modified xsi:type="dcterms:W3CDTF">2013-09-03T19:08:48Z</dcterms:modified>
</cp:coreProperties>
</file>