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1" r:id="rId3"/>
    <p:sldId id="277" r:id="rId4"/>
    <p:sldId id="273" r:id="rId5"/>
    <p:sldId id="290" r:id="rId6"/>
    <p:sldId id="301" r:id="rId7"/>
    <p:sldId id="276" r:id="rId8"/>
    <p:sldId id="274" r:id="rId9"/>
    <p:sldId id="275" r:id="rId10"/>
    <p:sldId id="305" r:id="rId11"/>
    <p:sldId id="280" r:id="rId12"/>
    <p:sldId id="286" r:id="rId13"/>
    <p:sldId id="278" r:id="rId14"/>
    <p:sldId id="287" r:id="rId15"/>
    <p:sldId id="298" r:id="rId16"/>
    <p:sldId id="297" r:id="rId17"/>
    <p:sldId id="307" r:id="rId18"/>
    <p:sldId id="269" r:id="rId19"/>
    <p:sldId id="257" r:id="rId20"/>
    <p:sldId id="302" r:id="rId21"/>
    <p:sldId id="264" r:id="rId22"/>
    <p:sldId id="265" r:id="rId23"/>
    <p:sldId id="282" r:id="rId24"/>
    <p:sldId id="288" r:id="rId25"/>
    <p:sldId id="285" r:id="rId26"/>
    <p:sldId id="289" r:id="rId27"/>
    <p:sldId id="292" r:id="rId28"/>
    <p:sldId id="293" r:id="rId29"/>
    <p:sldId id="306" r:id="rId30"/>
    <p:sldId id="267" r:id="rId3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93D5"/>
    <a:srgbClr val="B2B2B2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4" autoAdjust="0"/>
    <p:restoredTop sz="87555" autoAdjust="0"/>
  </p:normalViewPr>
  <p:slideViewPr>
    <p:cSldViewPr snapToObjects="1">
      <p:cViewPr>
        <p:scale>
          <a:sx n="75" d="100"/>
          <a:sy n="75" d="100"/>
        </p:scale>
        <p:origin x="-2670" y="-65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v>2010</c:v>
          </c:tx>
          <c:cat>
            <c:strRef>
              <c:f>'C:\Users\JKLong\AppData\Local\Microsoft\Windows\Temporary Internet Files\Content.Outlook\11VRPWYU\[Charts March 2013.xlsx]Sheet1'!$C$64:$C$75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'C:\Users\JKLong\AppData\Local\Microsoft\Windows\Temporary Internet Files\Content.Outlook\11VRPWYU\[Charts March 2013.xlsx]Sheet1'!$D$64:$D$75</c:f>
              <c:numCache>
                <c:formatCode>General</c:formatCode>
                <c:ptCount val="12"/>
                <c:pt idx="0">
                  <c:v>220</c:v>
                </c:pt>
                <c:pt idx="1">
                  <c:v>244</c:v>
                </c:pt>
                <c:pt idx="2">
                  <c:v>275</c:v>
                </c:pt>
                <c:pt idx="3">
                  <c:v>251</c:v>
                </c:pt>
                <c:pt idx="4">
                  <c:v>276</c:v>
                </c:pt>
                <c:pt idx="5">
                  <c:v>274</c:v>
                </c:pt>
                <c:pt idx="6">
                  <c:v>221</c:v>
                </c:pt>
                <c:pt idx="7">
                  <c:v>252</c:v>
                </c:pt>
                <c:pt idx="8">
                  <c:v>335</c:v>
                </c:pt>
                <c:pt idx="9">
                  <c:v>217</c:v>
                </c:pt>
                <c:pt idx="10">
                  <c:v>267</c:v>
                </c:pt>
                <c:pt idx="11">
                  <c:v>364</c:v>
                </c:pt>
              </c:numCache>
            </c:numRef>
          </c:val>
        </c:ser>
        <c:ser>
          <c:idx val="1"/>
          <c:order val="1"/>
          <c:tx>
            <c:v>2011</c:v>
          </c:tx>
          <c:spPr>
            <a:solidFill>
              <a:schemeClr val="accent3"/>
            </a:solidFill>
          </c:spPr>
          <c:cat>
            <c:strRef>
              <c:f>'C:\Users\JKLong\AppData\Local\Microsoft\Windows\Temporary Internet Files\Content.Outlook\11VRPWYU\[Charts March 2013.xlsx]Sheet1'!$C$64:$C$75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'C:\Users\JKLong\AppData\Local\Microsoft\Windows\Temporary Internet Files\Content.Outlook\11VRPWYU\[Charts March 2013.xlsx]Sheet1'!$E$64:$E$75</c:f>
              <c:numCache>
                <c:formatCode>General</c:formatCode>
                <c:ptCount val="12"/>
                <c:pt idx="0">
                  <c:v>268</c:v>
                </c:pt>
                <c:pt idx="1">
                  <c:v>251</c:v>
                </c:pt>
                <c:pt idx="2">
                  <c:v>232</c:v>
                </c:pt>
                <c:pt idx="3">
                  <c:v>279</c:v>
                </c:pt>
                <c:pt idx="4">
                  <c:v>275</c:v>
                </c:pt>
                <c:pt idx="5">
                  <c:v>305</c:v>
                </c:pt>
                <c:pt idx="6">
                  <c:v>373</c:v>
                </c:pt>
                <c:pt idx="7">
                  <c:v>433</c:v>
                </c:pt>
                <c:pt idx="8">
                  <c:v>337</c:v>
                </c:pt>
                <c:pt idx="9">
                  <c:v>440</c:v>
                </c:pt>
                <c:pt idx="10">
                  <c:v>372</c:v>
                </c:pt>
                <c:pt idx="11">
                  <c:v>446</c:v>
                </c:pt>
              </c:numCache>
            </c:numRef>
          </c:val>
        </c:ser>
        <c:ser>
          <c:idx val="2"/>
          <c:order val="2"/>
          <c:tx>
            <c:v>2012</c:v>
          </c:tx>
          <c:spPr>
            <a:solidFill>
              <a:schemeClr val="accent2"/>
            </a:solidFill>
          </c:spPr>
          <c:dLbls>
            <c:dLbl>
              <c:idx val="7"/>
              <c:layout>
                <c:manualLayout>
                  <c:x val="1.4634146903558552E-2"/>
                  <c:y val="-1.5880368735810065E-7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1.41176478061349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en-US"/>
              </a:p>
            </c:txPr>
            <c:showVal val="1"/>
          </c:dLbls>
          <c:cat>
            <c:strRef>
              <c:f>'C:\Users\JKLong\AppData\Local\Microsoft\Windows\Temporary Internet Files\Content.Outlook\11VRPWYU\[Charts March 2013.xlsx]Sheet1'!$C$64:$C$75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'C:\Users\JKLong\AppData\Local\Microsoft\Windows\Temporary Internet Files\Content.Outlook\11VRPWYU\[Charts March 2013.xlsx]Sheet1'!$F$64:$F$75</c:f>
              <c:numCache>
                <c:formatCode>General</c:formatCode>
                <c:ptCount val="12"/>
                <c:pt idx="0">
                  <c:v>322</c:v>
                </c:pt>
                <c:pt idx="1">
                  <c:v>363</c:v>
                </c:pt>
                <c:pt idx="2">
                  <c:v>380</c:v>
                </c:pt>
                <c:pt idx="3">
                  <c:v>389</c:v>
                </c:pt>
                <c:pt idx="4">
                  <c:v>393</c:v>
                </c:pt>
                <c:pt idx="5">
                  <c:v>383</c:v>
                </c:pt>
                <c:pt idx="6">
                  <c:v>400</c:v>
                </c:pt>
                <c:pt idx="7">
                  <c:v>425</c:v>
                </c:pt>
                <c:pt idx="8">
                  <c:v>460</c:v>
                </c:pt>
                <c:pt idx="9">
                  <c:v>581</c:v>
                </c:pt>
                <c:pt idx="10">
                  <c:v>516</c:v>
                </c:pt>
                <c:pt idx="11">
                  <c:v>651</c:v>
                </c:pt>
              </c:numCache>
            </c:numRef>
          </c:val>
        </c:ser>
        <c:ser>
          <c:idx val="3"/>
          <c:order val="3"/>
          <c:tx>
            <c:strRef>
              <c:f>'C:\Users\JKLong\AppData\Local\Microsoft\Windows\Temporary Internet Files\Content.Outlook\11VRPWYU\[Charts March 2013.xlsx]Sheet1'!$G$63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 algn="ctr">
                  <a:defRPr lang="en-US" sz="1400" b="1" i="0" u="none" strike="noStrike" kern="1200" baseline="0">
                    <a:solidFill>
                      <a:srgbClr val="FF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val>
            <c:numRef>
              <c:f>'C:\Users\JKLong\AppData\Local\Microsoft\Windows\Temporary Internet Files\Content.Outlook\11VRPWYU\[Charts March 2013.xlsx]Sheet1'!$G$64:$G$75</c:f>
              <c:numCache>
                <c:formatCode>General</c:formatCode>
                <c:ptCount val="12"/>
                <c:pt idx="0">
                  <c:v>709</c:v>
                </c:pt>
                <c:pt idx="1">
                  <c:v>629</c:v>
                </c:pt>
                <c:pt idx="2">
                  <c:v>700</c:v>
                </c:pt>
              </c:numCache>
            </c:numRef>
          </c:val>
        </c:ser>
        <c:dLbls/>
        <c:axId val="115485696"/>
        <c:axId val="115495680"/>
      </c:barChart>
      <c:catAx>
        <c:axId val="115485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15495680"/>
        <c:crosses val="autoZero"/>
        <c:auto val="1"/>
        <c:lblAlgn val="ctr"/>
        <c:lblOffset val="100"/>
      </c:catAx>
      <c:valAx>
        <c:axId val="115495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1548569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plotArea>
      <c:layout>
        <c:manualLayout>
          <c:layoutTarget val="inner"/>
          <c:xMode val="edge"/>
          <c:yMode val="edge"/>
          <c:x val="0.10494911717061292"/>
          <c:y val="9.9442745200955737E-2"/>
          <c:w val="0.83112445753297981"/>
          <c:h val="0.70593032167142511"/>
        </c:manualLayout>
      </c:layout>
      <c:barChart>
        <c:barDir val="col"/>
        <c:grouping val="stacked"/>
        <c:ser>
          <c:idx val="0"/>
          <c:order val="0"/>
          <c:tx>
            <c:v>Residential MW</c:v>
          </c:tx>
          <c:cat>
            <c:numRef>
              <c:f>Graph!$A$69:$A$108</c:f>
              <c:numCache>
                <c:formatCode>General</c:formatCode>
                <c:ptCount val="40"/>
                <c:pt idx="0">
                  <c:v>2004</c:v>
                </c:pt>
                <c:pt idx="1">
                  <c:v>2004</c:v>
                </c:pt>
                <c:pt idx="2">
                  <c:v>2004</c:v>
                </c:pt>
                <c:pt idx="3">
                  <c:v>2004</c:v>
                </c:pt>
                <c:pt idx="4">
                  <c:v>2005</c:v>
                </c:pt>
                <c:pt idx="5">
                  <c:v>2005</c:v>
                </c:pt>
                <c:pt idx="6">
                  <c:v>2005</c:v>
                </c:pt>
                <c:pt idx="7">
                  <c:v>2005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</c:numCache>
            </c:numRef>
          </c:cat>
          <c:val>
            <c:numRef>
              <c:f>Graph!$D$69:$D$105</c:f>
              <c:numCache>
                <c:formatCode>_(* #,##0.000_);_(* \(#,##0.000\);_(* "-"??_);_(@_)</c:formatCode>
                <c:ptCount val="37"/>
                <c:pt idx="0">
                  <c:v>4.5213999999999999</c:v>
                </c:pt>
                <c:pt idx="1">
                  <c:v>5.164699999999999</c:v>
                </c:pt>
                <c:pt idx="2">
                  <c:v>5.7090999999999994</c:v>
                </c:pt>
                <c:pt idx="3">
                  <c:v>6.3363000000000005</c:v>
                </c:pt>
                <c:pt idx="4">
                  <c:v>6.9436999999999998</c:v>
                </c:pt>
                <c:pt idx="5">
                  <c:v>7.6261999999999981</c:v>
                </c:pt>
                <c:pt idx="6">
                  <c:v>8.3429000000000002</c:v>
                </c:pt>
                <c:pt idx="7">
                  <c:v>9.1071000000000009</c:v>
                </c:pt>
                <c:pt idx="8">
                  <c:v>9.8873000000000015</c:v>
                </c:pt>
                <c:pt idx="9">
                  <c:v>10.6143</c:v>
                </c:pt>
                <c:pt idx="10">
                  <c:v>11.478800000000001</c:v>
                </c:pt>
                <c:pt idx="11">
                  <c:v>12.676300000000001</c:v>
                </c:pt>
                <c:pt idx="12">
                  <c:v>13.512000000000002</c:v>
                </c:pt>
                <c:pt idx="13">
                  <c:v>14.574900000000001</c:v>
                </c:pt>
                <c:pt idx="14">
                  <c:v>15.464600000000004</c:v>
                </c:pt>
                <c:pt idx="15">
                  <c:v>16.306500000000003</c:v>
                </c:pt>
                <c:pt idx="16">
                  <c:v>17.137900000000009</c:v>
                </c:pt>
                <c:pt idx="17">
                  <c:v>18.678300000000004</c:v>
                </c:pt>
                <c:pt idx="18">
                  <c:v>19.763399999999997</c:v>
                </c:pt>
                <c:pt idx="19">
                  <c:v>20.290599999999998</c:v>
                </c:pt>
                <c:pt idx="20">
                  <c:v>22.259500000000003</c:v>
                </c:pt>
                <c:pt idx="21">
                  <c:v>24.181000000000004</c:v>
                </c:pt>
                <c:pt idx="22">
                  <c:v>27.110800000000008</c:v>
                </c:pt>
                <c:pt idx="23">
                  <c:v>31.596500000000002</c:v>
                </c:pt>
                <c:pt idx="24">
                  <c:v>34.642500000000005</c:v>
                </c:pt>
                <c:pt idx="25">
                  <c:v>38.082100000000004</c:v>
                </c:pt>
                <c:pt idx="26">
                  <c:v>41.335900000000002</c:v>
                </c:pt>
                <c:pt idx="27">
                  <c:v>44.919499999999999</c:v>
                </c:pt>
                <c:pt idx="28">
                  <c:v>48.041399999999996</c:v>
                </c:pt>
                <c:pt idx="29">
                  <c:v>51.6066</c:v>
                </c:pt>
                <c:pt idx="30">
                  <c:v>56.265800000000013</c:v>
                </c:pt>
                <c:pt idx="31">
                  <c:v>61.685700000000011</c:v>
                </c:pt>
                <c:pt idx="32">
                  <c:v>66.319300000000013</c:v>
                </c:pt>
                <c:pt idx="33">
                  <c:v>71.4726</c:v>
                </c:pt>
                <c:pt idx="34">
                  <c:v>77.773499999999999</c:v>
                </c:pt>
                <c:pt idx="35">
                  <c:v>86.834300000000013</c:v>
                </c:pt>
                <c:pt idx="36">
                  <c:v>96.462300000000013</c:v>
                </c:pt>
              </c:numCache>
            </c:numRef>
          </c:val>
        </c:ser>
        <c:ser>
          <c:idx val="1"/>
          <c:order val="1"/>
          <c:tx>
            <c:v>Non-Residential MW</c:v>
          </c:tx>
          <c:spPr>
            <a:solidFill>
              <a:srgbClr val="003399"/>
            </a:solidFill>
          </c:spPr>
          <c:cat>
            <c:numRef>
              <c:f>Graph!$A$69:$A$108</c:f>
              <c:numCache>
                <c:formatCode>General</c:formatCode>
                <c:ptCount val="40"/>
                <c:pt idx="0">
                  <c:v>2004</c:v>
                </c:pt>
                <c:pt idx="1">
                  <c:v>2004</c:v>
                </c:pt>
                <c:pt idx="2">
                  <c:v>2004</c:v>
                </c:pt>
                <c:pt idx="3">
                  <c:v>2004</c:v>
                </c:pt>
                <c:pt idx="4">
                  <c:v>2005</c:v>
                </c:pt>
                <c:pt idx="5">
                  <c:v>2005</c:v>
                </c:pt>
                <c:pt idx="6">
                  <c:v>2005</c:v>
                </c:pt>
                <c:pt idx="7">
                  <c:v>2005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  <c:pt idx="36">
                  <c:v>2013</c:v>
                </c:pt>
                <c:pt idx="37">
                  <c:v>2013</c:v>
                </c:pt>
                <c:pt idx="38">
                  <c:v>2013</c:v>
                </c:pt>
                <c:pt idx="39">
                  <c:v>2013</c:v>
                </c:pt>
              </c:numCache>
            </c:numRef>
          </c:cat>
          <c:val>
            <c:numRef>
              <c:f>Graph!$L$69:$L$105</c:f>
              <c:numCache>
                <c:formatCode>_(* #,##0.000_);_(* \(#,##0.000\);_(* "-"??_);_(@_)</c:formatCode>
                <c:ptCount val="37"/>
                <c:pt idx="0">
                  <c:v>2.373899999999999</c:v>
                </c:pt>
                <c:pt idx="1">
                  <c:v>2.652499999999999</c:v>
                </c:pt>
                <c:pt idx="2">
                  <c:v>3.0381999999999998</c:v>
                </c:pt>
                <c:pt idx="3">
                  <c:v>3.5262999999999991</c:v>
                </c:pt>
                <c:pt idx="4">
                  <c:v>4.2003999999999992</c:v>
                </c:pt>
                <c:pt idx="5">
                  <c:v>4.5427</c:v>
                </c:pt>
                <c:pt idx="6">
                  <c:v>5.7238999999999995</c:v>
                </c:pt>
                <c:pt idx="7">
                  <c:v>5.7928999999999995</c:v>
                </c:pt>
                <c:pt idx="8">
                  <c:v>6.1609999999999987</c:v>
                </c:pt>
                <c:pt idx="9">
                  <c:v>6.5404999999999998</c:v>
                </c:pt>
                <c:pt idx="10">
                  <c:v>7.3142999999999994</c:v>
                </c:pt>
                <c:pt idx="11">
                  <c:v>7.3953999999999995</c:v>
                </c:pt>
                <c:pt idx="12">
                  <c:v>9.0899000000000036</c:v>
                </c:pt>
                <c:pt idx="13">
                  <c:v>10.575000000000003</c:v>
                </c:pt>
                <c:pt idx="14">
                  <c:v>11.1111</c:v>
                </c:pt>
                <c:pt idx="15">
                  <c:v>12.239700000000003</c:v>
                </c:pt>
                <c:pt idx="16">
                  <c:v>13.047600000000003</c:v>
                </c:pt>
                <c:pt idx="17">
                  <c:v>15.639700000000003</c:v>
                </c:pt>
                <c:pt idx="18">
                  <c:v>17.688700000000001</c:v>
                </c:pt>
                <c:pt idx="19">
                  <c:v>23.501700000000003</c:v>
                </c:pt>
                <c:pt idx="20">
                  <c:v>23.694200000000009</c:v>
                </c:pt>
                <c:pt idx="21">
                  <c:v>24.272800000000004</c:v>
                </c:pt>
                <c:pt idx="22">
                  <c:v>24.826300000000003</c:v>
                </c:pt>
                <c:pt idx="23">
                  <c:v>28.634200000000007</c:v>
                </c:pt>
                <c:pt idx="24">
                  <c:v>30.807200000000005</c:v>
                </c:pt>
                <c:pt idx="25">
                  <c:v>33.357299999999995</c:v>
                </c:pt>
                <c:pt idx="26">
                  <c:v>34.769200000000012</c:v>
                </c:pt>
                <c:pt idx="27">
                  <c:v>40.893800000000006</c:v>
                </c:pt>
                <c:pt idx="28">
                  <c:v>43.4803</c:v>
                </c:pt>
                <c:pt idx="29">
                  <c:v>47.65</c:v>
                </c:pt>
                <c:pt idx="30">
                  <c:v>50.136100000000006</c:v>
                </c:pt>
                <c:pt idx="31">
                  <c:v>58.726200000000013</c:v>
                </c:pt>
                <c:pt idx="32">
                  <c:v>60.083100000000002</c:v>
                </c:pt>
                <c:pt idx="33">
                  <c:v>62.246900000000011</c:v>
                </c:pt>
                <c:pt idx="34">
                  <c:v>64.998700000000014</c:v>
                </c:pt>
                <c:pt idx="35">
                  <c:v>71.8018</c:v>
                </c:pt>
                <c:pt idx="36">
                  <c:v>74.231100000000026</c:v>
                </c:pt>
              </c:numCache>
            </c:numRef>
          </c:val>
        </c:ser>
        <c:dLbls/>
        <c:overlap val="100"/>
        <c:axId val="115896320"/>
        <c:axId val="115897856"/>
      </c:barChart>
      <c:lineChart>
        <c:grouping val="standard"/>
        <c:ser>
          <c:idx val="2"/>
          <c:order val="2"/>
          <c:tx>
            <c:v>Number of Installations</c:v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Graph!$P$69:$P$104</c:f>
              <c:numCache>
                <c:formatCode>General</c:formatCode>
                <c:ptCount val="36"/>
                <c:pt idx="0">
                  <c:v>2004</c:v>
                </c:pt>
                <c:pt idx="1">
                  <c:v>2004</c:v>
                </c:pt>
                <c:pt idx="2">
                  <c:v>2004</c:v>
                </c:pt>
                <c:pt idx="3">
                  <c:v>2004</c:v>
                </c:pt>
                <c:pt idx="4">
                  <c:v>2005</c:v>
                </c:pt>
                <c:pt idx="5">
                  <c:v>2005</c:v>
                </c:pt>
                <c:pt idx="6">
                  <c:v>2005</c:v>
                </c:pt>
                <c:pt idx="7">
                  <c:v>2005</c:v>
                </c:pt>
                <c:pt idx="8">
                  <c:v>2006</c:v>
                </c:pt>
                <c:pt idx="9">
                  <c:v>2006</c:v>
                </c:pt>
                <c:pt idx="10">
                  <c:v>2006</c:v>
                </c:pt>
                <c:pt idx="11">
                  <c:v>2006</c:v>
                </c:pt>
                <c:pt idx="12">
                  <c:v>2007</c:v>
                </c:pt>
                <c:pt idx="13">
                  <c:v>2007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2008</c:v>
                </c:pt>
                <c:pt idx="19">
                  <c:v>2008</c:v>
                </c:pt>
                <c:pt idx="20">
                  <c:v>2009</c:v>
                </c:pt>
                <c:pt idx="21">
                  <c:v>2009</c:v>
                </c:pt>
                <c:pt idx="22">
                  <c:v>2009</c:v>
                </c:pt>
                <c:pt idx="23">
                  <c:v>2009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2011</c:v>
                </c:pt>
                <c:pt idx="29">
                  <c:v>2011</c:v>
                </c:pt>
                <c:pt idx="30">
                  <c:v>2011</c:v>
                </c:pt>
                <c:pt idx="31">
                  <c:v>2011</c:v>
                </c:pt>
                <c:pt idx="32">
                  <c:v>2012</c:v>
                </c:pt>
                <c:pt idx="33">
                  <c:v>2012</c:v>
                </c:pt>
                <c:pt idx="34">
                  <c:v>2012</c:v>
                </c:pt>
                <c:pt idx="35">
                  <c:v>2012</c:v>
                </c:pt>
              </c:numCache>
            </c:numRef>
          </c:cat>
          <c:val>
            <c:numRef>
              <c:f>Graph!$U$69:$U$105</c:f>
              <c:numCache>
                <c:formatCode>_(* #,##0.0_);_(* \(#,##0.0\);_(* "-"??_);_(@_)</c:formatCode>
                <c:ptCount val="37"/>
                <c:pt idx="0">
                  <c:v>1388</c:v>
                </c:pt>
                <c:pt idx="1">
                  <c:v>1596</c:v>
                </c:pt>
                <c:pt idx="2">
                  <c:v>1788</c:v>
                </c:pt>
                <c:pt idx="3">
                  <c:v>2013</c:v>
                </c:pt>
                <c:pt idx="4">
                  <c:v>2200</c:v>
                </c:pt>
                <c:pt idx="5">
                  <c:v>2475</c:v>
                </c:pt>
                <c:pt idx="6">
                  <c:v>2692</c:v>
                </c:pt>
                <c:pt idx="7">
                  <c:v>2931</c:v>
                </c:pt>
                <c:pt idx="8">
                  <c:v>3143</c:v>
                </c:pt>
                <c:pt idx="9">
                  <c:v>3333</c:v>
                </c:pt>
                <c:pt idx="10">
                  <c:v>3542</c:v>
                </c:pt>
                <c:pt idx="11">
                  <c:v>3876</c:v>
                </c:pt>
                <c:pt idx="12">
                  <c:v>4161</c:v>
                </c:pt>
                <c:pt idx="13">
                  <c:v>4427</c:v>
                </c:pt>
                <c:pt idx="14">
                  <c:v>4645</c:v>
                </c:pt>
                <c:pt idx="15">
                  <c:v>4901</c:v>
                </c:pt>
                <c:pt idx="16">
                  <c:v>5117</c:v>
                </c:pt>
                <c:pt idx="17">
                  <c:v>5386</c:v>
                </c:pt>
                <c:pt idx="18">
                  <c:v>5668</c:v>
                </c:pt>
                <c:pt idx="19">
                  <c:v>5849</c:v>
                </c:pt>
                <c:pt idx="20">
                  <c:v>6322</c:v>
                </c:pt>
                <c:pt idx="21">
                  <c:v>6812</c:v>
                </c:pt>
                <c:pt idx="22">
                  <c:v>7488</c:v>
                </c:pt>
                <c:pt idx="23">
                  <c:v>8532</c:v>
                </c:pt>
                <c:pt idx="24">
                  <c:v>9269</c:v>
                </c:pt>
                <c:pt idx="25">
                  <c:v>10070</c:v>
                </c:pt>
                <c:pt idx="26">
                  <c:v>10877</c:v>
                </c:pt>
                <c:pt idx="27">
                  <c:v>11721</c:v>
                </c:pt>
                <c:pt idx="28">
                  <c:v>12470</c:v>
                </c:pt>
                <c:pt idx="29">
                  <c:v>13330</c:v>
                </c:pt>
                <c:pt idx="30">
                  <c:v>14470</c:v>
                </c:pt>
                <c:pt idx="31">
                  <c:v>15726</c:v>
                </c:pt>
                <c:pt idx="32">
                  <c:v>16787</c:v>
                </c:pt>
                <c:pt idx="33">
                  <c:v>17952</c:v>
                </c:pt>
                <c:pt idx="34">
                  <c:v>19238</c:v>
                </c:pt>
                <c:pt idx="35">
                  <c:v>20987</c:v>
                </c:pt>
                <c:pt idx="36">
                  <c:v>23025</c:v>
                </c:pt>
              </c:numCache>
            </c:numRef>
          </c:val>
        </c:ser>
        <c:dLbls/>
        <c:marker val="1"/>
        <c:axId val="115901952"/>
        <c:axId val="115899776"/>
      </c:lineChart>
      <c:catAx>
        <c:axId val="11589632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5897856"/>
        <c:crossesAt val="0"/>
        <c:auto val="1"/>
        <c:lblAlgn val="ctr"/>
        <c:lblOffset val="100"/>
        <c:tickLblSkip val="4"/>
      </c:catAx>
      <c:valAx>
        <c:axId val="115897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megawatts</a:t>
                </a:r>
              </a:p>
            </c:rich>
          </c:tx>
          <c:layout>
            <c:manualLayout>
              <c:xMode val="edge"/>
              <c:yMode val="edge"/>
              <c:x val="0.96393738701593257"/>
              <c:y val="0.36404618171986253"/>
            </c:manualLayout>
          </c:layout>
        </c:title>
        <c:numFmt formatCode="#,##0" sourceLinked="0"/>
        <c:tickLblPos val="high"/>
        <c:spPr>
          <a:noFill/>
        </c:spPr>
        <c:crossAx val="115896320"/>
        <c:crosses val="autoZero"/>
        <c:crossBetween val="between"/>
      </c:valAx>
      <c:valAx>
        <c:axId val="1158997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no. of installations</a:t>
                </a:r>
              </a:p>
            </c:rich>
          </c:tx>
          <c:layout>
            <c:manualLayout>
              <c:xMode val="edge"/>
              <c:yMode val="edge"/>
              <c:x val="2.0698306415149654E-2"/>
              <c:y val="0.29826434099936222"/>
            </c:manualLayout>
          </c:layout>
        </c:title>
        <c:numFmt formatCode="#,##0" sourceLinked="0"/>
        <c:tickLblPos val="nextTo"/>
        <c:crossAx val="115901952"/>
        <c:crosses val="autoZero"/>
        <c:crossBetween val="between"/>
      </c:valAx>
      <c:catAx>
        <c:axId val="115901952"/>
        <c:scaling>
          <c:orientation val="minMax"/>
        </c:scaling>
        <c:delete val="1"/>
        <c:axPos val="b"/>
        <c:numFmt formatCode="General" sourceLinked="1"/>
        <c:tickLblPos val="none"/>
        <c:crossAx val="115899776"/>
        <c:crosses val="autoZero"/>
        <c:auto val="1"/>
        <c:lblAlgn val="ctr"/>
        <c:lblOffset val="100"/>
      </c:catAx>
      <c:spPr>
        <a:noFill/>
      </c:spPr>
    </c:plotArea>
    <c:legend>
      <c:legendPos val="b"/>
      <c:layout>
        <c:manualLayout>
          <c:xMode val="edge"/>
          <c:yMode val="edge"/>
          <c:x val="0.25701372179132237"/>
          <c:y val="0.9302372005933176"/>
          <c:w val="0.47013752982419676"/>
          <c:h val="6.0593743310469662E-2"/>
        </c:manualLayout>
      </c:layout>
    </c:legend>
    <c:plotVisOnly val="1"/>
    <c:dispBlanksAs val="gap"/>
  </c:chart>
  <c:txPr>
    <a:bodyPr/>
    <a:lstStyle/>
    <a:p>
      <a:pPr>
        <a:defRPr sz="600">
          <a:latin typeface="Verdana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0.68986</cdr:x>
      <cdr:y>0.07163</cdr:y>
    </cdr:from>
    <cdr:to>
      <cdr:x>0.82692</cdr:x>
      <cdr:y>0.1404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0583" y="198438"/>
          <a:ext cx="9239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0.68986</cdr:x>
      <cdr:y>0.07163</cdr:y>
    </cdr:from>
    <cdr:to>
      <cdr:x>0.82692</cdr:x>
      <cdr:y>0.1404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650583" y="198438"/>
          <a:ext cx="9239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0.68986</cdr:x>
      <cdr:y>0.07163</cdr:y>
    </cdr:from>
    <cdr:to>
      <cdr:x>0.82692</cdr:x>
      <cdr:y>0.1404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4650583" y="198438"/>
          <a:ext cx="9239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0.68986</cdr:x>
      <cdr:y>0.07163</cdr:y>
    </cdr:from>
    <cdr:to>
      <cdr:x>0.82692</cdr:x>
      <cdr:y>0.1404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4650583" y="198438"/>
          <a:ext cx="9239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0.13249</cdr:x>
      <cdr:y>0.22445</cdr:y>
    </cdr:from>
    <cdr:to>
      <cdr:x>0.37815</cdr:x>
      <cdr:y>0.55454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8849" y="621772"/>
          <a:ext cx="1778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0.15149</cdr:x>
      <cdr:y>0.1404</cdr:y>
    </cdr:from>
    <cdr:to>
      <cdr:x>0.5083</cdr:x>
      <cdr:y>0.35435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6431" y="388937"/>
          <a:ext cx="2582335" cy="5926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800" dirty="0">
              <a:latin typeface="Verdana" pitchFamily="34" charset="0"/>
              <a:ea typeface="Verdana" pitchFamily="34" charset="0"/>
              <a:cs typeface="Verdana" pitchFamily="34" charset="0"/>
            </a:rPr>
            <a:t>Q1 2013 Results</a:t>
          </a:r>
        </a:p>
        <a:p xmlns:a="http://schemas.openxmlformats.org/drawingml/2006/main">
          <a:pPr algn="l"/>
          <a:r>
            <a:rPr lang="en-US" sz="800" dirty="0">
              <a:latin typeface="Verdana" pitchFamily="34" charset="0"/>
              <a:ea typeface="Verdana" pitchFamily="34" charset="0"/>
              <a:cs typeface="Verdana" pitchFamily="34" charset="0"/>
            </a:rPr>
            <a:t>23,025 Installations:</a:t>
          </a:r>
          <a:r>
            <a:rPr lang="en-US" sz="800" baseline="0" dirty="0">
              <a:latin typeface="Verdana" pitchFamily="34" charset="0"/>
              <a:ea typeface="Verdana" pitchFamily="34" charset="0"/>
              <a:cs typeface="Verdana" pitchFamily="34" charset="0"/>
            </a:rPr>
            <a:t> Res </a:t>
          </a:r>
          <a:r>
            <a:rPr lang="en-US" sz="800" baseline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22,058; </a:t>
          </a:r>
          <a:r>
            <a:rPr lang="en-US" sz="800" baseline="0" dirty="0">
              <a:latin typeface="Verdana" pitchFamily="34" charset="0"/>
              <a:ea typeface="Verdana" pitchFamily="34" charset="0"/>
              <a:cs typeface="Verdana" pitchFamily="34" charset="0"/>
            </a:rPr>
            <a:t>Non-Res 967 </a:t>
          </a:r>
          <a:endParaRPr lang="en-US" sz="800" dirty="0">
            <a:latin typeface="Verdana" pitchFamily="34" charset="0"/>
            <a:ea typeface="Verdana" pitchFamily="34" charset="0"/>
            <a:cs typeface="Verdana" pitchFamily="34" charset="0"/>
          </a:endParaRPr>
        </a:p>
        <a:p xmlns:a="http://schemas.openxmlformats.org/drawingml/2006/main">
          <a:pPr algn="l"/>
          <a:r>
            <a:rPr lang="en-US" sz="800" dirty="0">
              <a:latin typeface="Verdana" pitchFamily="34" charset="0"/>
              <a:ea typeface="Verdana" pitchFamily="34" charset="0"/>
              <a:cs typeface="Verdana" pitchFamily="34" charset="0"/>
            </a:rPr>
            <a:t>171 MW: Res 96 MW; Non-Res 74 MW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0CAA-7147-4B41-95F9-E6F047AB69FE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794AA-08C8-46D8-BCA9-16D6B9F98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37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96DF9B-6A07-4F40-91C5-74088654AD15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A1EDAB-D84F-45EB-800F-3948F0087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0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EDAB-D84F-45EB-800F-3948F00879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424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968CB-A5A1-431C-BA30-A2512DE5D7F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>
                <a:latin typeface="Times"/>
              </a:rPr>
              <a:t>Impact of PV and wind on a</a:t>
            </a:r>
            <a:r>
              <a:rPr lang="en-US" baseline="0" dirty="0" smtClean="0">
                <a:latin typeface="Times"/>
              </a:rPr>
              <a:t> reduced system load month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Little reduction of the peak load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Significant reduction between 9 am and 4 pm</a:t>
            </a:r>
          </a:p>
          <a:p>
            <a:pPr marL="1106481" lvl="2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Ramping generation requirements increase significantly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Loss of system inertia by 2020 impacts transient performance capabilities of the grid</a:t>
            </a:r>
            <a:endParaRPr lang="en-US" dirty="0" smtClean="0">
              <a:latin typeface="Times"/>
            </a:endParaRPr>
          </a:p>
          <a:p>
            <a:pPr eaLnBrk="1" hangingPunct="1"/>
            <a:endParaRPr lang="en-US" dirty="0" smtClean="0">
              <a:latin typeface="Times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29EDEF-15B5-4717-A61B-44A9303B9823}" type="slidenum">
              <a:rPr lang="en-US" smtClean="0">
                <a:solidFill>
                  <a:srgbClr val="000000"/>
                </a:solidFill>
                <a:latin typeface="Times"/>
              </a:rPr>
              <a:pPr/>
              <a:t>27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>
                <a:latin typeface="Times"/>
              </a:rPr>
              <a:t>Impact of PV and wind on a</a:t>
            </a:r>
            <a:r>
              <a:rPr lang="en-US" baseline="0" dirty="0" smtClean="0">
                <a:latin typeface="Times"/>
              </a:rPr>
              <a:t> typical peak system load month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Peak load shifted to 7 pm when there is little sun and wind resources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Significant reduction between 9 am and 5 pm</a:t>
            </a:r>
          </a:p>
          <a:p>
            <a:pPr marL="640594" lvl="1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Little overall reduction in system peak</a:t>
            </a:r>
          </a:p>
          <a:p>
            <a:pPr marL="174708" indent="-174708">
              <a:buFont typeface="Arial" pitchFamily="34" charset="0"/>
              <a:buChar char="•"/>
            </a:pPr>
            <a:r>
              <a:rPr lang="en-US" baseline="0" dirty="0" smtClean="0">
                <a:latin typeface="Times"/>
              </a:rPr>
              <a:t>Loss of system inertia by 2020 impacts transient performance capabilities of the grid</a:t>
            </a:r>
            <a:endParaRPr lang="en-US" dirty="0" smtClean="0">
              <a:latin typeface="Time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3EBFB6-02CB-4179-97F8-049E7092CF27}" type="slidenum">
              <a:rPr lang="en-US" smtClean="0">
                <a:solidFill>
                  <a:srgbClr val="000000"/>
                </a:solidFill>
                <a:latin typeface="Times"/>
              </a:rPr>
              <a:pPr/>
              <a:t>28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importance of planning for demand needs going forward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Flexibility to adjust for changing needs due to changing energy climate (Renewables and Rooftop PV)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EDAB-D84F-45EB-800F-3948F00879F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82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06481" lvl="2" indent="-174708">
              <a:buFont typeface="Arial" pitchFamily="34" charset="0"/>
              <a:buChar char="•"/>
            </a:pPr>
            <a:r>
              <a:rPr lang="en-US" dirty="0" smtClean="0"/>
              <a:t>Reliable transmission and distribution of energy</a:t>
            </a:r>
          </a:p>
          <a:p>
            <a:pPr marL="1106481" lvl="2" indent="-174708">
              <a:buFont typeface="Arial" pitchFamily="34" charset="0"/>
              <a:buChar char="•"/>
            </a:pPr>
            <a:r>
              <a:rPr lang="en-US" dirty="0" smtClean="0"/>
              <a:t>Responsible for maintaining the electric grid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EDAB-D84F-45EB-800F-3948F00879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299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7858F-6FDE-40C9-8F94-4B3ED6877B34}" type="slidenum">
              <a:rPr lang="en-US"/>
              <a:pPr/>
              <a:t>8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6109"/>
            <a:ext cx="5607684" cy="4182427"/>
          </a:xfrm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D14F2-16ED-4864-8993-FF9FB66DB9C6}" type="slidenum">
              <a:rPr lang="en-US"/>
              <a:pPr/>
              <a:t>9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18" y="4414178"/>
            <a:ext cx="5611566" cy="418499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EDAB-D84F-45EB-800F-3948F00879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57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40594" lvl="1" indent="-174708">
              <a:buFont typeface="Arial" pitchFamily="34" charset="0"/>
              <a:buChar char="•"/>
            </a:pPr>
            <a:r>
              <a:rPr lang="en-US" dirty="0" smtClean="0"/>
              <a:t>Impact</a:t>
            </a:r>
            <a:r>
              <a:rPr lang="en-US" baseline="0" dirty="0" smtClean="0"/>
              <a:t> of a 250 kW PV system on the secondary voltage</a:t>
            </a:r>
          </a:p>
          <a:p>
            <a:pPr marL="1106481" lvl="2" indent="-174708">
              <a:buFont typeface="Arial" pitchFamily="34" charset="0"/>
              <a:buChar char="•"/>
            </a:pPr>
            <a:r>
              <a:rPr lang="en-US" baseline="0" dirty="0" smtClean="0"/>
              <a:t>As output increases voltage rises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C25446-97C8-4719-9BB6-C0BF9068D8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Operating at different power </a:t>
            </a:r>
            <a:r>
              <a:rPr lang="en-US">
                <a:latin typeface="Arial" pitchFamily="34" charset="0"/>
                <a:cs typeface="Arial" pitchFamily="34" charset="0"/>
              </a:rPr>
              <a:t>factor affects </a:t>
            </a:r>
            <a:r>
              <a:rPr lang="en-US" dirty="0">
                <a:latin typeface="Arial" pitchFamily="34" charset="0"/>
                <a:cs typeface="Arial" pitchFamily="34" charset="0"/>
              </a:rPr>
              <a:t>voltage magnitude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For an illustrative example operating at a 0.7 power factor can have 2 times the generator rating as one generator operating at unity power factor while maintaining the same voltage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$1M for 2 MVA dynamic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VAr</a:t>
            </a:r>
            <a:r>
              <a:rPr lang="en-US" dirty="0">
                <a:latin typeface="Arial" pitchFamily="34" charset="0"/>
                <a:cs typeface="Arial" pitchFamily="34" charset="0"/>
              </a:rPr>
              <a:t> device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$3M for 500 kW, 1500 kW battery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2A113-DB36-48A6-A24B-B1741B94375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24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EDAB-D84F-45EB-800F-3948F00879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79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Pio</a:t>
            </a:r>
            <a:r>
              <a:rPr lang="en-US" dirty="0" smtClean="0"/>
              <a:t> Pico 305 MW</a:t>
            </a:r>
          </a:p>
          <a:p>
            <a:r>
              <a:rPr lang="en-US" dirty="0" smtClean="0"/>
              <a:t>Quail</a:t>
            </a:r>
            <a:r>
              <a:rPr lang="en-US" baseline="0" dirty="0" smtClean="0"/>
              <a:t> Brush 100 MW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1EDAB-D84F-45EB-800F-3948F00879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ExtBackground_D_7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 descr="SDGEconnectedlogo_S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1828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6400800" cy="50673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1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26282"/>
            <a:ext cx="6172200" cy="969118"/>
          </a:xfrm>
        </p:spPr>
        <p:txBody>
          <a:bodyPr lIns="0">
            <a:normAutofit/>
          </a:bodyPr>
          <a:lstStyle>
            <a:lvl1pPr algn="l">
              <a:defRPr sz="3000" b="0" i="1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817A-5B58-460B-90C7-88AB9CF3D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8C02-5EBF-434F-B8C1-8E7319CAB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DA47D-5EAD-49C0-A604-59724B9F0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160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4FA6C-CAD7-4A32-8F17-AD5691B33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28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nvironment_Inside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7E6922-66AD-4B51-98C1-78E6156D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SDGEconnectedlogo_SM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90500"/>
            <a:ext cx="137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6" r:id="rId3"/>
    <p:sldLayoutId id="2147483657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rgbClr val="000000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9pPr>
    </p:titleStyle>
    <p:bodyStyle>
      <a:lvl1pPr marL="164592" indent="-164592" algn="l" defTabSz="457200" rtl="0" eaLnBrk="0" fontAlgn="base" hangingPunct="0">
        <a:spcBef>
          <a:spcPct val="20000"/>
        </a:spcBef>
        <a:spcAft>
          <a:spcPts val="1200"/>
        </a:spcAft>
        <a:buClr>
          <a:srgbClr val="0193D5"/>
        </a:buClr>
        <a:buSzPct val="125000"/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rgbClr val="0193D5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11" Type="http://schemas.openxmlformats.org/officeDocument/2006/relationships/hyperlink" Target="http://images.google.com/imgres?imgurl=http://g.astrology.com/course/feng_shui/FS-117.jpg&amp;imgrefurl=http://lessons.astrology.com/course/show/The-Art-of-Feng-Shui/1573-Power-Substations&amp;usg=__Kb67BtPKCZbhKT-SauSczVrjtkI=&amp;h=300&amp;w=300&amp;sz=24&amp;hl=en&amp;start=18&amp;um=1&amp;tbnid=j2JaC-h9ZMRY0M:&amp;tbnh=116&amp;tbnw=116&amp;prev=/images?q=power+substation&amp;hl=en&amp;rlz=1T4RNWN_enUS304US304&amp;sa=N&amp;um=1" TargetMode="External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wmf"/><Relationship Id="rId3" Type="http://schemas.openxmlformats.org/officeDocument/2006/relationships/image" Target="../media/image13.wmf"/><Relationship Id="rId7" Type="http://schemas.openxmlformats.org/officeDocument/2006/relationships/image" Target="../media/image19.png"/><Relationship Id="rId12" Type="http://schemas.openxmlformats.org/officeDocument/2006/relationships/image" Target="../media/image24.wmf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6553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Energy </a:t>
            </a:r>
            <a:r>
              <a:rPr lang="en-US" dirty="0"/>
              <a:t>supply in San Diego </a:t>
            </a:r>
            <a:r>
              <a:rPr lang="en-US" dirty="0" smtClean="0"/>
              <a:t>County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Sustainable are we</a:t>
            </a:r>
            <a:r>
              <a:rPr lang="en-US" dirty="0" smtClean="0"/>
              <a:t>?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6700776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Tom Brill, Director of Strategic Planning SDG&amp;E</a:t>
            </a:r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2400" y="6629400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>
                <a:solidFill>
                  <a:srgbClr val="B2B2B2"/>
                </a:solidFill>
                <a:latin typeface="Verdana" pitchFamily="34" charset="0"/>
              </a:rPr>
              <a:t>© 2011San Diego Gas &amp; Electric Company. All copyright and trademark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5943600" cy="563563"/>
          </a:xfrm>
        </p:spPr>
        <p:txBody>
          <a:bodyPr/>
          <a:lstStyle/>
          <a:p>
            <a:r>
              <a:rPr lang="en-US" dirty="0"/>
              <a:t>Where does our electricity come from?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6669550"/>
              </p:ext>
            </p:extLst>
          </p:nvPr>
        </p:nvGraphicFramePr>
        <p:xfrm>
          <a:off x="228600" y="1258121"/>
          <a:ext cx="8610600" cy="2932879"/>
        </p:xfrm>
        <a:graphic>
          <a:graphicData uri="http://schemas.openxmlformats.org/drawingml/2006/table">
            <a:tbl>
              <a:tblPr/>
              <a:tblGrid>
                <a:gridCol w="3733800"/>
                <a:gridCol w="62093"/>
                <a:gridCol w="1971893"/>
                <a:gridCol w="1166704"/>
                <a:gridCol w="1676110"/>
              </a:tblGrid>
              <a:tr h="27509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Utility-Provided</a:t>
                      </a:r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Ten Years Ago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Tomorrow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19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PPAs (central station)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2297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Feed-in-tariffs and Renewable Auction Mechanism (distributed generation)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19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Utility-Owned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19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Central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Station: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19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Conventional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19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Renewable 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3058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Community/Distributed</a:t>
                      </a:r>
                      <a:r>
                        <a:rPr lang="en-US" sz="140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Generation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438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Solar Energy Project  and Sustainable Communities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1999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Share the Sun and Sun Rate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3772146"/>
              </p:ext>
            </p:extLst>
          </p:nvPr>
        </p:nvGraphicFramePr>
        <p:xfrm>
          <a:off x="228600" y="4405695"/>
          <a:ext cx="8610600" cy="2376105"/>
        </p:xfrm>
        <a:graphic>
          <a:graphicData uri="http://schemas.openxmlformats.org/drawingml/2006/table">
            <a:tbl>
              <a:tblPr/>
              <a:tblGrid>
                <a:gridCol w="3718428"/>
                <a:gridCol w="111461"/>
                <a:gridCol w="1910511"/>
                <a:gridCol w="1230086"/>
                <a:gridCol w="1640114"/>
              </a:tblGrid>
              <a:tr h="3886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Customer-Provided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Ten Years Ago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Tomorrow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7910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Self-Generation:</a:t>
                      </a: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324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Rooftop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Solar PV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5324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Wind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45324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Fuel Cells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5324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Combined Heat and 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3051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Community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Choice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3051">
                <a:tc>
                  <a:txBody>
                    <a:bodyPr/>
                    <a:lstStyle/>
                    <a:p>
                      <a:pPr algn="r" rtl="0" fontAlgn="ctr">
                        <a:buClr>
                          <a:srgbClr val="000000"/>
                        </a:buClr>
                        <a:buSzPts val="1600"/>
                        <a:buFont typeface="Verdana"/>
                        <a:buNone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Direct Access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857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07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686800" cy="563563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</a:rPr>
              <a:t>Future Resource Planning and Procurement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609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 work to minimize the total cost of the resource Portfolio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First look for cost-effective energy efficiency and demand response programs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Using least cost best fit competitive processes to add generation sources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Actively managing the contract portfolio and look to hedge fuel price risk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Seeking opportunities where SDG&amp;E involvement can reduce ratepayer costs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Resource planning is becoming increasingly complex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Intermittency of renewable resources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Lack of visibility of customer-site generation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Balance local and central resources to ensure resource flexibility, adequacy and cost-competitiveness</a:t>
            </a:r>
          </a:p>
          <a:p>
            <a:pPr>
              <a:spcAft>
                <a:spcPts val="1800"/>
              </a:spcAft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83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56886" y="590490"/>
            <a:ext cx="741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2020 Load Duration Curve (Illustrative Dispatch)</a:t>
            </a:r>
            <a:endParaRPr lang="en-US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86" y="1340185"/>
            <a:ext cx="8362648" cy="515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462268"/>
            <a:ext cx="5029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lvl1pPr marL="164592" indent="-164592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193D5"/>
              </a:buClr>
              <a:buSzPct val="125000"/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0193D5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4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/>
              <a:t>Supply must always meet demand (challenge)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5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/>
              <a:t>Base load, intermediate, and peak demand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100" dirty="0"/>
              <a:t>Different sources of energy meet different demands And needs of the portfolio </a:t>
            </a:r>
          </a:p>
        </p:txBody>
      </p:sp>
    </p:spTree>
    <p:extLst>
      <p:ext uri="{BB962C8B-B14F-4D97-AF65-F5344CB8AC3E}">
        <p14:creationId xmlns:p14="http://schemas.microsoft.com/office/powerpoint/2010/main" xmlns="" val="15476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686800" cy="563563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Challenges in Meeting RPS Goals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Project or contract failure is caused by any of a number of independent factors (e.g., site control, permitting, financing) and will likely continue at some level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The length of time required for permitting and other basic development steps adds to the risk that an individual project may fail</a:t>
            </a:r>
          </a:p>
          <a:p>
            <a:pPr lvl="0"/>
            <a:r>
              <a:rPr lang="en-US" dirty="0" smtClean="0"/>
              <a:t>The CAISO and stakeholders are actively engaged in the design of market initiatives that support grid reliability as</a:t>
            </a:r>
            <a:r>
              <a:rPr lang="en-US" b="1" i="1" dirty="0" smtClean="0"/>
              <a:t> </a:t>
            </a:r>
            <a:r>
              <a:rPr lang="en-US" dirty="0" smtClean="0"/>
              <a:t>we achieve 33% renewables </a:t>
            </a:r>
            <a:endParaRPr lang="en-US" sz="2000" dirty="0" smtClean="0"/>
          </a:p>
          <a:p>
            <a:pPr lvl="1"/>
            <a:r>
              <a:rPr lang="en-US" dirty="0" smtClean="0"/>
              <a:t>The outcome of these initiatives will establish the amount of incremental flexible capacity resources needed and how they will be used</a:t>
            </a:r>
            <a:endParaRPr lang="en-US" sz="1800" dirty="0" smtClean="0"/>
          </a:p>
          <a:p>
            <a:pPr lvl="1"/>
            <a:r>
              <a:rPr lang="en-US" dirty="0" smtClean="0"/>
              <a:t>It is critical that these resources are built in time, both to integrate renewable resources and to replace retiring once-through-cooling generation</a:t>
            </a:r>
            <a:endParaRPr lang="en-US" sz="1800" dirty="0" smtClean="0"/>
          </a:p>
          <a:p>
            <a:pPr>
              <a:spcAft>
                <a:spcPts val="1800"/>
              </a:spcAft>
            </a:pPr>
            <a:endParaRPr lang="en-US" dirty="0" smtClean="0"/>
          </a:p>
          <a:p>
            <a:pPr>
              <a:spcAft>
                <a:spcPts val="180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29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5943600" cy="563563"/>
          </a:xfrm>
        </p:spPr>
        <p:txBody>
          <a:bodyPr/>
          <a:lstStyle/>
          <a:p>
            <a:r>
              <a:rPr lang="en-US" sz="2400" dirty="0" smtClean="0"/>
              <a:t>Solar PV Intermittency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99" y="1447800"/>
            <a:ext cx="7755315" cy="466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424268"/>
            <a:ext cx="7731114" cy="46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898" y="1436968"/>
            <a:ext cx="7755315" cy="46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447801"/>
            <a:ext cx="7755314" cy="466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" y="1409701"/>
            <a:ext cx="7818604" cy="47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998" y="1442161"/>
            <a:ext cx="7717215" cy="464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0" y="1420445"/>
            <a:ext cx="7737464" cy="465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379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533400"/>
            <a:ext cx="5867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Inverter Operation Today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219200"/>
            <a:ext cx="83820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D138"/>
              </a:buClr>
              <a:buSzPct val="125000"/>
              <a:buFont typeface="Times" pitchFamily="18" charset="0"/>
              <a:buChar char="•"/>
              <a:tabLst/>
              <a:defRPr/>
            </a:pPr>
            <a:endParaRPr lang="en-US" sz="1800" kern="0" dirty="0" smtClean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4682"/>
            <a:ext cx="3048000" cy="419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60" y="1604682"/>
            <a:ext cx="3124199" cy="4186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290" y="1600200"/>
            <a:ext cx="29908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7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5867400"/>
            <a:ext cx="8686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28" y="4830878"/>
            <a:ext cx="2817472" cy="193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667000" cy="179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59272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"/>
            <a:ext cx="838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baseline="0" dirty="0" smtClean="0">
                <a:latin typeface="Verdana" pitchFamily="34" charset="0"/>
                <a:cs typeface="Arial" pitchFamily="34" charset="0"/>
              </a:rPr>
              <a:t>PV Intermittency Mitigation Based </a:t>
            </a:r>
          </a:p>
          <a:p>
            <a:r>
              <a:rPr lang="en-US" sz="2700" i="1" baseline="0" dirty="0" smtClean="0">
                <a:latin typeface="Verdana" pitchFamily="34" charset="0"/>
                <a:cs typeface="Arial" pitchFamily="34" charset="0"/>
              </a:rPr>
              <a:t>Upon Modeling with Smart Inverters</a:t>
            </a:r>
            <a:endParaRPr lang="en-US" sz="2700" i="1" baseline="0" dirty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676399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With and without dynamic VAr device</a:t>
            </a:r>
            <a:endParaRPr lang="en-US" sz="2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4290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With and without energy storage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5105400"/>
            <a:ext cx="626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With and without storage and 4 quadrant control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6324600"/>
            <a:ext cx="5791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solidFill>
                  <a:srgbClr val="FF0000"/>
                </a:solidFill>
              </a:rPr>
              <a:t>Red</a:t>
            </a:r>
            <a:r>
              <a:rPr lang="en-US" sz="2000" baseline="0" dirty="0" smtClean="0"/>
              <a:t> = With 	</a:t>
            </a:r>
            <a:r>
              <a:rPr lang="en-US" sz="2000" baseline="0" dirty="0" smtClean="0">
                <a:solidFill>
                  <a:srgbClr val="003399"/>
                </a:solidFill>
              </a:rPr>
              <a:t>Blue</a:t>
            </a:r>
            <a:r>
              <a:rPr lang="en-US" sz="2000" baseline="0" dirty="0" smtClean="0"/>
              <a:t> = Without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132" y="1531173"/>
            <a:ext cx="708452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1188" y="3234075"/>
            <a:ext cx="728257" cy="7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1271" y="5479581"/>
            <a:ext cx="638174" cy="63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28251" y="342464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20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486" y="274966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  <a:cs typeface="Arial" pitchFamily="34" charset="0"/>
              </a:rPr>
              <a:t>Q</a:t>
            </a:r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908" y="3981199"/>
            <a:ext cx="53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latin typeface="Arial" pitchFamily="34" charset="0"/>
                <a:cs typeface="Arial" pitchFamily="34" charset="0"/>
              </a:rPr>
              <a:t>-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Q</a:t>
            </a:r>
            <a:endParaRPr lang="en-US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5000" y="34075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-P</a:t>
            </a:r>
            <a:endParaRPr lang="en-US" sz="200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8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in Wind Generation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6764"/>
            <a:ext cx="7772400" cy="493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1388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1100" i="1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Data source: “ISO Balancing Authority Area Hourly Wind Generation Data for 2009”, CAISO</a:t>
            </a:r>
          </a:p>
        </p:txBody>
      </p:sp>
    </p:spTree>
    <p:extLst>
      <p:ext uri="{BB962C8B-B14F-4D97-AF65-F5344CB8AC3E}">
        <p14:creationId xmlns:p14="http://schemas.microsoft.com/office/powerpoint/2010/main" xmlns="" val="8678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06400" y="330200"/>
            <a:ext cx="5943600" cy="563563"/>
          </a:xfrm>
        </p:spPr>
        <p:txBody>
          <a:bodyPr/>
          <a:lstStyle/>
          <a:p>
            <a:pPr eaLnBrk="1" hangingPunct="1"/>
            <a:r>
              <a:rPr lang="en-US" dirty="0"/>
              <a:t>San </a:t>
            </a:r>
            <a:r>
              <a:rPr lang="en-US" dirty="0" err="1"/>
              <a:t>Onofre</a:t>
            </a:r>
            <a:r>
              <a:rPr lang="en-US" dirty="0"/>
              <a:t> Nuclear Generation Station (SONGS</a:t>
            </a:r>
            <a:r>
              <a:rPr lang="en-US" dirty="0" smtClean="0"/>
              <a:t>)</a:t>
            </a:r>
            <a:endParaRPr lang="en-US" dirty="0" smtClean="0">
              <a:latin typeface="Verdan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r>
              <a:rPr lang="en-US" dirty="0" smtClean="0"/>
              <a:t>SDG&amp;E is a 20% owner, SCE is the operator of the plant and the majority owner</a:t>
            </a:r>
          </a:p>
          <a:p>
            <a:r>
              <a:rPr lang="en-US" dirty="0" smtClean="0"/>
              <a:t>SONGS's </a:t>
            </a:r>
            <a:r>
              <a:rPr lang="en-US" dirty="0"/>
              <a:t>two reactors (Units 2 and 3) have been </a:t>
            </a:r>
            <a:r>
              <a:rPr lang="en-US" dirty="0" smtClean="0"/>
              <a:t>offline since </a:t>
            </a:r>
            <a:r>
              <a:rPr lang="en-US" dirty="0"/>
              <a:t>January 2012 </a:t>
            </a:r>
          </a:p>
          <a:p>
            <a:r>
              <a:rPr lang="en-US" dirty="0" smtClean="0"/>
              <a:t>Nuclear generation serves a cost-effective method to meet base-load demand</a:t>
            </a:r>
          </a:p>
          <a:p>
            <a:r>
              <a:rPr lang="en-US" dirty="0"/>
              <a:t>With the possibility that San </a:t>
            </a:r>
            <a:r>
              <a:rPr lang="en-US" dirty="0" err="1"/>
              <a:t>Onofre</a:t>
            </a:r>
            <a:r>
              <a:rPr lang="en-US" dirty="0"/>
              <a:t> may remain offline this summer, Southern California </a:t>
            </a:r>
            <a:r>
              <a:rPr lang="en-US" dirty="0" smtClean="0"/>
              <a:t>could be challenged </a:t>
            </a:r>
            <a:r>
              <a:rPr lang="en-US" dirty="0"/>
              <a:t>for electric resources</a:t>
            </a:r>
            <a:r>
              <a:rPr lang="en-US" dirty="0" smtClean="0"/>
              <a:t> this summer.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650736" cy="27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943600" cy="56356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Company Background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Challenges in providing reliable energy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How we meet these challenges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What we are doing to address these challenges going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76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7"/>
            <a:ext cx="6629400" cy="563563"/>
          </a:xfrm>
        </p:spPr>
        <p:txBody>
          <a:bodyPr/>
          <a:lstStyle/>
          <a:p>
            <a:r>
              <a:rPr lang="en-US" dirty="0" err="1"/>
              <a:t>Pio</a:t>
            </a:r>
            <a:r>
              <a:rPr lang="en-US" dirty="0"/>
              <a:t> Pico and Quail </a:t>
            </a:r>
            <a:r>
              <a:rPr lang="en-US" dirty="0" smtClean="0"/>
              <a:t>Brush</a:t>
            </a:r>
            <a:br>
              <a:rPr lang="en-US" dirty="0" smtClean="0"/>
            </a:br>
            <a:r>
              <a:rPr lang="en-US" dirty="0" smtClean="0"/>
              <a:t>Gas-Fired </a:t>
            </a:r>
            <a:r>
              <a:rPr lang="en-US" dirty="0" err="1" smtClean="0"/>
              <a:t>Peaker</a:t>
            </a:r>
            <a:r>
              <a:rPr lang="en-US" dirty="0" smtClean="0"/>
              <a:t>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</a:t>
            </a:r>
            <a:r>
              <a:rPr lang="en-US" dirty="0"/>
              <a:t>solar and wind power are intermittent and not always available, there is a need to backup these energy gaps with reliable, quick starting power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The </a:t>
            </a:r>
            <a:r>
              <a:rPr lang="en-US" dirty="0"/>
              <a:t>uncertainty surrounding the operation of the San </a:t>
            </a:r>
            <a:r>
              <a:rPr lang="en-US" dirty="0" err="1"/>
              <a:t>Onofre</a:t>
            </a:r>
            <a:r>
              <a:rPr lang="en-US" dirty="0"/>
              <a:t> Nuclear Generating facility suggests that an earlier start date of these facilities would provide added power supply insurance for the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peaker</a:t>
            </a:r>
            <a:r>
              <a:rPr lang="en-US" dirty="0" smtClean="0"/>
              <a:t> plants were viewed by the CPUC as insurance against future demand issues and t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here was a timing </a:t>
            </a:r>
            <a:r>
              <a:rPr lang="en-US" dirty="0">
                <a:latin typeface="Verdana" pitchFamily="34" charset="0"/>
                <a:cs typeface="Verdana" pitchFamily="34" charset="0"/>
              </a:rPr>
              <a:t>mismatch, contracts would go into effect 2014 but perceived capacity need would not materialize until </a:t>
            </a:r>
            <a:r>
              <a:rPr lang="en-US" dirty="0" smtClean="0">
                <a:latin typeface="Verdana" pitchFamily="34" charset="0"/>
                <a:cs typeface="Verdana" pitchFamily="34" charset="0"/>
              </a:rPr>
              <a:t>2018</a:t>
            </a:r>
            <a:endParaRPr lang="en-US" dirty="0"/>
          </a:p>
          <a:p>
            <a:r>
              <a:rPr lang="en-US" dirty="0"/>
              <a:t>While these two contracts were denied, the Commission approved the third peaking facility contract with Escondido Energy Center and also authorized SDG&amp;E to meet a local capacity requirement need of up to 298 MW of new local capacity beginning in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1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5943600" cy="563563"/>
          </a:xfrm>
        </p:spPr>
        <p:txBody>
          <a:bodyPr/>
          <a:lstStyle/>
          <a:p>
            <a:r>
              <a:rPr lang="en-US" dirty="0" smtClean="0"/>
              <a:t>Sunrise </a:t>
            </a:r>
            <a:r>
              <a:rPr lang="en-US" dirty="0" err="1" smtClean="0"/>
              <a:t>Powerlink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4830763"/>
          </a:xfrm>
        </p:spPr>
        <p:txBody>
          <a:bodyPr/>
          <a:lstStyle/>
          <a:p>
            <a:r>
              <a:rPr lang="en-US" dirty="0" smtClean="0"/>
              <a:t>117 mile long transmission line was put into service this past June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Used </a:t>
            </a:r>
            <a:r>
              <a:rPr lang="en-US" dirty="0"/>
              <a:t>to supply </a:t>
            </a:r>
            <a:r>
              <a:rPr lang="en-US" dirty="0" smtClean="0"/>
              <a:t>renewable energy form the Imperial Valley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Addresses Renewables Portfolio Requirements</a:t>
            </a:r>
          </a:p>
          <a:p>
            <a:r>
              <a:rPr lang="en-US" dirty="0" smtClean="0"/>
              <a:t>Improves the </a:t>
            </a:r>
            <a:r>
              <a:rPr lang="en-US" dirty="0"/>
              <a:t>power supply situation in San Diego by increasing the amount of imports into the </a:t>
            </a:r>
            <a:r>
              <a:rPr lang="en-US" dirty="0" smtClean="0"/>
              <a:t>region</a:t>
            </a:r>
          </a:p>
          <a:p>
            <a:pPr>
              <a:spcAft>
                <a:spcPts val="600"/>
              </a:spcAft>
            </a:pPr>
            <a:r>
              <a:rPr lang="en-US" dirty="0"/>
              <a:t>Received </a:t>
            </a:r>
            <a:r>
              <a:rPr lang="en-US" dirty="0" smtClean="0"/>
              <a:t>numerous awards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National Environmental Excellence Award from the National Association of Environmental Professionals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Outstanding Engineering Project Award for 2013 from the San Diego Engineering Community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095" y="3854449"/>
            <a:ext cx="3913905" cy="293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42" y="1231899"/>
            <a:ext cx="391390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7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6486525" cy="563563"/>
          </a:xfrm>
        </p:spPr>
        <p:txBody>
          <a:bodyPr/>
          <a:lstStyle/>
          <a:p>
            <a:r>
              <a:rPr lang="en-US" dirty="0" smtClean="0"/>
              <a:t>Rooftop Solar 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Residential home installations increased by 34% from 2011 to 2012</a:t>
            </a:r>
          </a:p>
          <a:p>
            <a:r>
              <a:rPr lang="en-US" dirty="0" smtClean="0"/>
              <a:t>Installations heavily driven by incentives and tax benefits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5715637" cy="38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75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553200" cy="762000"/>
          </a:xfrm>
        </p:spPr>
        <p:txBody>
          <a:bodyPr/>
          <a:lstStyle/>
          <a:p>
            <a:r>
              <a:rPr lang="en-US" dirty="0" smtClean="0"/>
              <a:t>Integration of DER</a:t>
            </a:r>
            <a:br>
              <a:rPr lang="en-US" dirty="0" smtClean="0"/>
            </a:br>
            <a:r>
              <a:rPr lang="en-US" dirty="0" smtClean="0"/>
              <a:t>Solar &amp; Electric Vehicle Customers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4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66" y="1295400"/>
            <a:ext cx="8305801" cy="530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224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5943600" cy="563563"/>
          </a:xfrm>
        </p:spPr>
        <p:txBody>
          <a:bodyPr/>
          <a:lstStyle/>
          <a:p>
            <a:r>
              <a:rPr lang="en-US" dirty="0"/>
              <a:t>Net Energy Metering (NEM) Installations Monthly Growth 2010-2013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2611378"/>
              </p:ext>
            </p:extLst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076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5715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715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673303"/>
              </p:ext>
            </p:extLst>
          </p:nvPr>
        </p:nvGraphicFramePr>
        <p:xfrm>
          <a:off x="-107156" y="3124200"/>
          <a:ext cx="9144000" cy="340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79526"/>
            <a:ext cx="8001001" cy="227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2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57200"/>
            <a:ext cx="8226425" cy="609600"/>
          </a:xfrm>
        </p:spPr>
        <p:txBody>
          <a:bodyPr/>
          <a:lstStyle/>
          <a:p>
            <a:r>
              <a:rPr lang="en-US" dirty="0" smtClean="0"/>
              <a:t>Peak Demand Compared to Solar Production</a:t>
            </a:r>
            <a:endParaRPr lang="en-US" dirty="0"/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8566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648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latin typeface="Verdana" pitchFamily="34" charset="0"/>
            </a:endParaRPr>
          </a:p>
          <a:p>
            <a:endParaRPr lang="en-US" dirty="0" smtClean="0">
              <a:latin typeface="Verdana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Verdana" pitchFamily="34" charset="0"/>
              </a:rPr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b="1" i="1" dirty="0"/>
          </a:p>
        </p:txBody>
      </p:sp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304800" y="112713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700" i="1" baseline="0" dirty="0">
                <a:latin typeface="Verdana" pitchFamily="34" charset="0"/>
              </a:rPr>
              <a:t>System Planning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"/>
          <a:stretch/>
        </p:blipFill>
        <p:spPr bwMode="auto">
          <a:xfrm>
            <a:off x="103694" y="1351413"/>
            <a:ext cx="8964105" cy="479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49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648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>
              <a:latin typeface="Verdana" pitchFamily="34" charset="0"/>
            </a:endParaRPr>
          </a:p>
          <a:p>
            <a:endParaRPr lang="en-US" dirty="0" smtClean="0">
              <a:latin typeface="Verdana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762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Verdana" pitchFamily="34" charset="0"/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24200" y="3581400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b="1" i="1" dirty="0"/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304800" y="112713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700" i="1" baseline="0" dirty="0">
                <a:latin typeface="Verdana" pitchFamily="34" charset="0"/>
              </a:rPr>
              <a:t>System Planning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1371599"/>
            <a:ext cx="89535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station generation vs. distributed generation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06500"/>
            <a:ext cx="3886200" cy="4830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National Renewable Energy Laboratory (NREL) </a:t>
            </a:r>
            <a:r>
              <a:rPr lang="en-US" dirty="0" err="1"/>
              <a:t>levelized</a:t>
            </a:r>
            <a:r>
              <a:rPr lang="en-US" dirty="0"/>
              <a:t> cost of </a:t>
            </a:r>
            <a:r>
              <a:rPr lang="en-US" dirty="0" smtClean="0"/>
              <a:t>energy (LCOE) </a:t>
            </a:r>
            <a:r>
              <a:rPr lang="en-US" dirty="0"/>
              <a:t>calculator</a:t>
            </a:r>
          </a:p>
          <a:p>
            <a:pPr lvl="1">
              <a:spcAft>
                <a:spcPts val="0"/>
              </a:spcAft>
            </a:pPr>
            <a:r>
              <a:rPr lang="en-US" dirty="0"/>
              <a:t>Assuming </a:t>
            </a:r>
          </a:p>
          <a:p>
            <a:pPr lvl="2">
              <a:spcAft>
                <a:spcPts val="0"/>
              </a:spcAft>
            </a:pPr>
            <a:r>
              <a:rPr lang="en-US" dirty="0"/>
              <a:t>a 20 year period </a:t>
            </a:r>
          </a:p>
          <a:p>
            <a:pPr lvl="2">
              <a:spcAft>
                <a:spcPts val="0"/>
              </a:spcAft>
            </a:pPr>
            <a:r>
              <a:rPr lang="en-US" dirty="0"/>
              <a:t>7% discount rate </a:t>
            </a:r>
          </a:p>
          <a:p>
            <a:pPr lvl="2">
              <a:spcAft>
                <a:spcPts val="0"/>
              </a:spcAft>
            </a:pPr>
            <a:r>
              <a:rPr lang="en-US" dirty="0"/>
              <a:t>6550 $/</a:t>
            </a:r>
            <a:r>
              <a:rPr lang="en-US" dirty="0" smtClean="0"/>
              <a:t>kW (2012 average cost according to CSI) </a:t>
            </a:r>
            <a:endParaRPr lang="en-US" dirty="0"/>
          </a:p>
          <a:p>
            <a:pPr lvl="2">
              <a:spcAft>
                <a:spcPts val="0"/>
              </a:spcAft>
            </a:pPr>
            <a:r>
              <a:rPr lang="en-US" dirty="0"/>
              <a:t>20% capacity factor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1257300"/>
            <a:ext cx="5072989" cy="485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7089" y="5719475"/>
            <a:ext cx="17399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EIA Annual Outlook 2013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4795492"/>
              </p:ext>
            </p:extLst>
          </p:nvPr>
        </p:nvGraphicFramePr>
        <p:xfrm>
          <a:off x="5293328" y="4048037"/>
          <a:ext cx="3477228" cy="136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11"/>
                <a:gridCol w="1715017"/>
              </a:tblGrid>
              <a:tr h="6306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LCOE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of Rooftop Solar PV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2379">
                <a:tc>
                  <a:txBody>
                    <a:bodyPr/>
                    <a:lstStyle/>
                    <a:p>
                      <a:r>
                        <a:rPr lang="en-US" dirty="0" smtClean="0"/>
                        <a:t>Unsubsidized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36.9 cents/kWh</a:t>
                      </a:r>
                      <a:endParaRPr lang="en-US" dirty="0"/>
                    </a:p>
                  </a:txBody>
                  <a:tcPr/>
                </a:tc>
              </a:tr>
              <a:tr h="332379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 cents/kWh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76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943600" cy="563563"/>
          </a:xfrm>
        </p:spPr>
        <p:txBody>
          <a:bodyPr/>
          <a:lstStyle/>
          <a:p>
            <a:r>
              <a:rPr lang="en-US" dirty="0" smtClean="0"/>
              <a:t>Sempra Energy Overview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448660"/>
            <a:ext cx="2438400" cy="99060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CC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3400" y="5524860"/>
            <a:ext cx="2286000" cy="841375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a typeface="Osaka" pitchFamily="1" charset="-128"/>
              </a:rPr>
              <a:t>San Diego Gas &amp; Electric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" y="4525382"/>
            <a:ext cx="2286000" cy="841375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a typeface="Osaka" pitchFamily="1" charset="-128"/>
              </a:rPr>
              <a:t>Southern California Gas Company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2286000" cy="304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ea typeface="Osaka" pitchFamily="1" charset="-128"/>
              </a:rPr>
              <a:t>CA Regulated Utilities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ea typeface="Osaka" pitchFamily="1" charset="-12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3400" y="2819401"/>
            <a:ext cx="2286000" cy="16002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22238" indent="-122238">
              <a:spcBef>
                <a:spcPct val="30000"/>
              </a:spcBef>
              <a:buFontTx/>
              <a:buChar char="•"/>
            </a:pPr>
            <a:r>
              <a:rPr lang="en-US" sz="1400" b="1" dirty="0">
                <a:ea typeface="Osaka" pitchFamily="1" charset="-128"/>
              </a:rPr>
              <a:t>Largest U.S. </a:t>
            </a:r>
            <a:r>
              <a:rPr lang="en-US" sz="1400" b="1" dirty="0" smtClean="0">
                <a:ea typeface="Osaka" pitchFamily="1" charset="-128"/>
              </a:rPr>
              <a:t>customer base with over 7.8 MM meters serving 30 MM Californians</a:t>
            </a:r>
            <a:endParaRPr lang="en-US" sz="1400" b="1" dirty="0">
              <a:ea typeface="Osaka" pitchFamily="1" charset="-128"/>
            </a:endParaRPr>
          </a:p>
          <a:p>
            <a:pPr marL="122238" indent="-122238"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ea typeface="Osaka" pitchFamily="1" charset="-128"/>
              </a:rPr>
              <a:t>6.5 MM gas meters and 1.3 MM electric meters</a:t>
            </a:r>
            <a:endParaRPr lang="en-US" sz="1400" b="1" dirty="0">
              <a:ea typeface="Osaka" pitchFamily="1" charset="-128"/>
            </a:endParaRPr>
          </a:p>
        </p:txBody>
      </p:sp>
      <p:cxnSp>
        <p:nvCxnSpPr>
          <p:cNvPr id="11" name="AutoShape 7"/>
          <p:cNvCxnSpPr>
            <a:cxnSpLocks noChangeShapeType="1"/>
          </p:cNvCxnSpPr>
          <p:nvPr/>
        </p:nvCxnSpPr>
        <p:spPr bwMode="auto">
          <a:xfrm rot="5400000">
            <a:off x="4229100" y="3619500"/>
            <a:ext cx="228600" cy="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  <a:effectLst/>
        </p:spPr>
      </p:cxnSp>
      <p:cxnSp>
        <p:nvCxnSpPr>
          <p:cNvPr id="12" name="AutoShape 8"/>
          <p:cNvCxnSpPr>
            <a:cxnSpLocks noChangeShapeType="1"/>
          </p:cNvCxnSpPr>
          <p:nvPr/>
        </p:nvCxnSpPr>
        <p:spPr bwMode="auto">
          <a:xfrm rot="5400000" flipH="1">
            <a:off x="6361113" y="3925887"/>
            <a:ext cx="387350" cy="3175"/>
          </a:xfrm>
          <a:prstGeom prst="bentConnector3">
            <a:avLst>
              <a:gd name="adj1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cxnSp>
      <p:pic>
        <p:nvPicPr>
          <p:cNvPr id="13" name="Picture 9" descr="selmh2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00200"/>
            <a:ext cx="2133600" cy="498707"/>
          </a:xfrm>
          <a:prstGeom prst="rect">
            <a:avLst/>
          </a:prstGeom>
          <a:noFill/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96000" y="2514600"/>
            <a:ext cx="2286000" cy="304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Osaka" pitchFamily="1" charset="-128"/>
              </a:rPr>
              <a:t>Infrastructure</a:t>
            </a:r>
          </a:p>
        </p:txBody>
      </p:sp>
      <p:cxnSp>
        <p:nvCxnSpPr>
          <p:cNvPr id="15" name="AutoShape 11"/>
          <p:cNvCxnSpPr>
            <a:cxnSpLocks noChangeShapeType="1"/>
          </p:cNvCxnSpPr>
          <p:nvPr/>
        </p:nvCxnSpPr>
        <p:spPr bwMode="auto">
          <a:xfrm rot="10800000" flipV="1">
            <a:off x="2514600" y="2209800"/>
            <a:ext cx="2133600" cy="304800"/>
          </a:xfrm>
          <a:prstGeom prst="bentConnector3">
            <a:avLst>
              <a:gd name="adj1" fmla="val 142751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cxn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096000" y="2819400"/>
            <a:ext cx="2286000" cy="13017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122238" indent="-122238">
              <a:spcBef>
                <a:spcPct val="30000"/>
              </a:spcBef>
              <a:buFontTx/>
              <a:buChar char="•"/>
            </a:pPr>
            <a:r>
              <a:rPr lang="en-US" sz="1400" b="1" dirty="0">
                <a:ea typeface="Osaka" pitchFamily="1" charset="-128"/>
              </a:rPr>
              <a:t>Latin American utilities</a:t>
            </a:r>
          </a:p>
          <a:p>
            <a:pPr marL="122238" indent="-122238"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ea typeface="Osaka" pitchFamily="1" charset="-128"/>
              </a:rPr>
              <a:t>Import/Export, storage and transportation of natural </a:t>
            </a:r>
            <a:r>
              <a:rPr lang="en-US" sz="1400" b="1" dirty="0">
                <a:ea typeface="Osaka" pitchFamily="1" charset="-128"/>
              </a:rPr>
              <a:t>gas</a:t>
            </a:r>
          </a:p>
          <a:p>
            <a:pPr marL="122238" indent="-122238">
              <a:spcBef>
                <a:spcPct val="30000"/>
              </a:spcBef>
              <a:buFontTx/>
              <a:buChar char="•"/>
            </a:pPr>
            <a:r>
              <a:rPr lang="en-US" sz="1400" b="1" dirty="0" smtClean="0">
                <a:ea typeface="Osaka" pitchFamily="1" charset="-128"/>
              </a:rPr>
              <a:t>Clean generation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96000" y="5148316"/>
            <a:ext cx="2286000" cy="841375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a typeface="Osaka" pitchFamily="1" charset="-128"/>
              </a:rPr>
              <a:t>Sempra </a:t>
            </a:r>
            <a:r>
              <a:rPr lang="en-US" sz="1400" b="1" dirty="0" smtClean="0">
                <a:solidFill>
                  <a:schemeClr val="bg1"/>
                </a:solidFill>
                <a:ea typeface="Osaka" pitchFamily="1" charset="-128"/>
              </a:rPr>
              <a:t>U.S. Gas &amp; Power</a:t>
            </a:r>
            <a:endParaRPr lang="en-US" sz="1400" b="1" dirty="0">
              <a:solidFill>
                <a:schemeClr val="bg1"/>
              </a:solidFill>
              <a:ea typeface="Osaka" pitchFamily="1" charset="-128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96000" y="4216160"/>
            <a:ext cx="2286000" cy="841375"/>
          </a:xfrm>
          <a:prstGeom prst="rect">
            <a:avLst/>
          </a:prstGeom>
          <a:solidFill>
            <a:srgbClr val="94949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  <a:ea typeface="Osaka" pitchFamily="1" charset="-128"/>
              </a:rPr>
              <a:t>Sempra </a:t>
            </a:r>
            <a:r>
              <a:rPr lang="en-US" sz="1400" b="1" dirty="0" smtClean="0">
                <a:solidFill>
                  <a:schemeClr val="bg1"/>
                </a:solidFill>
                <a:ea typeface="Osaka" pitchFamily="1" charset="-128"/>
              </a:rPr>
              <a:t>International</a:t>
            </a:r>
            <a:endParaRPr lang="en-US" sz="1400" b="1" dirty="0">
              <a:solidFill>
                <a:schemeClr val="bg1"/>
              </a:solidFill>
              <a:ea typeface="Osaka" pitchFamily="1" charset="-128"/>
            </a:endParaRPr>
          </a:p>
        </p:txBody>
      </p:sp>
      <p:cxnSp>
        <p:nvCxnSpPr>
          <p:cNvPr id="21" name="AutoShape 11"/>
          <p:cNvCxnSpPr>
            <a:cxnSpLocks noChangeShapeType="1"/>
          </p:cNvCxnSpPr>
          <p:nvPr/>
        </p:nvCxnSpPr>
        <p:spPr bwMode="auto">
          <a:xfrm>
            <a:off x="4648200" y="2209800"/>
            <a:ext cx="1752600" cy="304800"/>
          </a:xfrm>
          <a:prstGeom prst="bentConnector3">
            <a:avLst>
              <a:gd name="adj1" fmla="val 147340"/>
            </a:avLst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</p:cxnSp>
      <p:cxnSp>
        <p:nvCxnSpPr>
          <p:cNvPr id="32" name="AutoShape 13"/>
          <p:cNvCxnSpPr>
            <a:cxnSpLocks noChangeShapeType="1"/>
          </p:cNvCxnSpPr>
          <p:nvPr/>
        </p:nvCxnSpPr>
        <p:spPr bwMode="auto">
          <a:xfrm rot="16200000" flipH="1">
            <a:off x="4344194" y="2132807"/>
            <a:ext cx="152400" cy="1588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200400" y="2776478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 Diego-based energy holding company with 2011 revenues of just over $10 billion and 17,500 employees worldwide working in four major business units, supplying energy to more than 31 million consumers.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700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/>
              <a:t>Commodity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Uncertainty of demand and production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Integration of renewables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Price: least-cost, best-fit</a:t>
            </a:r>
          </a:p>
          <a:p>
            <a:r>
              <a:rPr lang="en-US" dirty="0" smtClean="0"/>
              <a:t>Reliability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Integrating distributed generation at distribution level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Power Quality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Lack of visibility of customer site generation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Accurate and transparent price signals</a:t>
            </a:r>
          </a:p>
          <a:p>
            <a:r>
              <a:rPr lang="en-US" dirty="0" smtClean="0"/>
              <a:t>Customer energy demand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Customer privacy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Customer Segmentation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Electric vehicles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Demand Response and energy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6055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rviceTerritory_Rev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39624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00025" y="3505199"/>
            <a:ext cx="4448175" cy="32162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943600" cy="563563"/>
          </a:xfrm>
        </p:spPr>
        <p:txBody>
          <a:bodyPr/>
          <a:lstStyle/>
          <a:p>
            <a:r>
              <a:rPr lang="en-US" dirty="0" smtClean="0"/>
              <a:t>SDG&amp;E Service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114800" cy="1828800"/>
          </a:xfrm>
        </p:spPr>
        <p:txBody>
          <a:bodyPr/>
          <a:lstStyle/>
          <a:p>
            <a:pPr marL="342900" lvl="1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Provider of electric &amp; natural gas services to 3.5 million consumers</a:t>
            </a:r>
          </a:p>
          <a:p>
            <a:pPr marL="342900" lvl="1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4,100 square miles of service territory spanning two counties and 25 communities</a:t>
            </a:r>
          </a:p>
          <a:p>
            <a:pPr marL="342900" lvl="1" indent="-342900"/>
            <a:r>
              <a:rPr lang="en-US" sz="1600" dirty="0" smtClean="0">
                <a:latin typeface="Arial" pitchFamily="34" charset="0"/>
                <a:cs typeface="Arial" pitchFamily="34" charset="0"/>
              </a:rPr>
              <a:t>1.4 MM electric meters and 880,000 natural gas meters</a:t>
            </a:r>
          </a:p>
          <a:p>
            <a:pPr marL="342900" lvl="1" indent="-342900"/>
            <a:endParaRPr lang="en-US" sz="1800" dirty="0" smtClean="0">
              <a:latin typeface="InterstateRegular" pitchFamily="2" charset="0"/>
            </a:endParaRPr>
          </a:p>
        </p:txBody>
      </p:sp>
      <p:pic>
        <p:nvPicPr>
          <p:cNvPr id="7" name="Picture 2" descr="map of SDG&amp;E service terri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4" y="3969145"/>
            <a:ext cx="3051175" cy="22883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63551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943600" cy="563563"/>
          </a:xfrm>
        </p:spPr>
        <p:txBody>
          <a:bodyPr/>
          <a:lstStyle/>
          <a:p>
            <a:r>
              <a:rPr lang="en-US" dirty="0" smtClean="0"/>
              <a:t>What has changed at SDG&amp;E?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Customer Programs and Initiatives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Helping customers save energy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Energy goals and alerts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Pricing options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Rewards programs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In-person home audits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My Energy, SDG&amp;E mobile app and Green Button deployment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Making it easy to do business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My Account usability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Multiple channels for rate selection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Web transactions optimization</a:t>
            </a:r>
          </a:p>
          <a:p>
            <a:pPr>
              <a:spcAft>
                <a:spcPts val="0"/>
              </a:spcAft>
            </a:pPr>
            <a:r>
              <a:rPr lang="en-US" dirty="0"/>
              <a:t>Smart Meter deployment</a:t>
            </a:r>
          </a:p>
          <a:p>
            <a:pPr lvl="1">
              <a:spcAft>
                <a:spcPts val="0"/>
              </a:spcAft>
            </a:pPr>
            <a:r>
              <a:rPr lang="en-US" dirty="0">
                <a:latin typeface="Verdana" pitchFamily="34" charset="0"/>
                <a:cs typeface="Verdana" pitchFamily="34" charset="0"/>
              </a:rPr>
              <a:t>1.3 million electric and 880,000 gas Smart Meters installed</a:t>
            </a:r>
          </a:p>
          <a:p>
            <a:pPr lvl="1">
              <a:spcAft>
                <a:spcPts val="0"/>
              </a:spcAft>
            </a:pPr>
            <a:r>
              <a:rPr lang="en-US" dirty="0"/>
              <a:t>Will enable customers to manage and customize their energy service through HAN technology and other behind the meter </a:t>
            </a:r>
            <a:r>
              <a:rPr lang="en-US" dirty="0" smtClean="0"/>
              <a:t>applications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Smart Grid deployment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First utility in the nation in submit a smart grid implementation plan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“Smartest Utility” in the nation for two years in a row</a:t>
            </a:r>
          </a:p>
          <a:p>
            <a:pPr>
              <a:spcAft>
                <a:spcPts val="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355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943600" cy="563563"/>
          </a:xfrm>
        </p:spPr>
        <p:txBody>
          <a:bodyPr/>
          <a:lstStyle/>
          <a:p>
            <a:r>
              <a:rPr lang="en-US" dirty="0"/>
              <a:t>What has changed at SDG&amp;E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Environmental Stewardship</a:t>
            </a:r>
          </a:p>
          <a:p>
            <a:pPr lvl="1">
              <a:spcAft>
                <a:spcPts val="0"/>
              </a:spcAft>
            </a:pPr>
            <a:r>
              <a:rPr lang="en-US" dirty="0"/>
              <a:t>Alternative fuel fleet</a:t>
            </a:r>
          </a:p>
          <a:p>
            <a:pPr lvl="2">
              <a:spcAft>
                <a:spcPts val="0"/>
              </a:spcAft>
            </a:pPr>
            <a:r>
              <a:rPr lang="en-US" dirty="0"/>
              <a:t>86% of SDG&amp;E’s passenger vehicles are alternative fuel, electric, hybrid or CNG</a:t>
            </a:r>
          </a:p>
          <a:p>
            <a:pPr lvl="1">
              <a:spcAft>
                <a:spcPts val="0"/>
              </a:spcAft>
            </a:pPr>
            <a:r>
              <a:rPr lang="en-US" dirty="0"/>
              <a:t>37% of bills are sent electronically: Best in the U.S.</a:t>
            </a:r>
          </a:p>
          <a:p>
            <a:pPr lvl="1">
              <a:spcAft>
                <a:spcPts val="0"/>
              </a:spcAft>
            </a:pPr>
            <a:r>
              <a:rPr lang="en-US" dirty="0"/>
              <a:t>Received 2012 Climate Leadership Award from the Environmental Protection Agency for Organizational </a:t>
            </a:r>
            <a:r>
              <a:rPr lang="en-US" dirty="0" smtClean="0"/>
              <a:t>Leadership</a:t>
            </a:r>
          </a:p>
          <a:p>
            <a:pPr>
              <a:spcAft>
                <a:spcPts val="0"/>
              </a:spcAft>
            </a:pPr>
            <a:r>
              <a:rPr lang="en-US" dirty="0"/>
              <a:t>Renewable Portfolio Standard (RPS) implementation</a:t>
            </a:r>
          </a:p>
          <a:p>
            <a:pPr lvl="1">
              <a:spcAft>
                <a:spcPts val="0"/>
              </a:spcAft>
            </a:pPr>
            <a:r>
              <a:rPr lang="en-US" dirty="0"/>
              <a:t>From 3% to 21% in 5 </a:t>
            </a:r>
            <a:r>
              <a:rPr lang="en-US" dirty="0" smtClean="0"/>
              <a:t>years</a:t>
            </a:r>
          </a:p>
          <a:p>
            <a:pPr>
              <a:spcAft>
                <a:spcPts val="0"/>
              </a:spcAft>
            </a:pPr>
            <a:r>
              <a:rPr lang="en-US" dirty="0"/>
              <a:t>Roof-top solar PV adoption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35% </a:t>
            </a:r>
            <a:r>
              <a:rPr lang="en-US" dirty="0"/>
              <a:t>compound growth rate </a:t>
            </a:r>
            <a:r>
              <a:rPr lang="en-US" dirty="0" smtClean="0"/>
              <a:t>in the number of NEM customers in </a:t>
            </a:r>
            <a:r>
              <a:rPr lang="en-US" dirty="0"/>
              <a:t>the last </a:t>
            </a:r>
            <a:r>
              <a:rPr lang="en-US" dirty="0" smtClean="0"/>
              <a:t>5 years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Customer options for Electric Vehicles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year of SDG&amp;E’s clean transportation program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San Diego region leads rollout of plug-in electric vehicles (PEVs); more than 1900 already circulating (1/10 of PEVs in the nation)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Special rates for PEVs in place emphasizing off-peak charging</a:t>
            </a:r>
          </a:p>
          <a:p>
            <a:pPr lvl="1">
              <a:spcAft>
                <a:spcPts val="0"/>
              </a:spcAft>
            </a:pPr>
            <a:r>
              <a:rPr lang="en-US" dirty="0" err="1" smtClean="0"/>
              <a:t>Daimier</a:t>
            </a:r>
            <a:r>
              <a:rPr lang="en-US" dirty="0" smtClean="0"/>
              <a:t> launched Car2Go in San Diego, U.S.’s first electric car sharing service, starting with 300 PEVs</a:t>
            </a:r>
          </a:p>
          <a:p>
            <a:pPr marL="164592" lvl="1" indent="-164592">
              <a:spcAft>
                <a:spcPts val="0"/>
              </a:spcAft>
              <a:buSzPct val="125000"/>
              <a:buFont typeface="Arial" charset="0"/>
              <a:buChar char="•"/>
            </a:pPr>
            <a:r>
              <a:rPr lang="en-US" sz="1600" dirty="0"/>
              <a:t>All while maintaining a record of operational excellence</a:t>
            </a:r>
          </a:p>
          <a:p>
            <a:pPr lvl="1">
              <a:spcAft>
                <a:spcPts val="0"/>
              </a:spcAft>
              <a:buSzPct val="125000"/>
            </a:pPr>
            <a:r>
              <a:rPr lang="en-US" dirty="0"/>
              <a:t>No.1 in Western U.S. in Reliability 6 straight years &amp; No.1 in the Nation in 2010</a:t>
            </a:r>
          </a:p>
          <a:p>
            <a:pPr lvl="1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3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38740" cy="563563"/>
          </a:xfrm>
        </p:spPr>
        <p:txBody>
          <a:bodyPr/>
          <a:lstStyle/>
          <a:p>
            <a:r>
              <a:rPr lang="en-US" dirty="0" smtClean="0"/>
              <a:t>Our role: deliver reliable and safe service that meets the demands and needs of our customers</a:t>
            </a:r>
            <a:endParaRPr lang="en-US" dirty="0"/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7843838" y="2541587"/>
            <a:ext cx="14287" cy="1588"/>
          </a:xfrm>
          <a:custGeom>
            <a:avLst/>
            <a:gdLst>
              <a:gd name="T0" fmla="*/ 14287 w 9"/>
              <a:gd name="T1" fmla="*/ 0 h 1587"/>
              <a:gd name="T2" fmla="*/ 14287 w 9"/>
              <a:gd name="T3" fmla="*/ 0 h 1587"/>
              <a:gd name="T4" fmla="*/ 0 w 9"/>
              <a:gd name="T5" fmla="*/ 0 h 1587"/>
              <a:gd name="T6" fmla="*/ 14287 w 9"/>
              <a:gd name="T7" fmla="*/ 0 h 1587"/>
              <a:gd name="T8" fmla="*/ 14287 w 9"/>
              <a:gd name="T9" fmla="*/ 0 h 1587"/>
              <a:gd name="T10" fmla="*/ 14287 w 9"/>
              <a:gd name="T11" fmla="*/ 0 h 15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587"/>
              <a:gd name="T20" fmla="*/ 9 w 9"/>
              <a:gd name="T21" fmla="*/ 1587 h 15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587">
                <a:moveTo>
                  <a:pt x="9" y="0"/>
                </a:moveTo>
                <a:lnTo>
                  <a:pt x="9" y="0"/>
                </a:ln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solidFill>
            <a:srgbClr val="B3B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8147050" y="2803525"/>
            <a:ext cx="15875" cy="15875"/>
          </a:xfrm>
          <a:custGeom>
            <a:avLst/>
            <a:gdLst>
              <a:gd name="T0" fmla="*/ 0 w 10"/>
              <a:gd name="T1" fmla="*/ 15875 h 10"/>
              <a:gd name="T2" fmla="*/ 15875 w 10"/>
              <a:gd name="T3" fmla="*/ 0 h 10"/>
              <a:gd name="T4" fmla="*/ 0 w 10"/>
              <a:gd name="T5" fmla="*/ 0 h 10"/>
              <a:gd name="T6" fmla="*/ 0 w 10"/>
              <a:gd name="T7" fmla="*/ 0 h 10"/>
              <a:gd name="T8" fmla="*/ 0 w 10"/>
              <a:gd name="T9" fmla="*/ 15875 h 10"/>
              <a:gd name="T10" fmla="*/ 0 w 10"/>
              <a:gd name="T11" fmla="*/ 15875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10"/>
              <a:gd name="T20" fmla="*/ 10 w 10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10">
                <a:moveTo>
                  <a:pt x="0" y="10"/>
                </a:move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200400"/>
            <a:ext cx="133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Generation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90800" y="3200400"/>
            <a:ext cx="165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Transmission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24413" y="3197225"/>
            <a:ext cx="143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Distribution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751638" y="3197423"/>
            <a:ext cx="21079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Retail Customers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15679" y="1629228"/>
            <a:ext cx="8526473" cy="1266372"/>
            <a:chOff x="346" y="1152"/>
            <a:chExt cx="5131" cy="105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84" y="1152"/>
              <a:ext cx="1440" cy="105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4730" y="1608"/>
              <a:ext cx="306" cy="43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438"/>
                </a:cxn>
                <a:cxn ang="0">
                  <a:pos x="306" y="438"/>
                </a:cxn>
                <a:cxn ang="0">
                  <a:pos x="306" y="156"/>
                </a:cxn>
                <a:cxn ang="0">
                  <a:pos x="153" y="0"/>
                </a:cxn>
                <a:cxn ang="0">
                  <a:pos x="0" y="175"/>
                </a:cxn>
              </a:cxnLst>
              <a:rect l="0" t="0" r="r" b="b"/>
              <a:pathLst>
                <a:path w="306" h="438">
                  <a:moveTo>
                    <a:pt x="0" y="175"/>
                  </a:moveTo>
                  <a:lnTo>
                    <a:pt x="0" y="438"/>
                  </a:lnTo>
                  <a:lnTo>
                    <a:pt x="306" y="438"/>
                  </a:lnTo>
                  <a:lnTo>
                    <a:pt x="306" y="156"/>
                  </a:lnTo>
                  <a:lnTo>
                    <a:pt x="153" y="0"/>
                  </a:lnTo>
                  <a:lnTo>
                    <a:pt x="0" y="1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5036" y="1764"/>
              <a:ext cx="31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5036" y="1764"/>
              <a:ext cx="316" cy="291"/>
            </a:xfrm>
            <a:prstGeom prst="rect">
              <a:avLst/>
            </a:prstGeom>
            <a:grpFill/>
            <a:ln w="15875">
              <a:solidFill>
                <a:srgbClr val="7CF9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295" y="1443"/>
              <a:ext cx="7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7" y="0"/>
                </a:cxn>
                <a:cxn ang="0">
                  <a:pos x="77" y="0"/>
                </a:cxn>
                <a:cxn ang="0">
                  <a:pos x="0" y="0"/>
                </a:cxn>
              </a:cxnLst>
              <a:rect l="0" t="0" r="r" b="b"/>
              <a:pathLst>
                <a:path w="77">
                  <a:moveTo>
                    <a:pt x="0" y="0"/>
                  </a:moveTo>
                  <a:lnTo>
                    <a:pt x="10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295" y="1443"/>
              <a:ext cx="77" cy="9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218" y="1764"/>
              <a:ext cx="67" cy="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218" y="1764"/>
              <a:ext cx="67" cy="8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094" y="1764"/>
              <a:ext cx="67" cy="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094" y="1764"/>
              <a:ext cx="67" cy="8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218" y="1890"/>
              <a:ext cx="106" cy="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5218" y="1890"/>
              <a:ext cx="106" cy="11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835" y="1657"/>
              <a:ext cx="96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96" y="38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20" y="9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96" h="38">
                  <a:moveTo>
                    <a:pt x="0" y="38"/>
                  </a:moveTo>
                  <a:lnTo>
                    <a:pt x="96" y="38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20" y="9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835" y="1657"/>
              <a:ext cx="96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96" y="38"/>
                </a:cxn>
                <a:cxn ang="0">
                  <a:pos x="87" y="9"/>
                </a:cxn>
                <a:cxn ang="0">
                  <a:pos x="48" y="0"/>
                </a:cxn>
                <a:cxn ang="0">
                  <a:pos x="20" y="9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96" h="38">
                  <a:moveTo>
                    <a:pt x="0" y="38"/>
                  </a:moveTo>
                  <a:lnTo>
                    <a:pt x="96" y="38"/>
                  </a:lnTo>
                  <a:lnTo>
                    <a:pt x="87" y="9"/>
                  </a:lnTo>
                  <a:lnTo>
                    <a:pt x="48" y="0"/>
                  </a:lnTo>
                  <a:lnTo>
                    <a:pt x="20" y="9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4788" y="1754"/>
              <a:ext cx="67" cy="1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4788" y="1754"/>
              <a:ext cx="67" cy="10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912" y="1754"/>
              <a:ext cx="67" cy="1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912" y="1754"/>
              <a:ext cx="67" cy="10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5084" y="1929"/>
              <a:ext cx="39" cy="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5084" y="1929"/>
              <a:ext cx="39" cy="11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123" y="1929"/>
              <a:ext cx="48" cy="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5123" y="1929"/>
              <a:ext cx="48" cy="11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4797" y="1890"/>
              <a:ext cx="192" cy="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797" y="1890"/>
              <a:ext cx="192" cy="127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218" y="1812"/>
              <a:ext cx="58" cy="3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0"/>
                </a:cxn>
                <a:cxn ang="0">
                  <a:pos x="58" y="39"/>
                </a:cxn>
                <a:cxn ang="0">
                  <a:pos x="48" y="39"/>
                </a:cxn>
                <a:cxn ang="0">
                  <a:pos x="20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8" y="0"/>
                </a:cxn>
              </a:cxnLst>
              <a:rect l="0" t="0" r="r" b="b"/>
              <a:pathLst>
                <a:path w="58" h="39">
                  <a:moveTo>
                    <a:pt x="48" y="0"/>
                  </a:moveTo>
                  <a:lnTo>
                    <a:pt x="58" y="0"/>
                  </a:lnTo>
                  <a:lnTo>
                    <a:pt x="58" y="39"/>
                  </a:lnTo>
                  <a:lnTo>
                    <a:pt x="48" y="39"/>
                  </a:lnTo>
                  <a:lnTo>
                    <a:pt x="2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18" y="1812"/>
              <a:ext cx="58" cy="3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0"/>
                </a:cxn>
                <a:cxn ang="0">
                  <a:pos x="58" y="39"/>
                </a:cxn>
                <a:cxn ang="0">
                  <a:pos x="48" y="39"/>
                </a:cxn>
                <a:cxn ang="0">
                  <a:pos x="20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8" y="0"/>
                </a:cxn>
              </a:cxnLst>
              <a:rect l="0" t="0" r="r" b="b"/>
              <a:pathLst>
                <a:path w="58" h="39">
                  <a:moveTo>
                    <a:pt x="48" y="0"/>
                  </a:moveTo>
                  <a:lnTo>
                    <a:pt x="58" y="0"/>
                  </a:lnTo>
                  <a:lnTo>
                    <a:pt x="58" y="39"/>
                  </a:lnTo>
                  <a:lnTo>
                    <a:pt x="48" y="39"/>
                  </a:lnTo>
                  <a:lnTo>
                    <a:pt x="2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8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257" y="1812"/>
              <a:ext cx="1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39">
                  <a:moveTo>
                    <a:pt x="0" y="0"/>
                  </a:moveTo>
                  <a:lnTo>
                    <a:pt x="19" y="0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257" y="1812"/>
              <a:ext cx="1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39">
                  <a:moveTo>
                    <a:pt x="0" y="0"/>
                  </a:moveTo>
                  <a:lnTo>
                    <a:pt x="19" y="0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5218" y="1812"/>
              <a:ext cx="20" cy="39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39"/>
                </a:cxn>
                <a:cxn ang="0">
                  <a:pos x="20" y="39"/>
                </a:cxn>
              </a:cxnLst>
              <a:rect l="0" t="0" r="r" b="b"/>
              <a:pathLst>
                <a:path w="20" h="39">
                  <a:moveTo>
                    <a:pt x="2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9"/>
                  </a:lnTo>
                  <a:lnTo>
                    <a:pt x="20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218" y="1812"/>
              <a:ext cx="20" cy="39"/>
            </a:xfrm>
            <a:custGeom>
              <a:avLst/>
              <a:gdLst/>
              <a:ahLst/>
              <a:cxnLst>
                <a:cxn ang="0">
                  <a:pos x="20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39"/>
                </a:cxn>
                <a:cxn ang="0">
                  <a:pos x="20" y="39"/>
                </a:cxn>
              </a:cxnLst>
              <a:rect l="0" t="0" r="r" b="b"/>
              <a:pathLst>
                <a:path w="20" h="39">
                  <a:moveTo>
                    <a:pt x="20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9"/>
                  </a:lnTo>
                  <a:lnTo>
                    <a:pt x="20" y="3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238" y="1812"/>
              <a:ext cx="19" cy="1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238" y="1812"/>
              <a:ext cx="19" cy="1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218" y="1764"/>
              <a:ext cx="58" cy="48"/>
            </a:xfrm>
            <a:custGeom>
              <a:avLst/>
              <a:gdLst/>
              <a:ahLst/>
              <a:cxnLst>
                <a:cxn ang="0">
                  <a:pos x="58" y="48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0" y="48"/>
                </a:cxn>
                <a:cxn ang="0">
                  <a:pos x="48" y="48"/>
                </a:cxn>
                <a:cxn ang="0">
                  <a:pos x="58" y="48"/>
                </a:cxn>
              </a:cxnLst>
              <a:rect l="0" t="0" r="r" b="b"/>
              <a:pathLst>
                <a:path w="58" h="48">
                  <a:moveTo>
                    <a:pt x="58" y="48"/>
                  </a:moveTo>
                  <a:lnTo>
                    <a:pt x="58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48" y="48"/>
                  </a:lnTo>
                  <a:lnTo>
                    <a:pt x="5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218" y="1764"/>
              <a:ext cx="58" cy="48"/>
            </a:xfrm>
            <a:custGeom>
              <a:avLst/>
              <a:gdLst/>
              <a:ahLst/>
              <a:cxnLst>
                <a:cxn ang="0">
                  <a:pos x="58" y="48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0" y="48"/>
                </a:cxn>
                <a:cxn ang="0">
                  <a:pos x="48" y="48"/>
                </a:cxn>
                <a:cxn ang="0">
                  <a:pos x="58" y="48"/>
                </a:cxn>
              </a:cxnLst>
              <a:rect l="0" t="0" r="r" b="b"/>
              <a:pathLst>
                <a:path w="58" h="48">
                  <a:moveTo>
                    <a:pt x="58" y="48"/>
                  </a:moveTo>
                  <a:lnTo>
                    <a:pt x="58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20" y="48"/>
                  </a:lnTo>
                  <a:lnTo>
                    <a:pt x="48" y="48"/>
                  </a:lnTo>
                  <a:lnTo>
                    <a:pt x="58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257" y="1764"/>
              <a:ext cx="19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" y="4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9" h="48">
                  <a:moveTo>
                    <a:pt x="0" y="48"/>
                  </a:moveTo>
                  <a:lnTo>
                    <a:pt x="19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257" y="1764"/>
              <a:ext cx="19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" y="48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19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9" h="48">
                  <a:moveTo>
                    <a:pt x="0" y="48"/>
                  </a:moveTo>
                  <a:lnTo>
                    <a:pt x="19" y="48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8"/>
                  </a:lnTo>
                  <a:lnTo>
                    <a:pt x="0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218" y="1764"/>
              <a:ext cx="20" cy="48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29"/>
                </a:cxn>
                <a:cxn ang="0">
                  <a:pos x="20" y="48"/>
                </a:cxn>
                <a:cxn ang="0">
                  <a:pos x="20" y="48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9"/>
                  </a:lnTo>
                  <a:lnTo>
                    <a:pt x="20" y="48"/>
                  </a:lnTo>
                  <a:lnTo>
                    <a:pt x="2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218" y="1764"/>
              <a:ext cx="20" cy="48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29"/>
                </a:cxn>
                <a:cxn ang="0">
                  <a:pos x="20" y="48"/>
                </a:cxn>
                <a:cxn ang="0">
                  <a:pos x="20" y="48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9"/>
                  </a:lnTo>
                  <a:lnTo>
                    <a:pt x="20" y="48"/>
                  </a:lnTo>
                  <a:lnTo>
                    <a:pt x="20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103" y="1812"/>
              <a:ext cx="48" cy="3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0"/>
                </a:cxn>
                <a:cxn ang="0">
                  <a:pos x="48" y="39"/>
                </a:cxn>
                <a:cxn ang="0">
                  <a:pos x="39" y="39"/>
                </a:cxn>
                <a:cxn ang="0">
                  <a:pos x="10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</a:cxnLst>
              <a:rect l="0" t="0" r="r" b="b"/>
              <a:pathLst>
                <a:path w="48" h="39">
                  <a:moveTo>
                    <a:pt x="39" y="0"/>
                  </a:moveTo>
                  <a:lnTo>
                    <a:pt x="48" y="0"/>
                  </a:lnTo>
                  <a:lnTo>
                    <a:pt x="48" y="39"/>
                  </a:lnTo>
                  <a:lnTo>
                    <a:pt x="39" y="39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03" y="1812"/>
              <a:ext cx="48" cy="3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8" y="0"/>
                </a:cxn>
                <a:cxn ang="0">
                  <a:pos x="48" y="39"/>
                </a:cxn>
                <a:cxn ang="0">
                  <a:pos x="39" y="39"/>
                </a:cxn>
                <a:cxn ang="0">
                  <a:pos x="10" y="39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</a:cxnLst>
              <a:rect l="0" t="0" r="r" b="b"/>
              <a:pathLst>
                <a:path w="48" h="39">
                  <a:moveTo>
                    <a:pt x="39" y="0"/>
                  </a:moveTo>
                  <a:lnTo>
                    <a:pt x="48" y="0"/>
                  </a:lnTo>
                  <a:lnTo>
                    <a:pt x="48" y="39"/>
                  </a:lnTo>
                  <a:lnTo>
                    <a:pt x="39" y="39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32" y="1812"/>
              <a:ext cx="1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39">
                  <a:moveTo>
                    <a:pt x="0" y="0"/>
                  </a:moveTo>
                  <a:lnTo>
                    <a:pt x="19" y="0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5132" y="1812"/>
              <a:ext cx="1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39">
                  <a:moveTo>
                    <a:pt x="0" y="0"/>
                  </a:moveTo>
                  <a:lnTo>
                    <a:pt x="19" y="0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03" y="1812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2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103" y="1812"/>
              <a:ext cx="10" cy="3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2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39">
                  <a:moveTo>
                    <a:pt x="1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2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123" y="1812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123" y="1812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103" y="1764"/>
              <a:ext cx="48" cy="48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0" y="48"/>
                </a:cxn>
                <a:cxn ang="0">
                  <a:pos x="39" y="48"/>
                </a:cxn>
                <a:cxn ang="0">
                  <a:pos x="48" y="48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39" y="48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5103" y="1764"/>
              <a:ext cx="48" cy="48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0" y="48"/>
                </a:cxn>
                <a:cxn ang="0">
                  <a:pos x="39" y="48"/>
                </a:cxn>
                <a:cxn ang="0">
                  <a:pos x="48" y="48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39" y="48"/>
                  </a:lnTo>
                  <a:lnTo>
                    <a:pt x="48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5132" y="1764"/>
              <a:ext cx="19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0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48">
                  <a:moveTo>
                    <a:pt x="10" y="0"/>
                  </a:moveTo>
                  <a:lnTo>
                    <a:pt x="19" y="0"/>
                  </a:lnTo>
                  <a:lnTo>
                    <a:pt x="19" y="48"/>
                  </a:lnTo>
                  <a:lnTo>
                    <a:pt x="0" y="48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5132" y="1764"/>
              <a:ext cx="19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0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48">
                  <a:moveTo>
                    <a:pt x="10" y="0"/>
                  </a:moveTo>
                  <a:lnTo>
                    <a:pt x="19" y="0"/>
                  </a:lnTo>
                  <a:lnTo>
                    <a:pt x="19" y="48"/>
                  </a:lnTo>
                  <a:lnTo>
                    <a:pt x="0" y="48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5103" y="1764"/>
              <a:ext cx="10" cy="48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9"/>
                </a:cxn>
                <a:cxn ang="0">
                  <a:pos x="10" y="48"/>
                </a:cxn>
                <a:cxn ang="0">
                  <a:pos x="10" y="48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5103" y="1764"/>
              <a:ext cx="10" cy="48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9"/>
                </a:cxn>
                <a:cxn ang="0">
                  <a:pos x="10" y="48"/>
                </a:cxn>
                <a:cxn ang="0">
                  <a:pos x="10" y="48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48"/>
                  </a:lnTo>
                  <a:lnTo>
                    <a:pt x="10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5305" y="1452"/>
              <a:ext cx="67" cy="2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0"/>
                </a:cxn>
                <a:cxn ang="0">
                  <a:pos x="67" y="273"/>
                </a:cxn>
                <a:cxn ang="0">
                  <a:pos x="0" y="117"/>
                </a:cxn>
                <a:cxn ang="0">
                  <a:pos x="0" y="0"/>
                </a:cxn>
              </a:cxnLst>
              <a:rect l="0" t="0" r="r" b="b"/>
              <a:pathLst>
                <a:path w="67" h="273">
                  <a:moveTo>
                    <a:pt x="0" y="0"/>
                  </a:moveTo>
                  <a:lnTo>
                    <a:pt x="67" y="0"/>
                  </a:lnTo>
                  <a:lnTo>
                    <a:pt x="67" y="273"/>
                  </a:lnTo>
                  <a:lnTo>
                    <a:pt x="0" y="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5352" y="1764"/>
              <a:ext cx="29" cy="126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9"/>
                </a:cxn>
                <a:cxn ang="0">
                  <a:pos x="29" y="19"/>
                </a:cxn>
                <a:cxn ang="0">
                  <a:pos x="29" y="126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0" y="126"/>
                </a:cxn>
              </a:cxnLst>
              <a:rect l="0" t="0" r="r" b="b"/>
              <a:pathLst>
                <a:path w="29" h="126">
                  <a:moveTo>
                    <a:pt x="0" y="126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"/>
                  </a:lnTo>
                  <a:lnTo>
                    <a:pt x="29" y="19"/>
                  </a:lnTo>
                  <a:lnTo>
                    <a:pt x="29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>
              <a:off x="5295" y="1452"/>
              <a:ext cx="57" cy="1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Line 65"/>
            <p:cNvSpPr>
              <a:spLocks noChangeShapeType="1"/>
            </p:cNvSpPr>
            <p:nvPr/>
          </p:nvSpPr>
          <p:spPr bwMode="auto">
            <a:xfrm>
              <a:off x="5362" y="1443"/>
              <a:ext cx="1" cy="272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Line 66"/>
            <p:cNvSpPr>
              <a:spLocks noChangeShapeType="1"/>
            </p:cNvSpPr>
            <p:nvPr/>
          </p:nvSpPr>
          <p:spPr bwMode="auto">
            <a:xfrm>
              <a:off x="5305" y="1452"/>
              <a:ext cx="1" cy="117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065" y="1764"/>
              <a:ext cx="28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0"/>
                </a:cxn>
                <a:cxn ang="0">
                  <a:pos x="287" y="0"/>
                </a:cxn>
                <a:cxn ang="0">
                  <a:pos x="287" y="9"/>
                </a:cxn>
                <a:cxn ang="0">
                  <a:pos x="10" y="9"/>
                </a:cxn>
                <a:cxn ang="0">
                  <a:pos x="0" y="0"/>
                </a:cxn>
              </a:cxnLst>
              <a:rect l="0" t="0" r="r" b="b"/>
              <a:pathLst>
                <a:path w="287" h="9">
                  <a:moveTo>
                    <a:pt x="0" y="0"/>
                  </a:moveTo>
                  <a:lnTo>
                    <a:pt x="134" y="0"/>
                  </a:lnTo>
                  <a:lnTo>
                    <a:pt x="287" y="0"/>
                  </a:lnTo>
                  <a:lnTo>
                    <a:pt x="287" y="9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036" y="1764"/>
              <a:ext cx="10" cy="9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730" y="1764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10" y="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Line 70"/>
            <p:cNvSpPr>
              <a:spLocks noChangeShapeType="1"/>
            </p:cNvSpPr>
            <p:nvPr/>
          </p:nvSpPr>
          <p:spPr bwMode="auto">
            <a:xfrm flipH="1">
              <a:off x="4730" y="1608"/>
              <a:ext cx="144" cy="156"/>
            </a:xfrm>
            <a:prstGeom prst="line">
              <a:avLst/>
            </a:prstGeom>
            <a:grpFill/>
            <a:ln w="460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228" y="1900"/>
              <a:ext cx="86" cy="107"/>
            </a:xfrm>
            <a:custGeom>
              <a:avLst/>
              <a:gdLst/>
              <a:ahLst/>
              <a:cxnLst>
                <a:cxn ang="0">
                  <a:pos x="86" y="107"/>
                </a:cxn>
                <a:cxn ang="0">
                  <a:pos x="86" y="48"/>
                </a:cxn>
                <a:cxn ang="0">
                  <a:pos x="86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48"/>
                </a:cxn>
                <a:cxn ang="0">
                  <a:pos x="0" y="107"/>
                </a:cxn>
                <a:cxn ang="0">
                  <a:pos x="86" y="107"/>
                </a:cxn>
              </a:cxnLst>
              <a:rect l="0" t="0" r="r" b="b"/>
              <a:pathLst>
                <a:path w="86" h="107">
                  <a:moveTo>
                    <a:pt x="86" y="107"/>
                  </a:moveTo>
                  <a:lnTo>
                    <a:pt x="86" y="48"/>
                  </a:lnTo>
                  <a:lnTo>
                    <a:pt x="86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0" y="107"/>
                  </a:lnTo>
                  <a:lnTo>
                    <a:pt x="86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5228" y="1900"/>
              <a:ext cx="86" cy="107"/>
            </a:xfrm>
            <a:custGeom>
              <a:avLst/>
              <a:gdLst/>
              <a:ahLst/>
              <a:cxnLst>
                <a:cxn ang="0">
                  <a:pos x="86" y="107"/>
                </a:cxn>
                <a:cxn ang="0">
                  <a:pos x="86" y="48"/>
                </a:cxn>
                <a:cxn ang="0">
                  <a:pos x="86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48"/>
                </a:cxn>
                <a:cxn ang="0">
                  <a:pos x="0" y="107"/>
                </a:cxn>
                <a:cxn ang="0">
                  <a:pos x="86" y="107"/>
                </a:cxn>
              </a:cxnLst>
              <a:rect l="0" t="0" r="r" b="b"/>
              <a:pathLst>
                <a:path w="86" h="107">
                  <a:moveTo>
                    <a:pt x="86" y="107"/>
                  </a:moveTo>
                  <a:lnTo>
                    <a:pt x="86" y="48"/>
                  </a:lnTo>
                  <a:lnTo>
                    <a:pt x="86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0" y="107"/>
                  </a:lnTo>
                  <a:lnTo>
                    <a:pt x="86" y="10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5228" y="1948"/>
              <a:ext cx="86" cy="5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59"/>
                </a:cxn>
                <a:cxn ang="0">
                  <a:pos x="0" y="5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48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67" y="10"/>
                </a:cxn>
                <a:cxn ang="0">
                  <a:pos x="77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6" h="59">
                  <a:moveTo>
                    <a:pt x="86" y="0"/>
                  </a:moveTo>
                  <a:lnTo>
                    <a:pt x="8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7" y="1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5228" y="1948"/>
              <a:ext cx="86" cy="5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59"/>
                </a:cxn>
                <a:cxn ang="0">
                  <a:pos x="0" y="5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10"/>
                </a:cxn>
                <a:cxn ang="0">
                  <a:pos x="48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67" y="10"/>
                </a:cxn>
                <a:cxn ang="0">
                  <a:pos x="77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6" h="59">
                  <a:moveTo>
                    <a:pt x="86" y="0"/>
                  </a:moveTo>
                  <a:lnTo>
                    <a:pt x="8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7" y="10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86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5228" y="1900"/>
              <a:ext cx="86" cy="29"/>
            </a:xfrm>
            <a:custGeom>
              <a:avLst/>
              <a:gdLst/>
              <a:ahLst/>
              <a:cxnLst>
                <a:cxn ang="0">
                  <a:pos x="86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10" y="29"/>
                </a:cxn>
                <a:cxn ang="0">
                  <a:pos x="19" y="2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9" y="10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9" y="29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38" y="10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48" y="29"/>
                </a:cxn>
                <a:cxn ang="0">
                  <a:pos x="48" y="19"/>
                </a:cxn>
                <a:cxn ang="0">
                  <a:pos x="48" y="19"/>
                </a:cxn>
                <a:cxn ang="0">
                  <a:pos x="57" y="10"/>
                </a:cxn>
                <a:cxn ang="0">
                  <a:pos x="57" y="19"/>
                </a:cxn>
                <a:cxn ang="0">
                  <a:pos x="57" y="29"/>
                </a:cxn>
                <a:cxn ang="0">
                  <a:pos x="57" y="19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67" y="10"/>
                </a:cxn>
                <a:cxn ang="0">
                  <a:pos x="67" y="19"/>
                </a:cxn>
                <a:cxn ang="0">
                  <a:pos x="67" y="29"/>
                </a:cxn>
                <a:cxn ang="0">
                  <a:pos x="67" y="29"/>
                </a:cxn>
                <a:cxn ang="0">
                  <a:pos x="77" y="19"/>
                </a:cxn>
                <a:cxn ang="0">
                  <a:pos x="86" y="19"/>
                </a:cxn>
                <a:cxn ang="0">
                  <a:pos x="86" y="19"/>
                </a:cxn>
              </a:cxnLst>
              <a:rect l="0" t="0" r="r" b="b"/>
              <a:pathLst>
                <a:path w="86" h="29">
                  <a:moveTo>
                    <a:pt x="86" y="19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9" y="2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8" y="2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57" y="10"/>
                  </a:lnTo>
                  <a:lnTo>
                    <a:pt x="57" y="19"/>
                  </a:lnTo>
                  <a:lnTo>
                    <a:pt x="57" y="29"/>
                  </a:lnTo>
                  <a:lnTo>
                    <a:pt x="57" y="1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7" y="10"/>
                  </a:lnTo>
                  <a:lnTo>
                    <a:pt x="67" y="1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77" y="19"/>
                  </a:lnTo>
                  <a:lnTo>
                    <a:pt x="86" y="19"/>
                  </a:lnTo>
                  <a:lnTo>
                    <a:pt x="86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5228" y="1900"/>
              <a:ext cx="86" cy="29"/>
            </a:xfrm>
            <a:custGeom>
              <a:avLst/>
              <a:gdLst/>
              <a:ahLst/>
              <a:cxnLst>
                <a:cxn ang="0">
                  <a:pos x="86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10" y="29"/>
                </a:cxn>
                <a:cxn ang="0">
                  <a:pos x="19" y="2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19" y="29"/>
                </a:cxn>
                <a:cxn ang="0">
                  <a:pos x="19" y="29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9" y="10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9" y="29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38" y="10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48" y="29"/>
                </a:cxn>
                <a:cxn ang="0">
                  <a:pos x="48" y="19"/>
                </a:cxn>
                <a:cxn ang="0">
                  <a:pos x="48" y="19"/>
                </a:cxn>
                <a:cxn ang="0">
                  <a:pos x="57" y="10"/>
                </a:cxn>
                <a:cxn ang="0">
                  <a:pos x="57" y="19"/>
                </a:cxn>
                <a:cxn ang="0">
                  <a:pos x="57" y="29"/>
                </a:cxn>
                <a:cxn ang="0">
                  <a:pos x="57" y="19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67" y="10"/>
                </a:cxn>
                <a:cxn ang="0">
                  <a:pos x="67" y="19"/>
                </a:cxn>
                <a:cxn ang="0">
                  <a:pos x="67" y="29"/>
                </a:cxn>
                <a:cxn ang="0">
                  <a:pos x="67" y="29"/>
                </a:cxn>
                <a:cxn ang="0">
                  <a:pos x="77" y="19"/>
                </a:cxn>
                <a:cxn ang="0">
                  <a:pos x="86" y="19"/>
                </a:cxn>
                <a:cxn ang="0">
                  <a:pos x="86" y="19"/>
                </a:cxn>
              </a:cxnLst>
              <a:rect l="0" t="0" r="r" b="b"/>
              <a:pathLst>
                <a:path w="86" h="29">
                  <a:moveTo>
                    <a:pt x="86" y="19"/>
                  </a:moveTo>
                  <a:lnTo>
                    <a:pt x="86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9" y="2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8" y="2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57" y="10"/>
                  </a:lnTo>
                  <a:lnTo>
                    <a:pt x="57" y="19"/>
                  </a:lnTo>
                  <a:lnTo>
                    <a:pt x="57" y="29"/>
                  </a:lnTo>
                  <a:lnTo>
                    <a:pt x="57" y="1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67" y="10"/>
                  </a:lnTo>
                  <a:lnTo>
                    <a:pt x="67" y="1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77" y="19"/>
                  </a:lnTo>
                  <a:lnTo>
                    <a:pt x="86" y="19"/>
                  </a:lnTo>
                  <a:lnTo>
                    <a:pt x="86" y="1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228" y="1958"/>
              <a:ext cx="10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247" y="1958"/>
              <a:ext cx="10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57" y="1958"/>
              <a:ext cx="19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9" y="2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0"/>
                </a:cxn>
                <a:cxn ang="0">
                  <a:pos x="9" y="1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19" h="20">
                  <a:moveTo>
                    <a:pt x="0" y="2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9" y="2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276" y="1958"/>
              <a:ext cx="9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4701" y="1540"/>
              <a:ext cx="680" cy="214"/>
            </a:xfrm>
            <a:custGeom>
              <a:avLst/>
              <a:gdLst/>
              <a:ahLst/>
              <a:cxnLst>
                <a:cxn ang="0">
                  <a:pos x="20" y="214"/>
                </a:cxn>
                <a:cxn ang="0">
                  <a:pos x="0" y="214"/>
                </a:cxn>
                <a:cxn ang="0">
                  <a:pos x="115" y="0"/>
                </a:cxn>
                <a:cxn ang="0">
                  <a:pos x="594" y="0"/>
                </a:cxn>
                <a:cxn ang="0">
                  <a:pos x="680" y="214"/>
                </a:cxn>
                <a:cxn ang="0">
                  <a:pos x="527" y="214"/>
                </a:cxn>
                <a:cxn ang="0">
                  <a:pos x="345" y="214"/>
                </a:cxn>
                <a:cxn ang="0">
                  <a:pos x="182" y="48"/>
                </a:cxn>
                <a:cxn ang="0">
                  <a:pos x="29" y="214"/>
                </a:cxn>
                <a:cxn ang="0">
                  <a:pos x="20" y="214"/>
                </a:cxn>
              </a:cxnLst>
              <a:rect l="0" t="0" r="r" b="b"/>
              <a:pathLst>
                <a:path w="680" h="214">
                  <a:moveTo>
                    <a:pt x="20" y="214"/>
                  </a:moveTo>
                  <a:lnTo>
                    <a:pt x="0" y="214"/>
                  </a:lnTo>
                  <a:lnTo>
                    <a:pt x="115" y="0"/>
                  </a:lnTo>
                  <a:lnTo>
                    <a:pt x="594" y="0"/>
                  </a:lnTo>
                  <a:lnTo>
                    <a:pt x="680" y="214"/>
                  </a:lnTo>
                  <a:lnTo>
                    <a:pt x="527" y="214"/>
                  </a:lnTo>
                  <a:lnTo>
                    <a:pt x="345" y="214"/>
                  </a:lnTo>
                  <a:lnTo>
                    <a:pt x="182" y="48"/>
                  </a:lnTo>
                  <a:lnTo>
                    <a:pt x="29" y="214"/>
                  </a:lnTo>
                  <a:lnTo>
                    <a:pt x="20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036" y="1861"/>
              <a:ext cx="202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0" y="49"/>
                </a:cxn>
                <a:cxn ang="0">
                  <a:pos x="106" y="49"/>
                </a:cxn>
                <a:cxn ang="0">
                  <a:pos x="202" y="49"/>
                </a:cxn>
                <a:cxn ang="0">
                  <a:pos x="182" y="0"/>
                </a:cxn>
                <a:cxn ang="0">
                  <a:pos x="0" y="0"/>
                </a:cxn>
              </a:cxnLst>
              <a:rect l="0" t="0" r="r" b="b"/>
              <a:pathLst>
                <a:path w="202" h="49">
                  <a:moveTo>
                    <a:pt x="0" y="0"/>
                  </a:moveTo>
                  <a:lnTo>
                    <a:pt x="0" y="19"/>
                  </a:lnTo>
                  <a:lnTo>
                    <a:pt x="0" y="49"/>
                  </a:lnTo>
                  <a:lnTo>
                    <a:pt x="106" y="49"/>
                  </a:lnTo>
                  <a:lnTo>
                    <a:pt x="202" y="49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036" y="1919"/>
              <a:ext cx="202" cy="10"/>
            </a:xfrm>
            <a:custGeom>
              <a:avLst/>
              <a:gdLst/>
              <a:ahLst/>
              <a:cxnLst>
                <a:cxn ang="0">
                  <a:pos x="202" y="10"/>
                </a:cxn>
                <a:cxn ang="0">
                  <a:pos x="202" y="0"/>
                </a:cxn>
                <a:cxn ang="0">
                  <a:pos x="106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02" y="10"/>
                </a:cxn>
              </a:cxnLst>
              <a:rect l="0" t="0" r="r" b="b"/>
              <a:pathLst>
                <a:path w="202" h="10">
                  <a:moveTo>
                    <a:pt x="202" y="10"/>
                  </a:moveTo>
                  <a:lnTo>
                    <a:pt x="202" y="0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0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Line 84"/>
            <p:cNvSpPr>
              <a:spLocks noChangeShapeType="1"/>
            </p:cNvSpPr>
            <p:nvPr/>
          </p:nvSpPr>
          <p:spPr bwMode="auto">
            <a:xfrm>
              <a:off x="4749" y="1773"/>
              <a:ext cx="1" cy="244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>
              <a:off x="4730" y="1783"/>
              <a:ext cx="1" cy="253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43" y="1754"/>
              <a:ext cx="1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"/>
                </a:cxn>
                <a:cxn ang="0">
                  <a:pos x="0" y="126"/>
                </a:cxn>
              </a:cxnLst>
              <a:rect l="0" t="0" r="r" b="b"/>
              <a:pathLst>
                <a:path h="126">
                  <a:moveTo>
                    <a:pt x="0" y="0"/>
                  </a:moveTo>
                  <a:lnTo>
                    <a:pt x="0" y="58"/>
                  </a:lnTo>
                  <a:lnTo>
                    <a:pt x="0" y="126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362" y="1754"/>
              <a:ext cx="1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0" y="1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0" y="10"/>
                  </a:lnTo>
                  <a:lnTo>
                    <a:pt x="10" y="19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Line 88"/>
            <p:cNvSpPr>
              <a:spLocks noChangeShapeType="1"/>
            </p:cNvSpPr>
            <p:nvPr/>
          </p:nvSpPr>
          <p:spPr bwMode="auto">
            <a:xfrm>
              <a:off x="5372" y="1773"/>
              <a:ext cx="1" cy="107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4893" y="1666"/>
              <a:ext cx="38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29" y="10"/>
                </a:cxn>
                <a:cxn ang="0">
                  <a:pos x="19" y="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38" h="29">
                  <a:moveTo>
                    <a:pt x="0" y="29"/>
                  </a:moveTo>
                  <a:lnTo>
                    <a:pt x="38" y="29"/>
                  </a:lnTo>
                  <a:lnTo>
                    <a:pt x="29" y="10"/>
                  </a:lnTo>
                  <a:lnTo>
                    <a:pt x="19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4845" y="1666"/>
              <a:ext cx="38" cy="29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29"/>
                </a:cxn>
                <a:cxn ang="0">
                  <a:pos x="0" y="10"/>
                </a:cxn>
                <a:cxn ang="0">
                  <a:pos x="19" y="0"/>
                </a:cxn>
                <a:cxn ang="0">
                  <a:pos x="38" y="29"/>
                </a:cxn>
                <a:cxn ang="0">
                  <a:pos x="38" y="29"/>
                </a:cxn>
              </a:cxnLst>
              <a:rect l="0" t="0" r="r" b="b"/>
              <a:pathLst>
                <a:path w="38" h="29">
                  <a:moveTo>
                    <a:pt x="38" y="29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8" y="29"/>
                  </a:lnTo>
                  <a:lnTo>
                    <a:pt x="38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4864" y="1657"/>
              <a:ext cx="38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38" y="9"/>
                </a:cxn>
                <a:cxn ang="0">
                  <a:pos x="19" y="0"/>
                </a:cxn>
                <a:cxn ang="0">
                  <a:pos x="0" y="9"/>
                </a:cxn>
                <a:cxn ang="0">
                  <a:pos x="19" y="38"/>
                </a:cxn>
                <a:cxn ang="0">
                  <a:pos x="19" y="38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38" y="9"/>
                  </a:lnTo>
                  <a:lnTo>
                    <a:pt x="19" y="0"/>
                  </a:lnTo>
                  <a:lnTo>
                    <a:pt x="0" y="9"/>
                  </a:lnTo>
                  <a:lnTo>
                    <a:pt x="19" y="38"/>
                  </a:lnTo>
                  <a:lnTo>
                    <a:pt x="19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4797" y="1822"/>
              <a:ext cx="48" cy="2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8" y="0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1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8" y="0"/>
                </a:cxn>
              </a:cxnLst>
              <a:rect l="0" t="0" r="r" b="b"/>
              <a:pathLst>
                <a:path w="48" h="29">
                  <a:moveTo>
                    <a:pt x="38" y="0"/>
                  </a:moveTo>
                  <a:lnTo>
                    <a:pt x="48" y="0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4797" y="1822"/>
              <a:ext cx="48" cy="2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8" y="0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1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8" y="0"/>
                </a:cxn>
              </a:cxnLst>
              <a:rect l="0" t="0" r="r" b="b"/>
              <a:pathLst>
                <a:path w="48" h="29">
                  <a:moveTo>
                    <a:pt x="38" y="0"/>
                  </a:moveTo>
                  <a:lnTo>
                    <a:pt x="48" y="0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8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4835" y="1822"/>
              <a:ext cx="1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29"/>
                </a:cxn>
                <a:cxn ang="0">
                  <a:pos x="10" y="29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4835" y="1822"/>
              <a:ext cx="1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29"/>
                </a:cxn>
                <a:cxn ang="0">
                  <a:pos x="10" y="29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29">
                  <a:moveTo>
                    <a:pt x="0" y="0"/>
                  </a:moveTo>
                  <a:lnTo>
                    <a:pt x="10" y="0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4797" y="1822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10" y="29"/>
                </a:cxn>
                <a:cxn ang="0">
                  <a:pos x="10" y="29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4797" y="1822"/>
              <a:ext cx="10" cy="29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10" y="29"/>
                </a:cxn>
                <a:cxn ang="0">
                  <a:pos x="10" y="29"/>
                </a:cxn>
              </a:cxnLst>
              <a:rect l="0" t="0" r="r" b="b"/>
              <a:pathLst>
                <a:path w="10" h="29">
                  <a:moveTo>
                    <a:pt x="10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0" y="29"/>
                  </a:lnTo>
                  <a:lnTo>
                    <a:pt x="10" y="2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4816" y="1822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4816" y="1822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4797" y="1764"/>
              <a:ext cx="48" cy="48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0" y="48"/>
                </a:cxn>
                <a:cxn ang="0">
                  <a:pos x="38" y="48"/>
                </a:cxn>
                <a:cxn ang="0">
                  <a:pos x="48" y="48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38" y="48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4797" y="1764"/>
              <a:ext cx="48" cy="48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0" y="48"/>
                </a:cxn>
                <a:cxn ang="0">
                  <a:pos x="38" y="48"/>
                </a:cxn>
                <a:cxn ang="0">
                  <a:pos x="48" y="48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0" y="48"/>
                  </a:lnTo>
                  <a:lnTo>
                    <a:pt x="38" y="48"/>
                  </a:lnTo>
                  <a:lnTo>
                    <a:pt x="48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835" y="1764"/>
              <a:ext cx="1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8"/>
                </a:cxn>
                <a:cxn ang="0">
                  <a:pos x="0" y="48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8">
                  <a:moveTo>
                    <a:pt x="0" y="0"/>
                  </a:moveTo>
                  <a:lnTo>
                    <a:pt x="10" y="0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835" y="1764"/>
              <a:ext cx="1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48"/>
                </a:cxn>
                <a:cxn ang="0">
                  <a:pos x="0" y="48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48">
                  <a:moveTo>
                    <a:pt x="0" y="0"/>
                  </a:moveTo>
                  <a:lnTo>
                    <a:pt x="10" y="0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4797" y="1764"/>
              <a:ext cx="10" cy="48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9"/>
                </a:cxn>
                <a:cxn ang="0">
                  <a:pos x="10" y="38"/>
                </a:cxn>
                <a:cxn ang="0">
                  <a:pos x="10" y="48"/>
                </a:cxn>
                <a:cxn ang="0">
                  <a:pos x="10" y="48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3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797" y="1764"/>
              <a:ext cx="10" cy="48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9"/>
                </a:cxn>
                <a:cxn ang="0">
                  <a:pos x="10" y="38"/>
                </a:cxn>
                <a:cxn ang="0">
                  <a:pos x="10" y="48"/>
                </a:cxn>
                <a:cxn ang="0">
                  <a:pos x="10" y="48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38"/>
                  </a:lnTo>
                  <a:lnTo>
                    <a:pt x="10" y="48"/>
                  </a:lnTo>
                  <a:lnTo>
                    <a:pt x="10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922" y="1822"/>
              <a:ext cx="47" cy="2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7" y="0"/>
                </a:cxn>
                <a:cxn ang="0">
                  <a:pos x="47" y="29"/>
                </a:cxn>
                <a:cxn ang="0">
                  <a:pos x="38" y="29"/>
                </a:cxn>
                <a:cxn ang="0">
                  <a:pos x="1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0"/>
                </a:cxn>
              </a:cxnLst>
              <a:rect l="0" t="0" r="r" b="b"/>
              <a:pathLst>
                <a:path w="47" h="29">
                  <a:moveTo>
                    <a:pt x="38" y="0"/>
                  </a:moveTo>
                  <a:lnTo>
                    <a:pt x="47" y="0"/>
                  </a:lnTo>
                  <a:lnTo>
                    <a:pt x="47" y="29"/>
                  </a:lnTo>
                  <a:lnTo>
                    <a:pt x="38" y="29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922" y="1822"/>
              <a:ext cx="47" cy="2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7" y="0"/>
                </a:cxn>
                <a:cxn ang="0">
                  <a:pos x="47" y="29"/>
                </a:cxn>
                <a:cxn ang="0">
                  <a:pos x="38" y="29"/>
                </a:cxn>
                <a:cxn ang="0">
                  <a:pos x="1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8" y="0"/>
                </a:cxn>
              </a:cxnLst>
              <a:rect l="0" t="0" r="r" b="b"/>
              <a:pathLst>
                <a:path w="47" h="29">
                  <a:moveTo>
                    <a:pt x="38" y="0"/>
                  </a:moveTo>
                  <a:lnTo>
                    <a:pt x="47" y="0"/>
                  </a:lnTo>
                  <a:lnTo>
                    <a:pt x="47" y="29"/>
                  </a:lnTo>
                  <a:lnTo>
                    <a:pt x="38" y="29"/>
                  </a:lnTo>
                  <a:lnTo>
                    <a:pt x="19" y="2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8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960" y="1822"/>
              <a:ext cx="9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" y="2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" h="29">
                  <a:moveTo>
                    <a:pt x="0" y="29"/>
                  </a:moveTo>
                  <a:lnTo>
                    <a:pt x="9" y="2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960" y="1822"/>
              <a:ext cx="9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" y="29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" h="29">
                  <a:moveTo>
                    <a:pt x="0" y="29"/>
                  </a:moveTo>
                  <a:lnTo>
                    <a:pt x="9" y="2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9"/>
                  </a:lnTo>
                  <a:lnTo>
                    <a:pt x="0" y="2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922" y="1822"/>
              <a:ext cx="9" cy="29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9"/>
                </a:cxn>
                <a:cxn ang="0">
                  <a:pos x="9" y="29"/>
                </a:cxn>
                <a:cxn ang="0">
                  <a:pos x="9" y="29"/>
                </a:cxn>
              </a:cxnLst>
              <a:rect l="0" t="0" r="r" b="b"/>
              <a:pathLst>
                <a:path w="9" h="29">
                  <a:moveTo>
                    <a:pt x="9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29"/>
                  </a:lnTo>
                  <a:lnTo>
                    <a:pt x="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22" y="1822"/>
              <a:ext cx="9" cy="29"/>
            </a:xfrm>
            <a:custGeom>
              <a:avLst/>
              <a:gdLst/>
              <a:ahLst/>
              <a:cxnLst>
                <a:cxn ang="0">
                  <a:pos x="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9"/>
                </a:cxn>
                <a:cxn ang="0">
                  <a:pos x="9" y="29"/>
                </a:cxn>
                <a:cxn ang="0">
                  <a:pos x="9" y="29"/>
                </a:cxn>
              </a:cxnLst>
              <a:rect l="0" t="0" r="r" b="b"/>
              <a:pathLst>
                <a:path w="9" h="29">
                  <a:moveTo>
                    <a:pt x="9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941" y="1822"/>
              <a:ext cx="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4922" y="1764"/>
              <a:ext cx="47" cy="48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9" y="48"/>
                </a:cxn>
                <a:cxn ang="0">
                  <a:pos x="38" y="48"/>
                </a:cxn>
                <a:cxn ang="0">
                  <a:pos x="47" y="48"/>
                </a:cxn>
              </a:cxnLst>
              <a:rect l="0" t="0" r="r" b="b"/>
              <a:pathLst>
                <a:path w="47" h="48">
                  <a:moveTo>
                    <a:pt x="47" y="48"/>
                  </a:moveTo>
                  <a:lnTo>
                    <a:pt x="47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38" y="48"/>
                  </a:lnTo>
                  <a:lnTo>
                    <a:pt x="47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4922" y="1764"/>
              <a:ext cx="47" cy="48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9" y="48"/>
                </a:cxn>
                <a:cxn ang="0">
                  <a:pos x="38" y="48"/>
                </a:cxn>
                <a:cxn ang="0">
                  <a:pos x="47" y="48"/>
                </a:cxn>
              </a:cxnLst>
              <a:rect l="0" t="0" r="r" b="b"/>
              <a:pathLst>
                <a:path w="47" h="48">
                  <a:moveTo>
                    <a:pt x="47" y="48"/>
                  </a:moveTo>
                  <a:lnTo>
                    <a:pt x="47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38" y="48"/>
                  </a:lnTo>
                  <a:lnTo>
                    <a:pt x="47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4960" y="1764"/>
              <a:ext cx="9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" y="4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9" h="48">
                  <a:moveTo>
                    <a:pt x="0" y="48"/>
                  </a:moveTo>
                  <a:lnTo>
                    <a:pt x="9" y="4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4960" y="1764"/>
              <a:ext cx="9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" y="4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9" h="48">
                  <a:moveTo>
                    <a:pt x="0" y="48"/>
                  </a:moveTo>
                  <a:lnTo>
                    <a:pt x="9" y="4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8"/>
                  </a:lnTo>
                  <a:lnTo>
                    <a:pt x="0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4922" y="1764"/>
              <a:ext cx="9" cy="48"/>
            </a:xfrm>
            <a:custGeom>
              <a:avLst/>
              <a:gdLst/>
              <a:ahLst/>
              <a:cxnLst>
                <a:cxn ang="0">
                  <a:pos x="9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9"/>
                </a:cxn>
                <a:cxn ang="0">
                  <a:pos x="9" y="38"/>
                </a:cxn>
                <a:cxn ang="0">
                  <a:pos x="9" y="48"/>
                </a:cxn>
                <a:cxn ang="0">
                  <a:pos x="9" y="48"/>
                </a:cxn>
              </a:cxnLst>
              <a:rect l="0" t="0" r="r" b="b"/>
              <a:pathLst>
                <a:path w="9" h="48">
                  <a:moveTo>
                    <a:pt x="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38"/>
                  </a:lnTo>
                  <a:lnTo>
                    <a:pt x="9" y="48"/>
                  </a:lnTo>
                  <a:lnTo>
                    <a:pt x="9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4922" y="1764"/>
              <a:ext cx="9" cy="48"/>
            </a:xfrm>
            <a:custGeom>
              <a:avLst/>
              <a:gdLst/>
              <a:ahLst/>
              <a:cxnLst>
                <a:cxn ang="0">
                  <a:pos x="9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9"/>
                </a:cxn>
                <a:cxn ang="0">
                  <a:pos x="9" y="38"/>
                </a:cxn>
                <a:cxn ang="0">
                  <a:pos x="9" y="48"/>
                </a:cxn>
                <a:cxn ang="0">
                  <a:pos x="9" y="48"/>
                </a:cxn>
              </a:cxnLst>
              <a:rect l="0" t="0" r="r" b="b"/>
              <a:pathLst>
                <a:path w="9" h="48">
                  <a:moveTo>
                    <a:pt x="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38"/>
                  </a:lnTo>
                  <a:lnTo>
                    <a:pt x="9" y="48"/>
                  </a:lnTo>
                  <a:lnTo>
                    <a:pt x="9" y="4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5169" y="2055"/>
              <a:ext cx="230" cy="78"/>
            </a:xfrm>
            <a:custGeom>
              <a:avLst/>
              <a:gdLst/>
              <a:ahLst/>
              <a:cxnLst>
                <a:cxn ang="0">
                  <a:pos x="19" y="49"/>
                </a:cxn>
                <a:cxn ang="0">
                  <a:pos x="29" y="59"/>
                </a:cxn>
                <a:cxn ang="0">
                  <a:pos x="29" y="59"/>
                </a:cxn>
                <a:cxn ang="0">
                  <a:pos x="38" y="59"/>
                </a:cxn>
                <a:cxn ang="0">
                  <a:pos x="57" y="69"/>
                </a:cxn>
                <a:cxn ang="0">
                  <a:pos x="67" y="69"/>
                </a:cxn>
                <a:cxn ang="0">
                  <a:pos x="86" y="78"/>
                </a:cxn>
                <a:cxn ang="0">
                  <a:pos x="96" y="78"/>
                </a:cxn>
                <a:cxn ang="0">
                  <a:pos x="96" y="78"/>
                </a:cxn>
                <a:cxn ang="0">
                  <a:pos x="115" y="78"/>
                </a:cxn>
                <a:cxn ang="0">
                  <a:pos x="124" y="78"/>
                </a:cxn>
                <a:cxn ang="0">
                  <a:pos x="124" y="78"/>
                </a:cxn>
                <a:cxn ang="0">
                  <a:pos x="134" y="78"/>
                </a:cxn>
                <a:cxn ang="0">
                  <a:pos x="153" y="78"/>
                </a:cxn>
                <a:cxn ang="0">
                  <a:pos x="163" y="78"/>
                </a:cxn>
                <a:cxn ang="0">
                  <a:pos x="172" y="69"/>
                </a:cxn>
                <a:cxn ang="0">
                  <a:pos x="182" y="69"/>
                </a:cxn>
                <a:cxn ang="0">
                  <a:pos x="191" y="69"/>
                </a:cxn>
                <a:cxn ang="0">
                  <a:pos x="211" y="69"/>
                </a:cxn>
                <a:cxn ang="0">
                  <a:pos x="211" y="59"/>
                </a:cxn>
                <a:cxn ang="0">
                  <a:pos x="220" y="59"/>
                </a:cxn>
                <a:cxn ang="0">
                  <a:pos x="230" y="59"/>
                </a:cxn>
                <a:cxn ang="0">
                  <a:pos x="230" y="49"/>
                </a:cxn>
                <a:cxn ang="0">
                  <a:pos x="230" y="49"/>
                </a:cxn>
                <a:cxn ang="0">
                  <a:pos x="220" y="49"/>
                </a:cxn>
                <a:cxn ang="0">
                  <a:pos x="211" y="49"/>
                </a:cxn>
                <a:cxn ang="0">
                  <a:pos x="211" y="59"/>
                </a:cxn>
                <a:cxn ang="0">
                  <a:pos x="201" y="69"/>
                </a:cxn>
                <a:cxn ang="0">
                  <a:pos x="191" y="59"/>
                </a:cxn>
                <a:cxn ang="0">
                  <a:pos x="182" y="59"/>
                </a:cxn>
                <a:cxn ang="0">
                  <a:pos x="172" y="59"/>
                </a:cxn>
                <a:cxn ang="0">
                  <a:pos x="172" y="59"/>
                </a:cxn>
                <a:cxn ang="0">
                  <a:pos x="163" y="59"/>
                </a:cxn>
                <a:cxn ang="0">
                  <a:pos x="163" y="69"/>
                </a:cxn>
                <a:cxn ang="0">
                  <a:pos x="144" y="59"/>
                </a:cxn>
                <a:cxn ang="0">
                  <a:pos x="134" y="59"/>
                </a:cxn>
                <a:cxn ang="0">
                  <a:pos x="134" y="69"/>
                </a:cxn>
                <a:cxn ang="0">
                  <a:pos x="124" y="69"/>
                </a:cxn>
                <a:cxn ang="0">
                  <a:pos x="105" y="78"/>
                </a:cxn>
                <a:cxn ang="0">
                  <a:pos x="96" y="69"/>
                </a:cxn>
                <a:cxn ang="0">
                  <a:pos x="86" y="69"/>
                </a:cxn>
                <a:cxn ang="0">
                  <a:pos x="57" y="59"/>
                </a:cxn>
                <a:cxn ang="0">
                  <a:pos x="38" y="59"/>
                </a:cxn>
                <a:cxn ang="0">
                  <a:pos x="29" y="49"/>
                </a:cxn>
                <a:cxn ang="0">
                  <a:pos x="19" y="39"/>
                </a:cxn>
                <a:cxn ang="0">
                  <a:pos x="19" y="39"/>
                </a:cxn>
                <a:cxn ang="0">
                  <a:pos x="10" y="30"/>
                </a:cxn>
                <a:cxn ang="0">
                  <a:pos x="10" y="20"/>
                </a:cxn>
                <a:cxn ang="0">
                  <a:pos x="19" y="2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49"/>
                </a:cxn>
                <a:cxn ang="0">
                  <a:pos x="19" y="49"/>
                </a:cxn>
                <a:cxn ang="0">
                  <a:pos x="19" y="49"/>
                </a:cxn>
              </a:cxnLst>
              <a:rect l="0" t="0" r="r" b="b"/>
              <a:pathLst>
                <a:path w="230" h="78">
                  <a:moveTo>
                    <a:pt x="19" y="49"/>
                  </a:moveTo>
                  <a:lnTo>
                    <a:pt x="29" y="59"/>
                  </a:lnTo>
                  <a:lnTo>
                    <a:pt x="29" y="59"/>
                  </a:lnTo>
                  <a:lnTo>
                    <a:pt x="38" y="59"/>
                  </a:lnTo>
                  <a:lnTo>
                    <a:pt x="57" y="69"/>
                  </a:lnTo>
                  <a:lnTo>
                    <a:pt x="67" y="69"/>
                  </a:lnTo>
                  <a:lnTo>
                    <a:pt x="8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15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34" y="78"/>
                  </a:lnTo>
                  <a:lnTo>
                    <a:pt x="153" y="78"/>
                  </a:lnTo>
                  <a:lnTo>
                    <a:pt x="163" y="78"/>
                  </a:lnTo>
                  <a:lnTo>
                    <a:pt x="172" y="69"/>
                  </a:lnTo>
                  <a:lnTo>
                    <a:pt x="182" y="69"/>
                  </a:lnTo>
                  <a:lnTo>
                    <a:pt x="191" y="69"/>
                  </a:lnTo>
                  <a:lnTo>
                    <a:pt x="211" y="69"/>
                  </a:lnTo>
                  <a:lnTo>
                    <a:pt x="211" y="59"/>
                  </a:lnTo>
                  <a:lnTo>
                    <a:pt x="220" y="59"/>
                  </a:lnTo>
                  <a:lnTo>
                    <a:pt x="230" y="59"/>
                  </a:lnTo>
                  <a:lnTo>
                    <a:pt x="230" y="49"/>
                  </a:lnTo>
                  <a:lnTo>
                    <a:pt x="230" y="49"/>
                  </a:lnTo>
                  <a:lnTo>
                    <a:pt x="220" y="49"/>
                  </a:lnTo>
                  <a:lnTo>
                    <a:pt x="211" y="49"/>
                  </a:lnTo>
                  <a:lnTo>
                    <a:pt x="211" y="59"/>
                  </a:lnTo>
                  <a:lnTo>
                    <a:pt x="201" y="69"/>
                  </a:lnTo>
                  <a:lnTo>
                    <a:pt x="191" y="59"/>
                  </a:lnTo>
                  <a:lnTo>
                    <a:pt x="182" y="59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63" y="59"/>
                  </a:lnTo>
                  <a:lnTo>
                    <a:pt x="163" y="69"/>
                  </a:lnTo>
                  <a:lnTo>
                    <a:pt x="144" y="59"/>
                  </a:lnTo>
                  <a:lnTo>
                    <a:pt x="134" y="59"/>
                  </a:lnTo>
                  <a:lnTo>
                    <a:pt x="134" y="69"/>
                  </a:lnTo>
                  <a:lnTo>
                    <a:pt x="124" y="69"/>
                  </a:lnTo>
                  <a:lnTo>
                    <a:pt x="105" y="78"/>
                  </a:lnTo>
                  <a:lnTo>
                    <a:pt x="96" y="69"/>
                  </a:lnTo>
                  <a:lnTo>
                    <a:pt x="86" y="69"/>
                  </a:lnTo>
                  <a:lnTo>
                    <a:pt x="57" y="59"/>
                  </a:lnTo>
                  <a:lnTo>
                    <a:pt x="38" y="59"/>
                  </a:lnTo>
                  <a:lnTo>
                    <a:pt x="29" y="4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30"/>
                  </a:lnTo>
                  <a:lnTo>
                    <a:pt x="10" y="49"/>
                  </a:lnTo>
                  <a:lnTo>
                    <a:pt x="19" y="49"/>
                  </a:lnTo>
                  <a:lnTo>
                    <a:pt x="19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4711" y="1588"/>
              <a:ext cx="364" cy="195"/>
            </a:xfrm>
            <a:custGeom>
              <a:avLst/>
              <a:gdLst/>
              <a:ahLst/>
              <a:cxnLst>
                <a:cxn ang="0">
                  <a:pos x="19" y="166"/>
                </a:cxn>
                <a:cxn ang="0">
                  <a:pos x="172" y="0"/>
                </a:cxn>
                <a:cxn ang="0">
                  <a:pos x="335" y="166"/>
                </a:cxn>
                <a:cxn ang="0">
                  <a:pos x="364" y="195"/>
                </a:cxn>
                <a:cxn ang="0">
                  <a:pos x="335" y="195"/>
                </a:cxn>
                <a:cxn ang="0">
                  <a:pos x="172" y="30"/>
                </a:cxn>
                <a:cxn ang="0">
                  <a:pos x="19" y="195"/>
                </a:cxn>
                <a:cxn ang="0">
                  <a:pos x="0" y="195"/>
                </a:cxn>
                <a:cxn ang="0">
                  <a:pos x="19" y="166"/>
                </a:cxn>
              </a:cxnLst>
              <a:rect l="0" t="0" r="r" b="b"/>
              <a:pathLst>
                <a:path w="364" h="195">
                  <a:moveTo>
                    <a:pt x="19" y="166"/>
                  </a:moveTo>
                  <a:lnTo>
                    <a:pt x="172" y="0"/>
                  </a:lnTo>
                  <a:lnTo>
                    <a:pt x="335" y="166"/>
                  </a:lnTo>
                  <a:lnTo>
                    <a:pt x="364" y="195"/>
                  </a:lnTo>
                  <a:lnTo>
                    <a:pt x="335" y="195"/>
                  </a:lnTo>
                  <a:lnTo>
                    <a:pt x="172" y="30"/>
                  </a:lnTo>
                  <a:lnTo>
                    <a:pt x="19" y="195"/>
                  </a:lnTo>
                  <a:lnTo>
                    <a:pt x="0" y="195"/>
                  </a:lnTo>
                  <a:lnTo>
                    <a:pt x="19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4711" y="1588"/>
              <a:ext cx="364" cy="195"/>
            </a:xfrm>
            <a:custGeom>
              <a:avLst/>
              <a:gdLst/>
              <a:ahLst/>
              <a:cxnLst>
                <a:cxn ang="0">
                  <a:pos x="19" y="166"/>
                </a:cxn>
                <a:cxn ang="0">
                  <a:pos x="172" y="0"/>
                </a:cxn>
                <a:cxn ang="0">
                  <a:pos x="335" y="166"/>
                </a:cxn>
                <a:cxn ang="0">
                  <a:pos x="364" y="195"/>
                </a:cxn>
                <a:cxn ang="0">
                  <a:pos x="335" y="195"/>
                </a:cxn>
                <a:cxn ang="0">
                  <a:pos x="172" y="30"/>
                </a:cxn>
                <a:cxn ang="0">
                  <a:pos x="19" y="195"/>
                </a:cxn>
                <a:cxn ang="0">
                  <a:pos x="0" y="195"/>
                </a:cxn>
                <a:cxn ang="0">
                  <a:pos x="19" y="166"/>
                </a:cxn>
              </a:cxnLst>
              <a:rect l="0" t="0" r="r" b="b"/>
              <a:pathLst>
                <a:path w="364" h="195">
                  <a:moveTo>
                    <a:pt x="19" y="166"/>
                  </a:moveTo>
                  <a:lnTo>
                    <a:pt x="172" y="0"/>
                  </a:lnTo>
                  <a:lnTo>
                    <a:pt x="335" y="166"/>
                  </a:lnTo>
                  <a:lnTo>
                    <a:pt x="364" y="195"/>
                  </a:lnTo>
                  <a:lnTo>
                    <a:pt x="335" y="195"/>
                  </a:lnTo>
                  <a:lnTo>
                    <a:pt x="172" y="30"/>
                  </a:lnTo>
                  <a:lnTo>
                    <a:pt x="19" y="195"/>
                  </a:lnTo>
                  <a:lnTo>
                    <a:pt x="0" y="195"/>
                  </a:lnTo>
                  <a:lnTo>
                    <a:pt x="19" y="166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4701" y="1754"/>
              <a:ext cx="29" cy="1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0" y="10"/>
                </a:cxn>
                <a:cxn ang="0">
                  <a:pos x="29" y="0"/>
                </a:cxn>
              </a:cxnLst>
              <a:rect l="0" t="0" r="r" b="b"/>
              <a:pathLst>
                <a:path w="29" h="10">
                  <a:moveTo>
                    <a:pt x="29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0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4701" y="1754"/>
              <a:ext cx="29" cy="1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0" y="10"/>
                </a:cxn>
                <a:cxn ang="0">
                  <a:pos x="29" y="0"/>
                </a:cxn>
              </a:cxnLst>
              <a:rect l="0" t="0" r="r" b="b"/>
              <a:pathLst>
                <a:path w="29" h="10">
                  <a:moveTo>
                    <a:pt x="29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0" y="10"/>
                  </a:lnTo>
                  <a:lnTo>
                    <a:pt x="29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5046" y="1754"/>
              <a:ext cx="33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0"/>
                </a:cxn>
                <a:cxn ang="0">
                  <a:pos x="335" y="0"/>
                </a:cxn>
                <a:cxn ang="0">
                  <a:pos x="335" y="10"/>
                </a:cxn>
                <a:cxn ang="0">
                  <a:pos x="306" y="10"/>
                </a:cxn>
                <a:cxn ang="0">
                  <a:pos x="153" y="10"/>
                </a:cxn>
                <a:cxn ang="0">
                  <a:pos x="19" y="10"/>
                </a:cxn>
                <a:cxn ang="0">
                  <a:pos x="0" y="0"/>
                </a:cxn>
              </a:cxnLst>
              <a:rect l="0" t="0" r="r" b="b"/>
              <a:pathLst>
                <a:path w="335" h="10">
                  <a:moveTo>
                    <a:pt x="0" y="0"/>
                  </a:moveTo>
                  <a:lnTo>
                    <a:pt x="182" y="0"/>
                  </a:lnTo>
                  <a:lnTo>
                    <a:pt x="335" y="0"/>
                  </a:lnTo>
                  <a:lnTo>
                    <a:pt x="335" y="10"/>
                  </a:lnTo>
                  <a:lnTo>
                    <a:pt x="306" y="10"/>
                  </a:lnTo>
                  <a:lnTo>
                    <a:pt x="153" y="10"/>
                  </a:lnTo>
                  <a:lnTo>
                    <a:pt x="19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046" y="1754"/>
              <a:ext cx="335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2" y="0"/>
                </a:cxn>
                <a:cxn ang="0">
                  <a:pos x="335" y="0"/>
                </a:cxn>
                <a:cxn ang="0">
                  <a:pos x="335" y="10"/>
                </a:cxn>
                <a:cxn ang="0">
                  <a:pos x="306" y="10"/>
                </a:cxn>
                <a:cxn ang="0">
                  <a:pos x="153" y="10"/>
                </a:cxn>
                <a:cxn ang="0">
                  <a:pos x="19" y="10"/>
                </a:cxn>
                <a:cxn ang="0">
                  <a:pos x="0" y="0"/>
                </a:cxn>
              </a:cxnLst>
              <a:rect l="0" t="0" r="r" b="b"/>
              <a:pathLst>
                <a:path w="335" h="10">
                  <a:moveTo>
                    <a:pt x="0" y="0"/>
                  </a:moveTo>
                  <a:lnTo>
                    <a:pt x="182" y="0"/>
                  </a:lnTo>
                  <a:lnTo>
                    <a:pt x="335" y="0"/>
                  </a:lnTo>
                  <a:lnTo>
                    <a:pt x="335" y="10"/>
                  </a:lnTo>
                  <a:lnTo>
                    <a:pt x="306" y="10"/>
                  </a:lnTo>
                  <a:lnTo>
                    <a:pt x="153" y="10"/>
                  </a:lnTo>
                  <a:lnTo>
                    <a:pt x="19" y="10"/>
                  </a:lnTo>
                  <a:lnTo>
                    <a:pt x="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036" y="1910"/>
              <a:ext cx="202" cy="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10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06" y="9"/>
                </a:cxn>
                <a:cxn ang="0">
                  <a:pos x="202" y="9"/>
                </a:cxn>
                <a:cxn ang="0">
                  <a:pos x="202" y="0"/>
                </a:cxn>
              </a:cxnLst>
              <a:rect l="0" t="0" r="r" b="b"/>
              <a:pathLst>
                <a:path w="202" h="9">
                  <a:moveTo>
                    <a:pt x="202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6" y="9"/>
                  </a:lnTo>
                  <a:lnTo>
                    <a:pt x="202" y="9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036" y="1910"/>
              <a:ext cx="202" cy="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106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06" y="9"/>
                </a:cxn>
                <a:cxn ang="0">
                  <a:pos x="202" y="9"/>
                </a:cxn>
                <a:cxn ang="0">
                  <a:pos x="202" y="0"/>
                </a:cxn>
              </a:cxnLst>
              <a:rect l="0" t="0" r="r" b="b"/>
              <a:pathLst>
                <a:path w="202" h="9">
                  <a:moveTo>
                    <a:pt x="202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06" y="9"/>
                  </a:lnTo>
                  <a:lnTo>
                    <a:pt x="202" y="9"/>
                  </a:lnTo>
                  <a:lnTo>
                    <a:pt x="202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056" y="1929"/>
              <a:ext cx="9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07"/>
                </a:cxn>
                <a:cxn ang="0">
                  <a:pos x="0" y="97"/>
                </a:cxn>
                <a:cxn ang="0">
                  <a:pos x="0" y="68"/>
                </a:cxn>
                <a:cxn ang="0">
                  <a:pos x="0" y="4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10"/>
                </a:cxn>
                <a:cxn ang="0">
                  <a:pos x="0" y="19"/>
                </a:cxn>
                <a:cxn ang="0">
                  <a:pos x="9" y="29"/>
                </a:cxn>
                <a:cxn ang="0">
                  <a:pos x="9" y="49"/>
                </a:cxn>
                <a:cxn ang="0">
                  <a:pos x="9" y="68"/>
                </a:cxn>
                <a:cxn ang="0">
                  <a:pos x="9" y="97"/>
                </a:cxn>
                <a:cxn ang="0">
                  <a:pos x="9" y="107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0" y="117"/>
                </a:cxn>
              </a:cxnLst>
              <a:rect l="0" t="0" r="r" b="b"/>
              <a:pathLst>
                <a:path w="9" h="117"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0" y="68"/>
                  </a:lnTo>
                  <a:lnTo>
                    <a:pt x="0" y="4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19"/>
                  </a:lnTo>
                  <a:lnTo>
                    <a:pt x="9" y="29"/>
                  </a:lnTo>
                  <a:lnTo>
                    <a:pt x="9" y="49"/>
                  </a:lnTo>
                  <a:lnTo>
                    <a:pt x="9" y="68"/>
                  </a:lnTo>
                  <a:lnTo>
                    <a:pt x="9" y="97"/>
                  </a:lnTo>
                  <a:lnTo>
                    <a:pt x="9" y="10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056" y="1929"/>
              <a:ext cx="9" cy="11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07"/>
                </a:cxn>
                <a:cxn ang="0">
                  <a:pos x="0" y="97"/>
                </a:cxn>
                <a:cxn ang="0">
                  <a:pos x="0" y="68"/>
                </a:cxn>
                <a:cxn ang="0">
                  <a:pos x="0" y="49"/>
                </a:cxn>
                <a:cxn ang="0">
                  <a:pos x="0" y="29"/>
                </a:cxn>
                <a:cxn ang="0">
                  <a:pos x="0" y="19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10"/>
                </a:cxn>
                <a:cxn ang="0">
                  <a:pos x="0" y="19"/>
                </a:cxn>
                <a:cxn ang="0">
                  <a:pos x="9" y="29"/>
                </a:cxn>
                <a:cxn ang="0">
                  <a:pos x="9" y="49"/>
                </a:cxn>
                <a:cxn ang="0">
                  <a:pos x="9" y="68"/>
                </a:cxn>
                <a:cxn ang="0">
                  <a:pos x="9" y="97"/>
                </a:cxn>
                <a:cxn ang="0">
                  <a:pos x="9" y="107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0" y="117"/>
                </a:cxn>
              </a:cxnLst>
              <a:rect l="0" t="0" r="r" b="b"/>
              <a:pathLst>
                <a:path w="9" h="117"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0" y="68"/>
                  </a:lnTo>
                  <a:lnTo>
                    <a:pt x="0" y="49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19"/>
                  </a:lnTo>
                  <a:lnTo>
                    <a:pt x="9" y="29"/>
                  </a:lnTo>
                  <a:lnTo>
                    <a:pt x="9" y="49"/>
                  </a:lnTo>
                  <a:lnTo>
                    <a:pt x="9" y="68"/>
                  </a:lnTo>
                  <a:lnTo>
                    <a:pt x="9" y="97"/>
                  </a:lnTo>
                  <a:lnTo>
                    <a:pt x="9" y="107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1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190" y="1929"/>
              <a:ext cx="19" cy="117"/>
            </a:xfrm>
            <a:custGeom>
              <a:avLst/>
              <a:gdLst/>
              <a:ahLst/>
              <a:cxnLst>
                <a:cxn ang="0">
                  <a:pos x="9" y="117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9" y="107"/>
                </a:cxn>
                <a:cxn ang="0">
                  <a:pos x="9" y="97"/>
                </a:cxn>
                <a:cxn ang="0">
                  <a:pos x="0" y="78"/>
                </a:cxn>
                <a:cxn ang="0">
                  <a:pos x="9" y="49"/>
                </a:cxn>
                <a:cxn ang="0">
                  <a:pos x="9" y="39"/>
                </a:cxn>
                <a:cxn ang="0">
                  <a:pos x="9" y="19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10"/>
                </a:cxn>
                <a:cxn ang="0">
                  <a:pos x="9" y="19"/>
                </a:cxn>
                <a:cxn ang="0">
                  <a:pos x="9" y="39"/>
                </a:cxn>
                <a:cxn ang="0">
                  <a:pos x="19" y="49"/>
                </a:cxn>
                <a:cxn ang="0">
                  <a:pos x="19" y="78"/>
                </a:cxn>
                <a:cxn ang="0">
                  <a:pos x="19" y="97"/>
                </a:cxn>
                <a:cxn ang="0">
                  <a:pos x="19" y="107"/>
                </a:cxn>
                <a:cxn ang="0">
                  <a:pos x="19" y="117"/>
                </a:cxn>
                <a:cxn ang="0">
                  <a:pos x="19" y="117"/>
                </a:cxn>
                <a:cxn ang="0">
                  <a:pos x="9" y="117"/>
                </a:cxn>
              </a:cxnLst>
              <a:rect l="0" t="0" r="r" b="b"/>
              <a:pathLst>
                <a:path w="19" h="117">
                  <a:moveTo>
                    <a:pt x="9" y="117"/>
                  </a:moveTo>
                  <a:lnTo>
                    <a:pt x="9" y="117"/>
                  </a:lnTo>
                  <a:lnTo>
                    <a:pt x="9" y="117"/>
                  </a:lnTo>
                  <a:lnTo>
                    <a:pt x="9" y="107"/>
                  </a:lnTo>
                  <a:lnTo>
                    <a:pt x="9" y="97"/>
                  </a:lnTo>
                  <a:lnTo>
                    <a:pt x="0" y="78"/>
                  </a:lnTo>
                  <a:lnTo>
                    <a:pt x="9" y="49"/>
                  </a:lnTo>
                  <a:lnTo>
                    <a:pt x="9" y="39"/>
                  </a:lnTo>
                  <a:lnTo>
                    <a:pt x="9" y="19"/>
                  </a:lnTo>
                  <a:lnTo>
                    <a:pt x="9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9"/>
                  </a:lnTo>
                  <a:lnTo>
                    <a:pt x="9" y="39"/>
                  </a:lnTo>
                  <a:lnTo>
                    <a:pt x="19" y="49"/>
                  </a:lnTo>
                  <a:lnTo>
                    <a:pt x="19" y="78"/>
                  </a:lnTo>
                  <a:lnTo>
                    <a:pt x="19" y="97"/>
                  </a:lnTo>
                  <a:lnTo>
                    <a:pt x="19" y="107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9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5190" y="1929"/>
              <a:ext cx="19" cy="117"/>
            </a:xfrm>
            <a:custGeom>
              <a:avLst/>
              <a:gdLst/>
              <a:ahLst/>
              <a:cxnLst>
                <a:cxn ang="0">
                  <a:pos x="9" y="117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9" y="107"/>
                </a:cxn>
                <a:cxn ang="0">
                  <a:pos x="9" y="97"/>
                </a:cxn>
                <a:cxn ang="0">
                  <a:pos x="0" y="78"/>
                </a:cxn>
                <a:cxn ang="0">
                  <a:pos x="9" y="49"/>
                </a:cxn>
                <a:cxn ang="0">
                  <a:pos x="9" y="39"/>
                </a:cxn>
                <a:cxn ang="0">
                  <a:pos x="9" y="19"/>
                </a:cxn>
                <a:cxn ang="0">
                  <a:pos x="9" y="1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10"/>
                </a:cxn>
                <a:cxn ang="0">
                  <a:pos x="9" y="19"/>
                </a:cxn>
                <a:cxn ang="0">
                  <a:pos x="9" y="39"/>
                </a:cxn>
                <a:cxn ang="0">
                  <a:pos x="19" y="49"/>
                </a:cxn>
                <a:cxn ang="0">
                  <a:pos x="19" y="78"/>
                </a:cxn>
                <a:cxn ang="0">
                  <a:pos x="19" y="97"/>
                </a:cxn>
                <a:cxn ang="0">
                  <a:pos x="19" y="107"/>
                </a:cxn>
                <a:cxn ang="0">
                  <a:pos x="19" y="117"/>
                </a:cxn>
                <a:cxn ang="0">
                  <a:pos x="19" y="117"/>
                </a:cxn>
                <a:cxn ang="0">
                  <a:pos x="9" y="117"/>
                </a:cxn>
              </a:cxnLst>
              <a:rect l="0" t="0" r="r" b="b"/>
              <a:pathLst>
                <a:path w="19" h="117">
                  <a:moveTo>
                    <a:pt x="9" y="117"/>
                  </a:moveTo>
                  <a:lnTo>
                    <a:pt x="9" y="117"/>
                  </a:lnTo>
                  <a:lnTo>
                    <a:pt x="9" y="117"/>
                  </a:lnTo>
                  <a:lnTo>
                    <a:pt x="9" y="107"/>
                  </a:lnTo>
                  <a:lnTo>
                    <a:pt x="9" y="97"/>
                  </a:lnTo>
                  <a:lnTo>
                    <a:pt x="0" y="78"/>
                  </a:lnTo>
                  <a:lnTo>
                    <a:pt x="9" y="49"/>
                  </a:lnTo>
                  <a:lnTo>
                    <a:pt x="9" y="39"/>
                  </a:lnTo>
                  <a:lnTo>
                    <a:pt x="9" y="19"/>
                  </a:lnTo>
                  <a:lnTo>
                    <a:pt x="9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19"/>
                  </a:lnTo>
                  <a:lnTo>
                    <a:pt x="9" y="39"/>
                  </a:lnTo>
                  <a:lnTo>
                    <a:pt x="19" y="49"/>
                  </a:lnTo>
                  <a:lnTo>
                    <a:pt x="19" y="78"/>
                  </a:lnTo>
                  <a:lnTo>
                    <a:pt x="19" y="97"/>
                  </a:lnTo>
                  <a:lnTo>
                    <a:pt x="19" y="107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9" y="11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977" y="2046"/>
              <a:ext cx="192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2" y="0"/>
                </a:cxn>
                <a:cxn ang="0">
                  <a:pos x="192" y="19"/>
                </a:cxn>
                <a:cxn ang="0">
                  <a:pos x="96" y="19"/>
                </a:cxn>
                <a:cxn ang="0">
                  <a:pos x="0" y="19"/>
                </a:cxn>
                <a:cxn ang="0">
                  <a:pos x="10" y="0"/>
                </a:cxn>
              </a:cxnLst>
              <a:rect l="0" t="0" r="r" b="b"/>
              <a:pathLst>
                <a:path w="192" h="19">
                  <a:moveTo>
                    <a:pt x="10" y="0"/>
                  </a:moveTo>
                  <a:lnTo>
                    <a:pt x="192" y="0"/>
                  </a:lnTo>
                  <a:lnTo>
                    <a:pt x="192" y="19"/>
                  </a:lnTo>
                  <a:lnTo>
                    <a:pt x="96" y="19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977" y="2046"/>
              <a:ext cx="192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2" y="0"/>
                </a:cxn>
                <a:cxn ang="0">
                  <a:pos x="192" y="19"/>
                </a:cxn>
                <a:cxn ang="0">
                  <a:pos x="96" y="19"/>
                </a:cxn>
                <a:cxn ang="0">
                  <a:pos x="0" y="19"/>
                </a:cxn>
                <a:cxn ang="0">
                  <a:pos x="10" y="0"/>
                </a:cxn>
              </a:cxnLst>
              <a:rect l="0" t="0" r="r" b="b"/>
              <a:pathLst>
                <a:path w="192" h="19">
                  <a:moveTo>
                    <a:pt x="10" y="0"/>
                  </a:moveTo>
                  <a:lnTo>
                    <a:pt x="192" y="0"/>
                  </a:lnTo>
                  <a:lnTo>
                    <a:pt x="192" y="19"/>
                  </a:lnTo>
                  <a:lnTo>
                    <a:pt x="96" y="19"/>
                  </a:lnTo>
                  <a:lnTo>
                    <a:pt x="0" y="19"/>
                  </a:lnTo>
                  <a:lnTo>
                    <a:pt x="1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4977" y="2065"/>
              <a:ext cx="202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192" y="0"/>
                </a:cxn>
                <a:cxn ang="0">
                  <a:pos x="202" y="0"/>
                </a:cxn>
                <a:cxn ang="0">
                  <a:pos x="202" y="20"/>
                </a:cxn>
                <a:cxn ang="0">
                  <a:pos x="0" y="10"/>
                </a:cxn>
              </a:cxnLst>
              <a:rect l="0" t="0" r="r" b="b"/>
              <a:pathLst>
                <a:path w="202" h="20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02" y="2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4977" y="2065"/>
              <a:ext cx="202" cy="2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192" y="0"/>
                </a:cxn>
                <a:cxn ang="0">
                  <a:pos x="202" y="0"/>
                </a:cxn>
                <a:cxn ang="0">
                  <a:pos x="202" y="20"/>
                </a:cxn>
              </a:cxnLst>
              <a:rect l="0" t="0" r="r" b="b"/>
              <a:pathLst>
                <a:path w="202" h="20">
                  <a:moveTo>
                    <a:pt x="0" y="10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192" y="0"/>
                  </a:lnTo>
                  <a:lnTo>
                    <a:pt x="202" y="0"/>
                  </a:lnTo>
                  <a:lnTo>
                    <a:pt x="202" y="2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977" y="2094"/>
              <a:ext cx="202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202" y="1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202" h="10">
                  <a:moveTo>
                    <a:pt x="10" y="0"/>
                  </a:moveTo>
                  <a:lnTo>
                    <a:pt x="1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1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4977" y="2094"/>
              <a:ext cx="202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6" y="0"/>
                </a:cxn>
                <a:cxn ang="0">
                  <a:pos x="202" y="0"/>
                </a:cxn>
                <a:cxn ang="0">
                  <a:pos x="202" y="0"/>
                </a:cxn>
                <a:cxn ang="0">
                  <a:pos x="202" y="1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202" h="10">
                  <a:moveTo>
                    <a:pt x="10" y="0"/>
                  </a:moveTo>
                  <a:lnTo>
                    <a:pt x="106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2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977" y="2085"/>
              <a:ext cx="202" cy="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0" y="0"/>
                </a:cxn>
                <a:cxn ang="0">
                  <a:pos x="10" y="9"/>
                </a:cxn>
                <a:cxn ang="0">
                  <a:pos x="106" y="9"/>
                </a:cxn>
                <a:cxn ang="0">
                  <a:pos x="202" y="9"/>
                </a:cxn>
                <a:cxn ang="0">
                  <a:pos x="202" y="0"/>
                </a:cxn>
                <a:cxn ang="0">
                  <a:pos x="202" y="0"/>
                </a:cxn>
              </a:cxnLst>
              <a:rect l="0" t="0" r="r" b="b"/>
              <a:pathLst>
                <a:path w="202" h="9">
                  <a:moveTo>
                    <a:pt x="202" y="0"/>
                  </a:moveTo>
                  <a:lnTo>
                    <a:pt x="0" y="0"/>
                  </a:lnTo>
                  <a:lnTo>
                    <a:pt x="10" y="9"/>
                  </a:lnTo>
                  <a:lnTo>
                    <a:pt x="106" y="9"/>
                  </a:lnTo>
                  <a:lnTo>
                    <a:pt x="202" y="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977" y="2085"/>
              <a:ext cx="202" cy="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0" y="0"/>
                </a:cxn>
                <a:cxn ang="0">
                  <a:pos x="10" y="9"/>
                </a:cxn>
                <a:cxn ang="0">
                  <a:pos x="106" y="9"/>
                </a:cxn>
                <a:cxn ang="0">
                  <a:pos x="202" y="9"/>
                </a:cxn>
                <a:cxn ang="0">
                  <a:pos x="202" y="0"/>
                </a:cxn>
                <a:cxn ang="0">
                  <a:pos x="202" y="0"/>
                </a:cxn>
              </a:cxnLst>
              <a:rect l="0" t="0" r="r" b="b"/>
              <a:pathLst>
                <a:path w="202" h="9">
                  <a:moveTo>
                    <a:pt x="202" y="0"/>
                  </a:moveTo>
                  <a:lnTo>
                    <a:pt x="0" y="0"/>
                  </a:lnTo>
                  <a:lnTo>
                    <a:pt x="10" y="9"/>
                  </a:lnTo>
                  <a:lnTo>
                    <a:pt x="106" y="9"/>
                  </a:lnTo>
                  <a:lnTo>
                    <a:pt x="202" y="9"/>
                  </a:lnTo>
                  <a:lnTo>
                    <a:pt x="202" y="0"/>
                  </a:lnTo>
                  <a:lnTo>
                    <a:pt x="202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Line 140"/>
            <p:cNvSpPr>
              <a:spLocks noChangeShapeType="1"/>
            </p:cNvSpPr>
            <p:nvPr/>
          </p:nvSpPr>
          <p:spPr bwMode="auto">
            <a:xfrm>
              <a:off x="5171" y="1929"/>
              <a:ext cx="1" cy="117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5218" y="1861"/>
              <a:ext cx="20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9"/>
                </a:cxn>
                <a:cxn ang="0">
                  <a:pos x="20" y="68"/>
                </a:cxn>
              </a:cxnLst>
              <a:rect l="0" t="0" r="r" b="b"/>
              <a:pathLst>
                <a:path w="20" h="68">
                  <a:moveTo>
                    <a:pt x="0" y="0"/>
                  </a:moveTo>
                  <a:lnTo>
                    <a:pt x="20" y="49"/>
                  </a:lnTo>
                  <a:lnTo>
                    <a:pt x="20" y="6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Rectangle 142"/>
            <p:cNvSpPr>
              <a:spLocks noChangeArrowheads="1"/>
            </p:cNvSpPr>
            <p:nvPr/>
          </p:nvSpPr>
          <p:spPr bwMode="auto">
            <a:xfrm>
              <a:off x="5094" y="1978"/>
              <a:ext cx="19" cy="68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Rectangle 143"/>
            <p:cNvSpPr>
              <a:spLocks noChangeArrowheads="1"/>
            </p:cNvSpPr>
            <p:nvPr/>
          </p:nvSpPr>
          <p:spPr bwMode="auto">
            <a:xfrm>
              <a:off x="5132" y="1978"/>
              <a:ext cx="29" cy="68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Line 144"/>
            <p:cNvSpPr>
              <a:spLocks noChangeShapeType="1"/>
            </p:cNvSpPr>
            <p:nvPr/>
          </p:nvSpPr>
          <p:spPr bwMode="auto">
            <a:xfrm>
              <a:off x="5113" y="1978"/>
              <a:ext cx="1" cy="68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Line 145"/>
            <p:cNvSpPr>
              <a:spLocks noChangeShapeType="1"/>
            </p:cNvSpPr>
            <p:nvPr/>
          </p:nvSpPr>
          <p:spPr bwMode="auto">
            <a:xfrm>
              <a:off x="5161" y="1978"/>
              <a:ext cx="1" cy="68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5113" y="1987"/>
              <a:ext cx="1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5094" y="1939"/>
              <a:ext cx="29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9" y="29"/>
                </a:cxn>
                <a:cxn ang="0">
                  <a:pos x="29" y="0"/>
                </a:cxn>
                <a:cxn ang="0">
                  <a:pos x="9" y="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9" h="29">
                  <a:moveTo>
                    <a:pt x="0" y="29"/>
                  </a:moveTo>
                  <a:lnTo>
                    <a:pt x="29" y="29"/>
                  </a:lnTo>
                  <a:lnTo>
                    <a:pt x="29" y="0"/>
                  </a:lnTo>
                  <a:lnTo>
                    <a:pt x="9" y="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5132" y="1939"/>
              <a:ext cx="29" cy="29"/>
            </a:xfrm>
            <a:custGeom>
              <a:avLst/>
              <a:gdLst/>
              <a:ahLst/>
              <a:cxnLst>
                <a:cxn ang="0">
                  <a:pos x="29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19" y="9"/>
                </a:cxn>
                <a:cxn ang="0">
                  <a:pos x="29" y="29"/>
                </a:cxn>
                <a:cxn ang="0">
                  <a:pos x="29" y="29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9" y="9"/>
                  </a:lnTo>
                  <a:lnTo>
                    <a:pt x="29" y="29"/>
                  </a:lnTo>
                  <a:lnTo>
                    <a:pt x="29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4807" y="1900"/>
              <a:ext cx="172" cy="10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134" y="107"/>
                </a:cxn>
                <a:cxn ang="0">
                  <a:pos x="172" y="107"/>
                </a:cxn>
                <a:cxn ang="0">
                  <a:pos x="172" y="68"/>
                </a:cxn>
                <a:cxn ang="0">
                  <a:pos x="172" y="0"/>
                </a:cxn>
                <a:cxn ang="0">
                  <a:pos x="95" y="0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0" y="107"/>
                </a:cxn>
                <a:cxn ang="0">
                  <a:pos x="38" y="107"/>
                </a:cxn>
              </a:cxnLst>
              <a:rect l="0" t="0" r="r" b="b"/>
              <a:pathLst>
                <a:path w="172" h="107">
                  <a:moveTo>
                    <a:pt x="38" y="107"/>
                  </a:moveTo>
                  <a:lnTo>
                    <a:pt x="134" y="107"/>
                  </a:lnTo>
                  <a:lnTo>
                    <a:pt x="172" y="107"/>
                  </a:lnTo>
                  <a:lnTo>
                    <a:pt x="172" y="68"/>
                  </a:lnTo>
                  <a:lnTo>
                    <a:pt x="172" y="0"/>
                  </a:lnTo>
                  <a:lnTo>
                    <a:pt x="95" y="0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0" y="107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4807" y="1900"/>
              <a:ext cx="172" cy="10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134" y="107"/>
                </a:cxn>
                <a:cxn ang="0">
                  <a:pos x="172" y="107"/>
                </a:cxn>
                <a:cxn ang="0">
                  <a:pos x="172" y="68"/>
                </a:cxn>
                <a:cxn ang="0">
                  <a:pos x="172" y="0"/>
                </a:cxn>
                <a:cxn ang="0">
                  <a:pos x="95" y="0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68"/>
                </a:cxn>
                <a:cxn ang="0">
                  <a:pos x="0" y="107"/>
                </a:cxn>
                <a:cxn ang="0">
                  <a:pos x="38" y="107"/>
                </a:cxn>
              </a:cxnLst>
              <a:rect l="0" t="0" r="r" b="b"/>
              <a:pathLst>
                <a:path w="172" h="107">
                  <a:moveTo>
                    <a:pt x="38" y="107"/>
                  </a:moveTo>
                  <a:lnTo>
                    <a:pt x="134" y="107"/>
                  </a:lnTo>
                  <a:lnTo>
                    <a:pt x="172" y="107"/>
                  </a:lnTo>
                  <a:lnTo>
                    <a:pt x="172" y="68"/>
                  </a:lnTo>
                  <a:lnTo>
                    <a:pt x="172" y="0"/>
                  </a:lnTo>
                  <a:lnTo>
                    <a:pt x="95" y="0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0" y="107"/>
                  </a:lnTo>
                  <a:lnTo>
                    <a:pt x="38" y="10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4893" y="1900"/>
              <a:ext cx="86" cy="10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86" y="107"/>
                </a:cxn>
                <a:cxn ang="0">
                  <a:pos x="86" y="68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9" y="29"/>
                </a:cxn>
                <a:cxn ang="0">
                  <a:pos x="29" y="48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57" y="78"/>
                </a:cxn>
                <a:cxn ang="0">
                  <a:pos x="38" y="107"/>
                </a:cxn>
                <a:cxn ang="0">
                  <a:pos x="38" y="107"/>
                </a:cxn>
              </a:cxnLst>
              <a:rect l="0" t="0" r="r" b="b"/>
              <a:pathLst>
                <a:path w="86" h="107">
                  <a:moveTo>
                    <a:pt x="38" y="107"/>
                  </a:moveTo>
                  <a:lnTo>
                    <a:pt x="86" y="107"/>
                  </a:lnTo>
                  <a:lnTo>
                    <a:pt x="86" y="68"/>
                  </a:lnTo>
                  <a:lnTo>
                    <a:pt x="86" y="0"/>
                  </a:lnTo>
                  <a:lnTo>
                    <a:pt x="0" y="0"/>
                  </a:lnTo>
                  <a:lnTo>
                    <a:pt x="9" y="29"/>
                  </a:lnTo>
                  <a:lnTo>
                    <a:pt x="29" y="48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57" y="78"/>
                  </a:lnTo>
                  <a:lnTo>
                    <a:pt x="38" y="107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4893" y="1900"/>
              <a:ext cx="86" cy="10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86" y="107"/>
                </a:cxn>
                <a:cxn ang="0">
                  <a:pos x="86" y="68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9" y="29"/>
                </a:cxn>
                <a:cxn ang="0">
                  <a:pos x="29" y="48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57" y="78"/>
                </a:cxn>
                <a:cxn ang="0">
                  <a:pos x="38" y="107"/>
                </a:cxn>
                <a:cxn ang="0">
                  <a:pos x="38" y="107"/>
                </a:cxn>
              </a:cxnLst>
              <a:rect l="0" t="0" r="r" b="b"/>
              <a:pathLst>
                <a:path w="86" h="107">
                  <a:moveTo>
                    <a:pt x="38" y="107"/>
                  </a:moveTo>
                  <a:lnTo>
                    <a:pt x="86" y="107"/>
                  </a:lnTo>
                  <a:lnTo>
                    <a:pt x="86" y="68"/>
                  </a:lnTo>
                  <a:lnTo>
                    <a:pt x="86" y="0"/>
                  </a:lnTo>
                  <a:lnTo>
                    <a:pt x="0" y="0"/>
                  </a:lnTo>
                  <a:lnTo>
                    <a:pt x="9" y="29"/>
                  </a:lnTo>
                  <a:lnTo>
                    <a:pt x="29" y="48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57" y="78"/>
                  </a:lnTo>
                  <a:lnTo>
                    <a:pt x="38" y="107"/>
                  </a:lnTo>
                  <a:lnTo>
                    <a:pt x="38" y="10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4807" y="1900"/>
              <a:ext cx="76" cy="10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0" y="107"/>
                </a:cxn>
                <a:cxn ang="0">
                  <a:pos x="0" y="68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67" y="29"/>
                </a:cxn>
                <a:cxn ang="0">
                  <a:pos x="48" y="48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8" y="78"/>
                </a:cxn>
                <a:cxn ang="0">
                  <a:pos x="38" y="87"/>
                </a:cxn>
                <a:cxn ang="0">
                  <a:pos x="38" y="107"/>
                </a:cxn>
                <a:cxn ang="0">
                  <a:pos x="38" y="107"/>
                </a:cxn>
              </a:cxnLst>
              <a:rect l="0" t="0" r="r" b="b"/>
              <a:pathLst>
                <a:path w="76" h="107">
                  <a:moveTo>
                    <a:pt x="38" y="107"/>
                  </a:moveTo>
                  <a:lnTo>
                    <a:pt x="0" y="107"/>
                  </a:lnTo>
                  <a:lnTo>
                    <a:pt x="0" y="6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67" y="29"/>
                  </a:lnTo>
                  <a:lnTo>
                    <a:pt x="48" y="48"/>
                  </a:lnTo>
                  <a:lnTo>
                    <a:pt x="28" y="6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8" y="87"/>
                  </a:lnTo>
                  <a:lnTo>
                    <a:pt x="38" y="107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4807" y="1900"/>
              <a:ext cx="76" cy="10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0" y="107"/>
                </a:cxn>
                <a:cxn ang="0">
                  <a:pos x="0" y="68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67" y="29"/>
                </a:cxn>
                <a:cxn ang="0">
                  <a:pos x="48" y="48"/>
                </a:cxn>
                <a:cxn ang="0">
                  <a:pos x="28" y="68"/>
                </a:cxn>
                <a:cxn ang="0">
                  <a:pos x="28" y="78"/>
                </a:cxn>
                <a:cxn ang="0">
                  <a:pos x="28" y="78"/>
                </a:cxn>
                <a:cxn ang="0">
                  <a:pos x="38" y="87"/>
                </a:cxn>
                <a:cxn ang="0">
                  <a:pos x="38" y="107"/>
                </a:cxn>
                <a:cxn ang="0">
                  <a:pos x="38" y="107"/>
                </a:cxn>
              </a:cxnLst>
              <a:rect l="0" t="0" r="r" b="b"/>
              <a:pathLst>
                <a:path w="76" h="107">
                  <a:moveTo>
                    <a:pt x="38" y="107"/>
                  </a:moveTo>
                  <a:lnTo>
                    <a:pt x="0" y="107"/>
                  </a:lnTo>
                  <a:lnTo>
                    <a:pt x="0" y="6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67" y="29"/>
                  </a:lnTo>
                  <a:lnTo>
                    <a:pt x="48" y="48"/>
                  </a:lnTo>
                  <a:lnTo>
                    <a:pt x="28" y="68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38" y="87"/>
                  </a:lnTo>
                  <a:lnTo>
                    <a:pt x="38" y="107"/>
                  </a:lnTo>
                  <a:lnTo>
                    <a:pt x="38" y="10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Line 155"/>
            <p:cNvSpPr>
              <a:spLocks noChangeShapeType="1"/>
            </p:cNvSpPr>
            <p:nvPr/>
          </p:nvSpPr>
          <p:spPr bwMode="auto">
            <a:xfrm>
              <a:off x="5419" y="1987"/>
              <a:ext cx="1" cy="1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Line 156"/>
            <p:cNvSpPr>
              <a:spLocks noChangeShapeType="1"/>
            </p:cNvSpPr>
            <p:nvPr/>
          </p:nvSpPr>
          <p:spPr bwMode="auto">
            <a:xfrm>
              <a:off x="5188" y="2026"/>
              <a:ext cx="10" cy="1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5228" y="1880"/>
              <a:ext cx="249" cy="253"/>
            </a:xfrm>
            <a:custGeom>
              <a:avLst/>
              <a:gdLst/>
              <a:ahLst/>
              <a:cxnLst>
                <a:cxn ang="0">
                  <a:pos x="115" y="10"/>
                </a:cxn>
                <a:cxn ang="0">
                  <a:pos x="134" y="0"/>
                </a:cxn>
                <a:cxn ang="0">
                  <a:pos x="134" y="10"/>
                </a:cxn>
                <a:cxn ang="0">
                  <a:pos x="153" y="10"/>
                </a:cxn>
                <a:cxn ang="0">
                  <a:pos x="163" y="30"/>
                </a:cxn>
                <a:cxn ang="0">
                  <a:pos x="163" y="30"/>
                </a:cxn>
                <a:cxn ang="0">
                  <a:pos x="182" y="49"/>
                </a:cxn>
                <a:cxn ang="0">
                  <a:pos x="172" y="59"/>
                </a:cxn>
                <a:cxn ang="0">
                  <a:pos x="182" y="68"/>
                </a:cxn>
                <a:cxn ang="0">
                  <a:pos x="211" y="88"/>
                </a:cxn>
                <a:cxn ang="0">
                  <a:pos x="201" y="98"/>
                </a:cxn>
                <a:cxn ang="0">
                  <a:pos x="191" y="107"/>
                </a:cxn>
                <a:cxn ang="0">
                  <a:pos x="201" y="107"/>
                </a:cxn>
                <a:cxn ang="0">
                  <a:pos x="211" y="107"/>
                </a:cxn>
                <a:cxn ang="0">
                  <a:pos x="220" y="107"/>
                </a:cxn>
                <a:cxn ang="0">
                  <a:pos x="230" y="127"/>
                </a:cxn>
                <a:cxn ang="0">
                  <a:pos x="239" y="146"/>
                </a:cxn>
                <a:cxn ang="0">
                  <a:pos x="239" y="156"/>
                </a:cxn>
                <a:cxn ang="0">
                  <a:pos x="239" y="166"/>
                </a:cxn>
                <a:cxn ang="0">
                  <a:pos x="239" y="175"/>
                </a:cxn>
                <a:cxn ang="0">
                  <a:pos x="239" y="185"/>
                </a:cxn>
                <a:cxn ang="0">
                  <a:pos x="239" y="214"/>
                </a:cxn>
                <a:cxn ang="0">
                  <a:pos x="230" y="224"/>
                </a:cxn>
                <a:cxn ang="0">
                  <a:pos x="211" y="224"/>
                </a:cxn>
                <a:cxn ang="0">
                  <a:pos x="201" y="244"/>
                </a:cxn>
                <a:cxn ang="0">
                  <a:pos x="182" y="234"/>
                </a:cxn>
                <a:cxn ang="0">
                  <a:pos x="172" y="234"/>
                </a:cxn>
                <a:cxn ang="0">
                  <a:pos x="163" y="244"/>
                </a:cxn>
                <a:cxn ang="0">
                  <a:pos x="134" y="234"/>
                </a:cxn>
                <a:cxn ang="0">
                  <a:pos x="124" y="244"/>
                </a:cxn>
                <a:cxn ang="0">
                  <a:pos x="96" y="244"/>
                </a:cxn>
                <a:cxn ang="0">
                  <a:pos x="57" y="234"/>
                </a:cxn>
                <a:cxn ang="0">
                  <a:pos x="29" y="224"/>
                </a:cxn>
                <a:cxn ang="0">
                  <a:pos x="19" y="214"/>
                </a:cxn>
                <a:cxn ang="0">
                  <a:pos x="10" y="195"/>
                </a:cxn>
                <a:cxn ang="0">
                  <a:pos x="19" y="185"/>
                </a:cxn>
                <a:cxn ang="0">
                  <a:pos x="10" y="185"/>
                </a:cxn>
                <a:cxn ang="0">
                  <a:pos x="10" y="166"/>
                </a:cxn>
                <a:cxn ang="0">
                  <a:pos x="19" y="146"/>
                </a:cxn>
                <a:cxn ang="0">
                  <a:pos x="19" y="146"/>
                </a:cxn>
                <a:cxn ang="0">
                  <a:pos x="10" y="137"/>
                </a:cxn>
                <a:cxn ang="0">
                  <a:pos x="10" y="117"/>
                </a:cxn>
                <a:cxn ang="0">
                  <a:pos x="29" y="107"/>
                </a:cxn>
                <a:cxn ang="0">
                  <a:pos x="48" y="98"/>
                </a:cxn>
                <a:cxn ang="0">
                  <a:pos x="48" y="8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57" y="68"/>
                </a:cxn>
                <a:cxn ang="0">
                  <a:pos x="57" y="59"/>
                </a:cxn>
                <a:cxn ang="0">
                  <a:pos x="67" y="59"/>
                </a:cxn>
                <a:cxn ang="0">
                  <a:pos x="77" y="49"/>
                </a:cxn>
                <a:cxn ang="0">
                  <a:pos x="77" y="49"/>
                </a:cxn>
                <a:cxn ang="0">
                  <a:pos x="77" y="30"/>
                </a:cxn>
                <a:cxn ang="0">
                  <a:pos x="86" y="30"/>
                </a:cxn>
                <a:cxn ang="0">
                  <a:pos x="96" y="20"/>
                </a:cxn>
                <a:cxn ang="0">
                  <a:pos x="115" y="20"/>
                </a:cxn>
                <a:cxn ang="0">
                  <a:pos x="115" y="20"/>
                </a:cxn>
              </a:cxnLst>
              <a:rect l="0" t="0" r="r" b="b"/>
              <a:pathLst>
                <a:path w="249" h="253">
                  <a:moveTo>
                    <a:pt x="115" y="20"/>
                  </a:moveTo>
                  <a:lnTo>
                    <a:pt x="115" y="10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44" y="10"/>
                  </a:lnTo>
                  <a:lnTo>
                    <a:pt x="153" y="10"/>
                  </a:lnTo>
                  <a:lnTo>
                    <a:pt x="163" y="20"/>
                  </a:lnTo>
                  <a:lnTo>
                    <a:pt x="163" y="30"/>
                  </a:lnTo>
                  <a:lnTo>
                    <a:pt x="153" y="30"/>
                  </a:lnTo>
                  <a:lnTo>
                    <a:pt x="163" y="30"/>
                  </a:lnTo>
                  <a:lnTo>
                    <a:pt x="172" y="39"/>
                  </a:lnTo>
                  <a:lnTo>
                    <a:pt x="182" y="49"/>
                  </a:lnTo>
                  <a:lnTo>
                    <a:pt x="172" y="49"/>
                  </a:lnTo>
                  <a:lnTo>
                    <a:pt x="172" y="59"/>
                  </a:lnTo>
                  <a:lnTo>
                    <a:pt x="172" y="68"/>
                  </a:lnTo>
                  <a:lnTo>
                    <a:pt x="182" y="68"/>
                  </a:lnTo>
                  <a:lnTo>
                    <a:pt x="201" y="68"/>
                  </a:lnTo>
                  <a:lnTo>
                    <a:pt x="211" y="88"/>
                  </a:lnTo>
                  <a:lnTo>
                    <a:pt x="211" y="98"/>
                  </a:lnTo>
                  <a:lnTo>
                    <a:pt x="201" y="98"/>
                  </a:lnTo>
                  <a:lnTo>
                    <a:pt x="191" y="98"/>
                  </a:lnTo>
                  <a:lnTo>
                    <a:pt x="191" y="107"/>
                  </a:lnTo>
                  <a:lnTo>
                    <a:pt x="191" y="107"/>
                  </a:lnTo>
                  <a:lnTo>
                    <a:pt x="201" y="107"/>
                  </a:lnTo>
                  <a:lnTo>
                    <a:pt x="211" y="107"/>
                  </a:lnTo>
                  <a:lnTo>
                    <a:pt x="211" y="107"/>
                  </a:lnTo>
                  <a:lnTo>
                    <a:pt x="211" y="107"/>
                  </a:lnTo>
                  <a:lnTo>
                    <a:pt x="220" y="107"/>
                  </a:lnTo>
                  <a:lnTo>
                    <a:pt x="230" y="107"/>
                  </a:lnTo>
                  <a:lnTo>
                    <a:pt x="230" y="127"/>
                  </a:lnTo>
                  <a:lnTo>
                    <a:pt x="239" y="137"/>
                  </a:lnTo>
                  <a:lnTo>
                    <a:pt x="239" y="146"/>
                  </a:lnTo>
                  <a:lnTo>
                    <a:pt x="239" y="146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9" y="166"/>
                  </a:lnTo>
                  <a:lnTo>
                    <a:pt x="249" y="175"/>
                  </a:lnTo>
                  <a:lnTo>
                    <a:pt x="239" y="175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39" y="205"/>
                  </a:lnTo>
                  <a:lnTo>
                    <a:pt x="239" y="214"/>
                  </a:lnTo>
                  <a:lnTo>
                    <a:pt x="230" y="224"/>
                  </a:lnTo>
                  <a:lnTo>
                    <a:pt x="230" y="224"/>
                  </a:lnTo>
                  <a:lnTo>
                    <a:pt x="220" y="224"/>
                  </a:lnTo>
                  <a:lnTo>
                    <a:pt x="211" y="224"/>
                  </a:lnTo>
                  <a:lnTo>
                    <a:pt x="211" y="234"/>
                  </a:lnTo>
                  <a:lnTo>
                    <a:pt x="201" y="244"/>
                  </a:lnTo>
                  <a:lnTo>
                    <a:pt x="191" y="234"/>
                  </a:lnTo>
                  <a:lnTo>
                    <a:pt x="182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63" y="234"/>
                  </a:lnTo>
                  <a:lnTo>
                    <a:pt x="163" y="244"/>
                  </a:lnTo>
                  <a:lnTo>
                    <a:pt x="144" y="234"/>
                  </a:lnTo>
                  <a:lnTo>
                    <a:pt x="134" y="234"/>
                  </a:lnTo>
                  <a:lnTo>
                    <a:pt x="134" y="244"/>
                  </a:lnTo>
                  <a:lnTo>
                    <a:pt x="124" y="244"/>
                  </a:lnTo>
                  <a:lnTo>
                    <a:pt x="105" y="253"/>
                  </a:lnTo>
                  <a:lnTo>
                    <a:pt x="96" y="244"/>
                  </a:lnTo>
                  <a:lnTo>
                    <a:pt x="86" y="244"/>
                  </a:lnTo>
                  <a:lnTo>
                    <a:pt x="57" y="234"/>
                  </a:lnTo>
                  <a:lnTo>
                    <a:pt x="38" y="234"/>
                  </a:lnTo>
                  <a:lnTo>
                    <a:pt x="29" y="22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10" y="205"/>
                  </a:lnTo>
                  <a:lnTo>
                    <a:pt x="10" y="195"/>
                  </a:lnTo>
                  <a:lnTo>
                    <a:pt x="19" y="19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0" y="185"/>
                  </a:lnTo>
                  <a:lnTo>
                    <a:pt x="0" y="175"/>
                  </a:lnTo>
                  <a:lnTo>
                    <a:pt x="10" y="166"/>
                  </a:lnTo>
                  <a:lnTo>
                    <a:pt x="10" y="15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0" y="137"/>
                  </a:lnTo>
                  <a:lnTo>
                    <a:pt x="0" y="127"/>
                  </a:lnTo>
                  <a:lnTo>
                    <a:pt x="10" y="11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8" y="107"/>
                  </a:lnTo>
                  <a:lnTo>
                    <a:pt x="48" y="98"/>
                  </a:lnTo>
                  <a:lnTo>
                    <a:pt x="57" y="98"/>
                  </a:lnTo>
                  <a:lnTo>
                    <a:pt x="48" y="88"/>
                  </a:lnTo>
                  <a:lnTo>
                    <a:pt x="48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48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59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7" y="59"/>
                  </a:lnTo>
                  <a:lnTo>
                    <a:pt x="77" y="49"/>
                  </a:lnTo>
                  <a:lnTo>
                    <a:pt x="86" y="49"/>
                  </a:lnTo>
                  <a:lnTo>
                    <a:pt x="77" y="49"/>
                  </a:lnTo>
                  <a:lnTo>
                    <a:pt x="77" y="39"/>
                  </a:lnTo>
                  <a:lnTo>
                    <a:pt x="77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6" y="30"/>
                  </a:lnTo>
                  <a:lnTo>
                    <a:pt x="96" y="20"/>
                  </a:lnTo>
                  <a:lnTo>
                    <a:pt x="105" y="20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5228" y="1880"/>
              <a:ext cx="249" cy="253"/>
            </a:xfrm>
            <a:custGeom>
              <a:avLst/>
              <a:gdLst/>
              <a:ahLst/>
              <a:cxnLst>
                <a:cxn ang="0">
                  <a:pos x="115" y="10"/>
                </a:cxn>
                <a:cxn ang="0">
                  <a:pos x="134" y="0"/>
                </a:cxn>
                <a:cxn ang="0">
                  <a:pos x="134" y="10"/>
                </a:cxn>
                <a:cxn ang="0">
                  <a:pos x="153" y="10"/>
                </a:cxn>
                <a:cxn ang="0">
                  <a:pos x="163" y="30"/>
                </a:cxn>
                <a:cxn ang="0">
                  <a:pos x="163" y="30"/>
                </a:cxn>
                <a:cxn ang="0">
                  <a:pos x="182" y="49"/>
                </a:cxn>
                <a:cxn ang="0">
                  <a:pos x="172" y="59"/>
                </a:cxn>
                <a:cxn ang="0">
                  <a:pos x="182" y="68"/>
                </a:cxn>
                <a:cxn ang="0">
                  <a:pos x="211" y="88"/>
                </a:cxn>
                <a:cxn ang="0">
                  <a:pos x="201" y="98"/>
                </a:cxn>
                <a:cxn ang="0">
                  <a:pos x="191" y="107"/>
                </a:cxn>
                <a:cxn ang="0">
                  <a:pos x="201" y="107"/>
                </a:cxn>
                <a:cxn ang="0">
                  <a:pos x="211" y="107"/>
                </a:cxn>
                <a:cxn ang="0">
                  <a:pos x="220" y="107"/>
                </a:cxn>
                <a:cxn ang="0">
                  <a:pos x="230" y="127"/>
                </a:cxn>
                <a:cxn ang="0">
                  <a:pos x="239" y="146"/>
                </a:cxn>
                <a:cxn ang="0">
                  <a:pos x="239" y="156"/>
                </a:cxn>
                <a:cxn ang="0">
                  <a:pos x="239" y="166"/>
                </a:cxn>
                <a:cxn ang="0">
                  <a:pos x="239" y="175"/>
                </a:cxn>
                <a:cxn ang="0">
                  <a:pos x="239" y="185"/>
                </a:cxn>
                <a:cxn ang="0">
                  <a:pos x="239" y="214"/>
                </a:cxn>
                <a:cxn ang="0">
                  <a:pos x="230" y="224"/>
                </a:cxn>
                <a:cxn ang="0">
                  <a:pos x="211" y="224"/>
                </a:cxn>
                <a:cxn ang="0">
                  <a:pos x="201" y="244"/>
                </a:cxn>
                <a:cxn ang="0">
                  <a:pos x="182" y="234"/>
                </a:cxn>
                <a:cxn ang="0">
                  <a:pos x="172" y="234"/>
                </a:cxn>
                <a:cxn ang="0">
                  <a:pos x="163" y="244"/>
                </a:cxn>
                <a:cxn ang="0">
                  <a:pos x="134" y="234"/>
                </a:cxn>
                <a:cxn ang="0">
                  <a:pos x="124" y="244"/>
                </a:cxn>
                <a:cxn ang="0">
                  <a:pos x="96" y="244"/>
                </a:cxn>
                <a:cxn ang="0">
                  <a:pos x="57" y="234"/>
                </a:cxn>
                <a:cxn ang="0">
                  <a:pos x="29" y="224"/>
                </a:cxn>
                <a:cxn ang="0">
                  <a:pos x="19" y="214"/>
                </a:cxn>
                <a:cxn ang="0">
                  <a:pos x="10" y="195"/>
                </a:cxn>
                <a:cxn ang="0">
                  <a:pos x="19" y="185"/>
                </a:cxn>
                <a:cxn ang="0">
                  <a:pos x="10" y="185"/>
                </a:cxn>
                <a:cxn ang="0">
                  <a:pos x="10" y="166"/>
                </a:cxn>
                <a:cxn ang="0">
                  <a:pos x="19" y="146"/>
                </a:cxn>
                <a:cxn ang="0">
                  <a:pos x="19" y="146"/>
                </a:cxn>
                <a:cxn ang="0">
                  <a:pos x="10" y="137"/>
                </a:cxn>
                <a:cxn ang="0">
                  <a:pos x="10" y="117"/>
                </a:cxn>
                <a:cxn ang="0">
                  <a:pos x="29" y="107"/>
                </a:cxn>
                <a:cxn ang="0">
                  <a:pos x="48" y="98"/>
                </a:cxn>
                <a:cxn ang="0">
                  <a:pos x="48" y="88"/>
                </a:cxn>
                <a:cxn ang="0">
                  <a:pos x="57" y="78"/>
                </a:cxn>
                <a:cxn ang="0">
                  <a:pos x="57" y="78"/>
                </a:cxn>
                <a:cxn ang="0">
                  <a:pos x="57" y="68"/>
                </a:cxn>
                <a:cxn ang="0">
                  <a:pos x="57" y="59"/>
                </a:cxn>
                <a:cxn ang="0">
                  <a:pos x="67" y="59"/>
                </a:cxn>
                <a:cxn ang="0">
                  <a:pos x="77" y="49"/>
                </a:cxn>
                <a:cxn ang="0">
                  <a:pos x="77" y="49"/>
                </a:cxn>
                <a:cxn ang="0">
                  <a:pos x="77" y="30"/>
                </a:cxn>
                <a:cxn ang="0">
                  <a:pos x="86" y="30"/>
                </a:cxn>
                <a:cxn ang="0">
                  <a:pos x="96" y="20"/>
                </a:cxn>
                <a:cxn ang="0">
                  <a:pos x="115" y="20"/>
                </a:cxn>
                <a:cxn ang="0">
                  <a:pos x="115" y="20"/>
                </a:cxn>
              </a:cxnLst>
              <a:rect l="0" t="0" r="r" b="b"/>
              <a:pathLst>
                <a:path w="249" h="253">
                  <a:moveTo>
                    <a:pt x="115" y="20"/>
                  </a:moveTo>
                  <a:lnTo>
                    <a:pt x="115" y="10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44" y="10"/>
                  </a:lnTo>
                  <a:lnTo>
                    <a:pt x="153" y="10"/>
                  </a:lnTo>
                  <a:lnTo>
                    <a:pt x="163" y="20"/>
                  </a:lnTo>
                  <a:lnTo>
                    <a:pt x="163" y="30"/>
                  </a:lnTo>
                  <a:lnTo>
                    <a:pt x="153" y="30"/>
                  </a:lnTo>
                  <a:lnTo>
                    <a:pt x="163" y="30"/>
                  </a:lnTo>
                  <a:lnTo>
                    <a:pt x="172" y="39"/>
                  </a:lnTo>
                  <a:lnTo>
                    <a:pt x="182" y="49"/>
                  </a:lnTo>
                  <a:lnTo>
                    <a:pt x="172" y="49"/>
                  </a:lnTo>
                  <a:lnTo>
                    <a:pt x="172" y="59"/>
                  </a:lnTo>
                  <a:lnTo>
                    <a:pt x="172" y="68"/>
                  </a:lnTo>
                  <a:lnTo>
                    <a:pt x="182" y="68"/>
                  </a:lnTo>
                  <a:lnTo>
                    <a:pt x="201" y="68"/>
                  </a:lnTo>
                  <a:lnTo>
                    <a:pt x="211" y="88"/>
                  </a:lnTo>
                  <a:lnTo>
                    <a:pt x="211" y="98"/>
                  </a:lnTo>
                  <a:lnTo>
                    <a:pt x="201" y="98"/>
                  </a:lnTo>
                  <a:lnTo>
                    <a:pt x="191" y="98"/>
                  </a:lnTo>
                  <a:lnTo>
                    <a:pt x="191" y="107"/>
                  </a:lnTo>
                  <a:lnTo>
                    <a:pt x="191" y="107"/>
                  </a:lnTo>
                  <a:lnTo>
                    <a:pt x="201" y="107"/>
                  </a:lnTo>
                  <a:lnTo>
                    <a:pt x="211" y="107"/>
                  </a:lnTo>
                  <a:lnTo>
                    <a:pt x="211" y="107"/>
                  </a:lnTo>
                  <a:lnTo>
                    <a:pt x="211" y="107"/>
                  </a:lnTo>
                  <a:lnTo>
                    <a:pt x="220" y="107"/>
                  </a:lnTo>
                  <a:lnTo>
                    <a:pt x="230" y="107"/>
                  </a:lnTo>
                  <a:lnTo>
                    <a:pt x="230" y="127"/>
                  </a:lnTo>
                  <a:lnTo>
                    <a:pt x="239" y="137"/>
                  </a:lnTo>
                  <a:lnTo>
                    <a:pt x="239" y="146"/>
                  </a:lnTo>
                  <a:lnTo>
                    <a:pt x="239" y="146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9" y="166"/>
                  </a:lnTo>
                  <a:lnTo>
                    <a:pt x="249" y="175"/>
                  </a:lnTo>
                  <a:lnTo>
                    <a:pt x="239" y="175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39" y="205"/>
                  </a:lnTo>
                  <a:lnTo>
                    <a:pt x="239" y="214"/>
                  </a:lnTo>
                  <a:lnTo>
                    <a:pt x="230" y="224"/>
                  </a:lnTo>
                  <a:lnTo>
                    <a:pt x="230" y="224"/>
                  </a:lnTo>
                  <a:lnTo>
                    <a:pt x="220" y="224"/>
                  </a:lnTo>
                  <a:lnTo>
                    <a:pt x="211" y="224"/>
                  </a:lnTo>
                  <a:lnTo>
                    <a:pt x="211" y="234"/>
                  </a:lnTo>
                  <a:lnTo>
                    <a:pt x="201" y="244"/>
                  </a:lnTo>
                  <a:lnTo>
                    <a:pt x="191" y="234"/>
                  </a:lnTo>
                  <a:lnTo>
                    <a:pt x="182" y="234"/>
                  </a:lnTo>
                  <a:lnTo>
                    <a:pt x="172" y="234"/>
                  </a:lnTo>
                  <a:lnTo>
                    <a:pt x="172" y="234"/>
                  </a:lnTo>
                  <a:lnTo>
                    <a:pt x="163" y="234"/>
                  </a:lnTo>
                  <a:lnTo>
                    <a:pt x="163" y="244"/>
                  </a:lnTo>
                  <a:lnTo>
                    <a:pt x="144" y="234"/>
                  </a:lnTo>
                  <a:lnTo>
                    <a:pt x="134" y="234"/>
                  </a:lnTo>
                  <a:lnTo>
                    <a:pt x="134" y="244"/>
                  </a:lnTo>
                  <a:lnTo>
                    <a:pt x="124" y="244"/>
                  </a:lnTo>
                  <a:lnTo>
                    <a:pt x="105" y="253"/>
                  </a:lnTo>
                  <a:lnTo>
                    <a:pt x="96" y="244"/>
                  </a:lnTo>
                  <a:lnTo>
                    <a:pt x="86" y="244"/>
                  </a:lnTo>
                  <a:lnTo>
                    <a:pt x="57" y="234"/>
                  </a:lnTo>
                  <a:lnTo>
                    <a:pt x="38" y="234"/>
                  </a:lnTo>
                  <a:lnTo>
                    <a:pt x="29" y="224"/>
                  </a:lnTo>
                  <a:lnTo>
                    <a:pt x="19" y="214"/>
                  </a:lnTo>
                  <a:lnTo>
                    <a:pt x="19" y="214"/>
                  </a:lnTo>
                  <a:lnTo>
                    <a:pt x="10" y="205"/>
                  </a:lnTo>
                  <a:lnTo>
                    <a:pt x="10" y="195"/>
                  </a:lnTo>
                  <a:lnTo>
                    <a:pt x="19" y="19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0" y="185"/>
                  </a:lnTo>
                  <a:lnTo>
                    <a:pt x="0" y="175"/>
                  </a:lnTo>
                  <a:lnTo>
                    <a:pt x="10" y="166"/>
                  </a:lnTo>
                  <a:lnTo>
                    <a:pt x="10" y="15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0" y="137"/>
                  </a:lnTo>
                  <a:lnTo>
                    <a:pt x="0" y="127"/>
                  </a:lnTo>
                  <a:lnTo>
                    <a:pt x="10" y="11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8" y="107"/>
                  </a:lnTo>
                  <a:lnTo>
                    <a:pt x="48" y="98"/>
                  </a:lnTo>
                  <a:lnTo>
                    <a:pt x="57" y="98"/>
                  </a:lnTo>
                  <a:lnTo>
                    <a:pt x="48" y="88"/>
                  </a:lnTo>
                  <a:lnTo>
                    <a:pt x="48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48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59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7" y="59"/>
                  </a:lnTo>
                  <a:lnTo>
                    <a:pt x="77" y="49"/>
                  </a:lnTo>
                  <a:lnTo>
                    <a:pt x="86" y="49"/>
                  </a:lnTo>
                  <a:lnTo>
                    <a:pt x="77" y="49"/>
                  </a:lnTo>
                  <a:lnTo>
                    <a:pt x="77" y="39"/>
                  </a:lnTo>
                  <a:lnTo>
                    <a:pt x="77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6" y="30"/>
                  </a:lnTo>
                  <a:lnTo>
                    <a:pt x="96" y="20"/>
                  </a:lnTo>
                  <a:lnTo>
                    <a:pt x="105" y="20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2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4692" y="1997"/>
              <a:ext cx="354" cy="11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29" y="107"/>
                </a:cxn>
                <a:cxn ang="0">
                  <a:pos x="19" y="97"/>
                </a:cxn>
                <a:cxn ang="0">
                  <a:pos x="9" y="97"/>
                </a:cxn>
                <a:cxn ang="0">
                  <a:pos x="9" y="88"/>
                </a:cxn>
                <a:cxn ang="0">
                  <a:pos x="0" y="68"/>
                </a:cxn>
                <a:cxn ang="0">
                  <a:pos x="19" y="58"/>
                </a:cxn>
                <a:cxn ang="0">
                  <a:pos x="38" y="49"/>
                </a:cxn>
                <a:cxn ang="0">
                  <a:pos x="38" y="39"/>
                </a:cxn>
                <a:cxn ang="0">
                  <a:pos x="48" y="20"/>
                </a:cxn>
                <a:cxn ang="0">
                  <a:pos x="76" y="10"/>
                </a:cxn>
                <a:cxn ang="0">
                  <a:pos x="96" y="20"/>
                </a:cxn>
                <a:cxn ang="0">
                  <a:pos x="115" y="20"/>
                </a:cxn>
                <a:cxn ang="0">
                  <a:pos x="115" y="20"/>
                </a:cxn>
                <a:cxn ang="0">
                  <a:pos x="124" y="29"/>
                </a:cxn>
                <a:cxn ang="0">
                  <a:pos x="134" y="29"/>
                </a:cxn>
                <a:cxn ang="0">
                  <a:pos x="163" y="20"/>
                </a:cxn>
                <a:cxn ang="0">
                  <a:pos x="172" y="39"/>
                </a:cxn>
                <a:cxn ang="0">
                  <a:pos x="163" y="49"/>
                </a:cxn>
                <a:cxn ang="0">
                  <a:pos x="182" y="39"/>
                </a:cxn>
                <a:cxn ang="0">
                  <a:pos x="191" y="29"/>
                </a:cxn>
                <a:cxn ang="0">
                  <a:pos x="210" y="29"/>
                </a:cxn>
                <a:cxn ang="0">
                  <a:pos x="230" y="29"/>
                </a:cxn>
                <a:cxn ang="0">
                  <a:pos x="258" y="20"/>
                </a:cxn>
                <a:cxn ang="0">
                  <a:pos x="268" y="29"/>
                </a:cxn>
                <a:cxn ang="0">
                  <a:pos x="268" y="49"/>
                </a:cxn>
                <a:cxn ang="0">
                  <a:pos x="277" y="49"/>
                </a:cxn>
                <a:cxn ang="0">
                  <a:pos x="287" y="39"/>
                </a:cxn>
                <a:cxn ang="0">
                  <a:pos x="287" y="10"/>
                </a:cxn>
                <a:cxn ang="0">
                  <a:pos x="316" y="0"/>
                </a:cxn>
                <a:cxn ang="0">
                  <a:pos x="325" y="10"/>
                </a:cxn>
                <a:cxn ang="0">
                  <a:pos x="335" y="29"/>
                </a:cxn>
                <a:cxn ang="0">
                  <a:pos x="354" y="39"/>
                </a:cxn>
                <a:cxn ang="0">
                  <a:pos x="344" y="49"/>
                </a:cxn>
                <a:cxn ang="0">
                  <a:pos x="344" y="58"/>
                </a:cxn>
                <a:cxn ang="0">
                  <a:pos x="335" y="68"/>
                </a:cxn>
                <a:cxn ang="0">
                  <a:pos x="344" y="88"/>
                </a:cxn>
                <a:cxn ang="0">
                  <a:pos x="344" y="97"/>
                </a:cxn>
                <a:cxn ang="0">
                  <a:pos x="344" y="107"/>
                </a:cxn>
                <a:cxn ang="0">
                  <a:pos x="335" y="107"/>
                </a:cxn>
                <a:cxn ang="0">
                  <a:pos x="325" y="117"/>
                </a:cxn>
                <a:cxn ang="0">
                  <a:pos x="316" y="107"/>
                </a:cxn>
                <a:cxn ang="0">
                  <a:pos x="306" y="107"/>
                </a:cxn>
                <a:cxn ang="0">
                  <a:pos x="277" y="117"/>
                </a:cxn>
                <a:cxn ang="0">
                  <a:pos x="258" y="107"/>
                </a:cxn>
                <a:cxn ang="0">
                  <a:pos x="239" y="117"/>
                </a:cxn>
                <a:cxn ang="0">
                  <a:pos x="201" y="117"/>
                </a:cxn>
                <a:cxn ang="0">
                  <a:pos x="182" y="117"/>
                </a:cxn>
                <a:cxn ang="0">
                  <a:pos x="153" y="117"/>
                </a:cxn>
                <a:cxn ang="0">
                  <a:pos x="134" y="117"/>
                </a:cxn>
                <a:cxn ang="0">
                  <a:pos x="105" y="117"/>
                </a:cxn>
                <a:cxn ang="0">
                  <a:pos x="86" y="117"/>
                </a:cxn>
                <a:cxn ang="0">
                  <a:pos x="67" y="117"/>
                </a:cxn>
                <a:cxn ang="0">
                  <a:pos x="57" y="117"/>
                </a:cxn>
                <a:cxn ang="0">
                  <a:pos x="38" y="107"/>
                </a:cxn>
              </a:cxnLst>
              <a:rect l="0" t="0" r="r" b="b"/>
              <a:pathLst>
                <a:path w="354" h="117">
                  <a:moveTo>
                    <a:pt x="38" y="107"/>
                  </a:moveTo>
                  <a:lnTo>
                    <a:pt x="38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0" y="88"/>
                  </a:lnTo>
                  <a:lnTo>
                    <a:pt x="9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9" y="58"/>
                  </a:lnTo>
                  <a:lnTo>
                    <a:pt x="19" y="58"/>
                  </a:lnTo>
                  <a:lnTo>
                    <a:pt x="29" y="49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48" y="20"/>
                  </a:lnTo>
                  <a:lnTo>
                    <a:pt x="67" y="20"/>
                  </a:lnTo>
                  <a:lnTo>
                    <a:pt x="76" y="10"/>
                  </a:lnTo>
                  <a:lnTo>
                    <a:pt x="86" y="10"/>
                  </a:lnTo>
                  <a:lnTo>
                    <a:pt x="96" y="20"/>
                  </a:lnTo>
                  <a:lnTo>
                    <a:pt x="105" y="10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29"/>
                  </a:lnTo>
                  <a:lnTo>
                    <a:pt x="124" y="29"/>
                  </a:lnTo>
                  <a:lnTo>
                    <a:pt x="134" y="39"/>
                  </a:lnTo>
                  <a:lnTo>
                    <a:pt x="134" y="29"/>
                  </a:lnTo>
                  <a:lnTo>
                    <a:pt x="143" y="29"/>
                  </a:lnTo>
                  <a:lnTo>
                    <a:pt x="163" y="20"/>
                  </a:lnTo>
                  <a:lnTo>
                    <a:pt x="163" y="29"/>
                  </a:lnTo>
                  <a:lnTo>
                    <a:pt x="172" y="39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3" y="58"/>
                  </a:lnTo>
                  <a:lnTo>
                    <a:pt x="182" y="39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210" y="29"/>
                  </a:lnTo>
                  <a:lnTo>
                    <a:pt x="210" y="29"/>
                  </a:lnTo>
                  <a:lnTo>
                    <a:pt x="220" y="29"/>
                  </a:lnTo>
                  <a:lnTo>
                    <a:pt x="230" y="29"/>
                  </a:lnTo>
                  <a:lnTo>
                    <a:pt x="239" y="20"/>
                  </a:lnTo>
                  <a:lnTo>
                    <a:pt x="258" y="20"/>
                  </a:lnTo>
                  <a:lnTo>
                    <a:pt x="258" y="29"/>
                  </a:lnTo>
                  <a:lnTo>
                    <a:pt x="268" y="29"/>
                  </a:lnTo>
                  <a:lnTo>
                    <a:pt x="268" y="39"/>
                  </a:lnTo>
                  <a:lnTo>
                    <a:pt x="268" y="49"/>
                  </a:lnTo>
                  <a:lnTo>
                    <a:pt x="268" y="49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87" y="39"/>
                  </a:lnTo>
                  <a:lnTo>
                    <a:pt x="277" y="20"/>
                  </a:lnTo>
                  <a:lnTo>
                    <a:pt x="287" y="10"/>
                  </a:lnTo>
                  <a:lnTo>
                    <a:pt x="306" y="10"/>
                  </a:lnTo>
                  <a:lnTo>
                    <a:pt x="316" y="0"/>
                  </a:lnTo>
                  <a:lnTo>
                    <a:pt x="325" y="0"/>
                  </a:lnTo>
                  <a:lnTo>
                    <a:pt x="325" y="10"/>
                  </a:lnTo>
                  <a:lnTo>
                    <a:pt x="335" y="20"/>
                  </a:lnTo>
                  <a:lnTo>
                    <a:pt x="335" y="29"/>
                  </a:lnTo>
                  <a:lnTo>
                    <a:pt x="354" y="29"/>
                  </a:lnTo>
                  <a:lnTo>
                    <a:pt x="354" y="3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54" y="49"/>
                  </a:lnTo>
                  <a:lnTo>
                    <a:pt x="344" y="58"/>
                  </a:lnTo>
                  <a:lnTo>
                    <a:pt x="335" y="68"/>
                  </a:lnTo>
                  <a:lnTo>
                    <a:pt x="335" y="68"/>
                  </a:lnTo>
                  <a:lnTo>
                    <a:pt x="344" y="78"/>
                  </a:lnTo>
                  <a:lnTo>
                    <a:pt x="344" y="88"/>
                  </a:lnTo>
                  <a:lnTo>
                    <a:pt x="33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35" y="107"/>
                  </a:lnTo>
                  <a:lnTo>
                    <a:pt x="335" y="117"/>
                  </a:lnTo>
                  <a:lnTo>
                    <a:pt x="325" y="117"/>
                  </a:lnTo>
                  <a:lnTo>
                    <a:pt x="316" y="107"/>
                  </a:lnTo>
                  <a:lnTo>
                    <a:pt x="316" y="107"/>
                  </a:lnTo>
                  <a:lnTo>
                    <a:pt x="306" y="117"/>
                  </a:lnTo>
                  <a:lnTo>
                    <a:pt x="306" y="107"/>
                  </a:lnTo>
                  <a:lnTo>
                    <a:pt x="297" y="117"/>
                  </a:lnTo>
                  <a:lnTo>
                    <a:pt x="277" y="117"/>
                  </a:lnTo>
                  <a:lnTo>
                    <a:pt x="268" y="117"/>
                  </a:lnTo>
                  <a:lnTo>
                    <a:pt x="258" y="107"/>
                  </a:lnTo>
                  <a:lnTo>
                    <a:pt x="249" y="107"/>
                  </a:lnTo>
                  <a:lnTo>
                    <a:pt x="239" y="117"/>
                  </a:lnTo>
                  <a:lnTo>
                    <a:pt x="220" y="117"/>
                  </a:lnTo>
                  <a:lnTo>
                    <a:pt x="201" y="117"/>
                  </a:lnTo>
                  <a:lnTo>
                    <a:pt x="191" y="117"/>
                  </a:lnTo>
                  <a:lnTo>
                    <a:pt x="182" y="117"/>
                  </a:lnTo>
                  <a:lnTo>
                    <a:pt x="172" y="117"/>
                  </a:lnTo>
                  <a:lnTo>
                    <a:pt x="153" y="117"/>
                  </a:lnTo>
                  <a:lnTo>
                    <a:pt x="143" y="107"/>
                  </a:lnTo>
                  <a:lnTo>
                    <a:pt x="134" y="117"/>
                  </a:lnTo>
                  <a:lnTo>
                    <a:pt x="124" y="117"/>
                  </a:lnTo>
                  <a:lnTo>
                    <a:pt x="105" y="117"/>
                  </a:lnTo>
                  <a:lnTo>
                    <a:pt x="96" y="117"/>
                  </a:lnTo>
                  <a:lnTo>
                    <a:pt x="86" y="117"/>
                  </a:lnTo>
                  <a:lnTo>
                    <a:pt x="76" y="117"/>
                  </a:lnTo>
                  <a:lnTo>
                    <a:pt x="6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48" y="107"/>
                  </a:lnTo>
                  <a:lnTo>
                    <a:pt x="38" y="107"/>
                  </a:lnTo>
                  <a:lnTo>
                    <a:pt x="38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4692" y="1997"/>
              <a:ext cx="354" cy="117"/>
            </a:xfrm>
            <a:custGeom>
              <a:avLst/>
              <a:gdLst/>
              <a:ahLst/>
              <a:cxnLst>
                <a:cxn ang="0">
                  <a:pos x="38" y="107"/>
                </a:cxn>
                <a:cxn ang="0">
                  <a:pos x="29" y="107"/>
                </a:cxn>
                <a:cxn ang="0">
                  <a:pos x="19" y="97"/>
                </a:cxn>
                <a:cxn ang="0">
                  <a:pos x="9" y="97"/>
                </a:cxn>
                <a:cxn ang="0">
                  <a:pos x="9" y="88"/>
                </a:cxn>
                <a:cxn ang="0">
                  <a:pos x="0" y="68"/>
                </a:cxn>
                <a:cxn ang="0">
                  <a:pos x="19" y="58"/>
                </a:cxn>
                <a:cxn ang="0">
                  <a:pos x="38" y="49"/>
                </a:cxn>
                <a:cxn ang="0">
                  <a:pos x="38" y="39"/>
                </a:cxn>
                <a:cxn ang="0">
                  <a:pos x="48" y="20"/>
                </a:cxn>
                <a:cxn ang="0">
                  <a:pos x="76" y="10"/>
                </a:cxn>
                <a:cxn ang="0">
                  <a:pos x="96" y="20"/>
                </a:cxn>
                <a:cxn ang="0">
                  <a:pos x="115" y="20"/>
                </a:cxn>
                <a:cxn ang="0">
                  <a:pos x="115" y="20"/>
                </a:cxn>
                <a:cxn ang="0">
                  <a:pos x="124" y="29"/>
                </a:cxn>
                <a:cxn ang="0">
                  <a:pos x="134" y="29"/>
                </a:cxn>
                <a:cxn ang="0">
                  <a:pos x="163" y="20"/>
                </a:cxn>
                <a:cxn ang="0">
                  <a:pos x="172" y="39"/>
                </a:cxn>
                <a:cxn ang="0">
                  <a:pos x="163" y="49"/>
                </a:cxn>
                <a:cxn ang="0">
                  <a:pos x="182" y="39"/>
                </a:cxn>
                <a:cxn ang="0">
                  <a:pos x="191" y="29"/>
                </a:cxn>
                <a:cxn ang="0">
                  <a:pos x="210" y="29"/>
                </a:cxn>
                <a:cxn ang="0">
                  <a:pos x="230" y="29"/>
                </a:cxn>
                <a:cxn ang="0">
                  <a:pos x="258" y="20"/>
                </a:cxn>
                <a:cxn ang="0">
                  <a:pos x="268" y="29"/>
                </a:cxn>
                <a:cxn ang="0">
                  <a:pos x="268" y="49"/>
                </a:cxn>
                <a:cxn ang="0">
                  <a:pos x="277" y="49"/>
                </a:cxn>
                <a:cxn ang="0">
                  <a:pos x="287" y="39"/>
                </a:cxn>
                <a:cxn ang="0">
                  <a:pos x="287" y="10"/>
                </a:cxn>
                <a:cxn ang="0">
                  <a:pos x="316" y="0"/>
                </a:cxn>
                <a:cxn ang="0">
                  <a:pos x="325" y="10"/>
                </a:cxn>
                <a:cxn ang="0">
                  <a:pos x="335" y="29"/>
                </a:cxn>
                <a:cxn ang="0">
                  <a:pos x="354" y="39"/>
                </a:cxn>
                <a:cxn ang="0">
                  <a:pos x="344" y="49"/>
                </a:cxn>
                <a:cxn ang="0">
                  <a:pos x="344" y="58"/>
                </a:cxn>
                <a:cxn ang="0">
                  <a:pos x="335" y="68"/>
                </a:cxn>
                <a:cxn ang="0">
                  <a:pos x="344" y="88"/>
                </a:cxn>
                <a:cxn ang="0">
                  <a:pos x="344" y="97"/>
                </a:cxn>
                <a:cxn ang="0">
                  <a:pos x="344" y="107"/>
                </a:cxn>
                <a:cxn ang="0">
                  <a:pos x="335" y="107"/>
                </a:cxn>
                <a:cxn ang="0">
                  <a:pos x="325" y="117"/>
                </a:cxn>
                <a:cxn ang="0">
                  <a:pos x="316" y="107"/>
                </a:cxn>
                <a:cxn ang="0">
                  <a:pos x="306" y="107"/>
                </a:cxn>
                <a:cxn ang="0">
                  <a:pos x="277" y="117"/>
                </a:cxn>
                <a:cxn ang="0">
                  <a:pos x="258" y="107"/>
                </a:cxn>
                <a:cxn ang="0">
                  <a:pos x="239" y="117"/>
                </a:cxn>
                <a:cxn ang="0">
                  <a:pos x="201" y="117"/>
                </a:cxn>
                <a:cxn ang="0">
                  <a:pos x="182" y="117"/>
                </a:cxn>
                <a:cxn ang="0">
                  <a:pos x="153" y="117"/>
                </a:cxn>
                <a:cxn ang="0">
                  <a:pos x="134" y="117"/>
                </a:cxn>
                <a:cxn ang="0">
                  <a:pos x="105" y="117"/>
                </a:cxn>
                <a:cxn ang="0">
                  <a:pos x="86" y="117"/>
                </a:cxn>
                <a:cxn ang="0">
                  <a:pos x="67" y="117"/>
                </a:cxn>
                <a:cxn ang="0">
                  <a:pos x="57" y="117"/>
                </a:cxn>
                <a:cxn ang="0">
                  <a:pos x="38" y="107"/>
                </a:cxn>
              </a:cxnLst>
              <a:rect l="0" t="0" r="r" b="b"/>
              <a:pathLst>
                <a:path w="354" h="117">
                  <a:moveTo>
                    <a:pt x="38" y="107"/>
                  </a:moveTo>
                  <a:lnTo>
                    <a:pt x="38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0" y="88"/>
                  </a:lnTo>
                  <a:lnTo>
                    <a:pt x="9" y="88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9" y="58"/>
                  </a:lnTo>
                  <a:lnTo>
                    <a:pt x="19" y="58"/>
                  </a:lnTo>
                  <a:lnTo>
                    <a:pt x="29" y="49"/>
                  </a:lnTo>
                  <a:lnTo>
                    <a:pt x="38" y="49"/>
                  </a:lnTo>
                  <a:lnTo>
                    <a:pt x="29" y="39"/>
                  </a:lnTo>
                  <a:lnTo>
                    <a:pt x="38" y="39"/>
                  </a:lnTo>
                  <a:lnTo>
                    <a:pt x="38" y="29"/>
                  </a:lnTo>
                  <a:lnTo>
                    <a:pt x="48" y="20"/>
                  </a:lnTo>
                  <a:lnTo>
                    <a:pt x="67" y="20"/>
                  </a:lnTo>
                  <a:lnTo>
                    <a:pt x="76" y="10"/>
                  </a:lnTo>
                  <a:lnTo>
                    <a:pt x="86" y="10"/>
                  </a:lnTo>
                  <a:lnTo>
                    <a:pt x="96" y="20"/>
                  </a:lnTo>
                  <a:lnTo>
                    <a:pt x="105" y="10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5" y="29"/>
                  </a:lnTo>
                  <a:lnTo>
                    <a:pt x="124" y="29"/>
                  </a:lnTo>
                  <a:lnTo>
                    <a:pt x="134" y="39"/>
                  </a:lnTo>
                  <a:lnTo>
                    <a:pt x="134" y="29"/>
                  </a:lnTo>
                  <a:lnTo>
                    <a:pt x="143" y="29"/>
                  </a:lnTo>
                  <a:lnTo>
                    <a:pt x="163" y="20"/>
                  </a:lnTo>
                  <a:lnTo>
                    <a:pt x="163" y="29"/>
                  </a:lnTo>
                  <a:lnTo>
                    <a:pt x="172" y="39"/>
                  </a:lnTo>
                  <a:lnTo>
                    <a:pt x="163" y="49"/>
                  </a:lnTo>
                  <a:lnTo>
                    <a:pt x="163" y="49"/>
                  </a:lnTo>
                  <a:lnTo>
                    <a:pt x="163" y="58"/>
                  </a:lnTo>
                  <a:lnTo>
                    <a:pt x="182" y="39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210" y="29"/>
                  </a:lnTo>
                  <a:lnTo>
                    <a:pt x="210" y="29"/>
                  </a:lnTo>
                  <a:lnTo>
                    <a:pt x="220" y="29"/>
                  </a:lnTo>
                  <a:lnTo>
                    <a:pt x="230" y="29"/>
                  </a:lnTo>
                  <a:lnTo>
                    <a:pt x="239" y="20"/>
                  </a:lnTo>
                  <a:lnTo>
                    <a:pt x="258" y="20"/>
                  </a:lnTo>
                  <a:lnTo>
                    <a:pt x="258" y="29"/>
                  </a:lnTo>
                  <a:lnTo>
                    <a:pt x="268" y="29"/>
                  </a:lnTo>
                  <a:lnTo>
                    <a:pt x="268" y="39"/>
                  </a:lnTo>
                  <a:lnTo>
                    <a:pt x="268" y="49"/>
                  </a:lnTo>
                  <a:lnTo>
                    <a:pt x="268" y="49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87" y="39"/>
                  </a:lnTo>
                  <a:lnTo>
                    <a:pt x="277" y="20"/>
                  </a:lnTo>
                  <a:lnTo>
                    <a:pt x="287" y="10"/>
                  </a:lnTo>
                  <a:lnTo>
                    <a:pt x="306" y="10"/>
                  </a:lnTo>
                  <a:lnTo>
                    <a:pt x="316" y="0"/>
                  </a:lnTo>
                  <a:lnTo>
                    <a:pt x="325" y="0"/>
                  </a:lnTo>
                  <a:lnTo>
                    <a:pt x="325" y="10"/>
                  </a:lnTo>
                  <a:lnTo>
                    <a:pt x="335" y="20"/>
                  </a:lnTo>
                  <a:lnTo>
                    <a:pt x="335" y="29"/>
                  </a:lnTo>
                  <a:lnTo>
                    <a:pt x="354" y="29"/>
                  </a:lnTo>
                  <a:lnTo>
                    <a:pt x="354" y="39"/>
                  </a:lnTo>
                  <a:lnTo>
                    <a:pt x="344" y="49"/>
                  </a:lnTo>
                  <a:lnTo>
                    <a:pt x="344" y="49"/>
                  </a:lnTo>
                  <a:lnTo>
                    <a:pt x="354" y="49"/>
                  </a:lnTo>
                  <a:lnTo>
                    <a:pt x="344" y="58"/>
                  </a:lnTo>
                  <a:lnTo>
                    <a:pt x="335" y="68"/>
                  </a:lnTo>
                  <a:lnTo>
                    <a:pt x="335" y="68"/>
                  </a:lnTo>
                  <a:lnTo>
                    <a:pt x="344" y="78"/>
                  </a:lnTo>
                  <a:lnTo>
                    <a:pt x="344" y="88"/>
                  </a:lnTo>
                  <a:lnTo>
                    <a:pt x="33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35" y="107"/>
                  </a:lnTo>
                  <a:lnTo>
                    <a:pt x="335" y="117"/>
                  </a:lnTo>
                  <a:lnTo>
                    <a:pt x="325" y="117"/>
                  </a:lnTo>
                  <a:lnTo>
                    <a:pt x="316" y="107"/>
                  </a:lnTo>
                  <a:lnTo>
                    <a:pt x="316" y="107"/>
                  </a:lnTo>
                  <a:lnTo>
                    <a:pt x="306" y="117"/>
                  </a:lnTo>
                  <a:lnTo>
                    <a:pt x="306" y="107"/>
                  </a:lnTo>
                  <a:lnTo>
                    <a:pt x="297" y="117"/>
                  </a:lnTo>
                  <a:lnTo>
                    <a:pt x="277" y="117"/>
                  </a:lnTo>
                  <a:lnTo>
                    <a:pt x="268" y="117"/>
                  </a:lnTo>
                  <a:lnTo>
                    <a:pt x="258" y="107"/>
                  </a:lnTo>
                  <a:lnTo>
                    <a:pt x="249" y="107"/>
                  </a:lnTo>
                  <a:lnTo>
                    <a:pt x="239" y="117"/>
                  </a:lnTo>
                  <a:lnTo>
                    <a:pt x="220" y="117"/>
                  </a:lnTo>
                  <a:lnTo>
                    <a:pt x="201" y="117"/>
                  </a:lnTo>
                  <a:lnTo>
                    <a:pt x="191" y="117"/>
                  </a:lnTo>
                  <a:lnTo>
                    <a:pt x="182" y="117"/>
                  </a:lnTo>
                  <a:lnTo>
                    <a:pt x="172" y="117"/>
                  </a:lnTo>
                  <a:lnTo>
                    <a:pt x="153" y="117"/>
                  </a:lnTo>
                  <a:lnTo>
                    <a:pt x="143" y="107"/>
                  </a:lnTo>
                  <a:lnTo>
                    <a:pt x="134" y="117"/>
                  </a:lnTo>
                  <a:lnTo>
                    <a:pt x="124" y="117"/>
                  </a:lnTo>
                  <a:lnTo>
                    <a:pt x="105" y="117"/>
                  </a:lnTo>
                  <a:lnTo>
                    <a:pt x="96" y="117"/>
                  </a:lnTo>
                  <a:lnTo>
                    <a:pt x="86" y="117"/>
                  </a:lnTo>
                  <a:lnTo>
                    <a:pt x="76" y="117"/>
                  </a:lnTo>
                  <a:lnTo>
                    <a:pt x="67" y="117"/>
                  </a:lnTo>
                  <a:lnTo>
                    <a:pt x="57" y="117"/>
                  </a:lnTo>
                  <a:lnTo>
                    <a:pt x="57" y="117"/>
                  </a:lnTo>
                  <a:lnTo>
                    <a:pt x="48" y="107"/>
                  </a:lnTo>
                  <a:lnTo>
                    <a:pt x="38" y="107"/>
                  </a:lnTo>
                  <a:lnTo>
                    <a:pt x="38" y="107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5439" y="1997"/>
              <a:ext cx="9" cy="2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9" h="20">
                  <a:moveTo>
                    <a:pt x="9" y="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5322" y="2055"/>
              <a:ext cx="48" cy="2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29" y="1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</a:cxnLst>
              <a:rect l="0" t="0" r="r" b="b"/>
              <a:pathLst>
                <a:path w="48" h="20">
                  <a:moveTo>
                    <a:pt x="48" y="0"/>
                  </a:moveTo>
                  <a:lnTo>
                    <a:pt x="48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5198" y="2036"/>
              <a:ext cx="28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9" y="19"/>
                </a:cxn>
                <a:cxn ang="0">
                  <a:pos x="28" y="19"/>
                </a:cxn>
                <a:cxn ang="0">
                  <a:pos x="28" y="19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19" y="19"/>
                  </a:lnTo>
                  <a:lnTo>
                    <a:pt x="28" y="19"/>
                  </a:lnTo>
                  <a:lnTo>
                    <a:pt x="28" y="1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5362" y="1948"/>
              <a:ext cx="29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10"/>
                </a:cxn>
                <a:cxn ang="0">
                  <a:pos x="19" y="10"/>
                </a:cxn>
                <a:cxn ang="0">
                  <a:pos x="10" y="10"/>
                </a:cxn>
                <a:cxn ang="0">
                  <a:pos x="10" y="20"/>
                </a:cxn>
                <a:cxn ang="0">
                  <a:pos x="10" y="20"/>
                </a:cxn>
                <a:cxn ang="0">
                  <a:pos x="0" y="20"/>
                </a:cxn>
              </a:cxnLst>
              <a:rect l="0" t="0" r="r" b="b"/>
              <a:pathLst>
                <a:path w="29" h="20">
                  <a:moveTo>
                    <a:pt x="29" y="0"/>
                  </a:moveTo>
                  <a:lnTo>
                    <a:pt x="29" y="1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0" y="2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5314" y="1929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Line 166"/>
            <p:cNvSpPr>
              <a:spLocks noChangeShapeType="1"/>
            </p:cNvSpPr>
            <p:nvPr/>
          </p:nvSpPr>
          <p:spPr bwMode="auto">
            <a:xfrm flipH="1">
              <a:off x="5399" y="2065"/>
              <a:ext cx="9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968" y="2026"/>
              <a:ext cx="19" cy="88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9" y="78"/>
                </a:cxn>
                <a:cxn ang="0">
                  <a:pos x="19" y="78"/>
                </a:cxn>
                <a:cxn ang="0">
                  <a:pos x="19" y="68"/>
                </a:cxn>
                <a:cxn ang="0">
                  <a:pos x="19" y="59"/>
                </a:cxn>
                <a:cxn ang="0">
                  <a:pos x="9" y="49"/>
                </a:cxn>
                <a:cxn ang="0">
                  <a:pos x="19" y="39"/>
                </a:cxn>
                <a:cxn ang="0">
                  <a:pos x="19" y="39"/>
                </a:cxn>
                <a:cxn ang="0">
                  <a:pos x="19" y="29"/>
                </a:cxn>
                <a:cxn ang="0">
                  <a:pos x="19" y="20"/>
                </a:cxn>
                <a:cxn ang="0">
                  <a:pos x="19" y="2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1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19" y="20"/>
                </a:cxn>
                <a:cxn ang="0">
                  <a:pos x="9" y="2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9" y="49"/>
                </a:cxn>
                <a:cxn ang="0">
                  <a:pos x="9" y="59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9" y="7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78"/>
                </a:cxn>
                <a:cxn ang="0">
                  <a:pos x="0" y="88"/>
                </a:cxn>
              </a:cxnLst>
              <a:rect l="0" t="0" r="r" b="b"/>
              <a:pathLst>
                <a:path w="19" h="88">
                  <a:moveTo>
                    <a:pt x="0" y="88"/>
                  </a:moveTo>
                  <a:lnTo>
                    <a:pt x="9" y="78"/>
                  </a:lnTo>
                  <a:lnTo>
                    <a:pt x="19" y="78"/>
                  </a:lnTo>
                  <a:lnTo>
                    <a:pt x="19" y="68"/>
                  </a:lnTo>
                  <a:lnTo>
                    <a:pt x="19" y="59"/>
                  </a:lnTo>
                  <a:lnTo>
                    <a:pt x="9" y="4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2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9" y="2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9" y="49"/>
                  </a:lnTo>
                  <a:lnTo>
                    <a:pt x="9" y="59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7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4671" y="2104"/>
              <a:ext cx="297" cy="20"/>
            </a:xfrm>
            <a:custGeom>
              <a:avLst/>
              <a:gdLst/>
              <a:ahLst/>
              <a:cxnLst>
                <a:cxn ang="0">
                  <a:pos x="297" y="10"/>
                </a:cxn>
                <a:cxn ang="0">
                  <a:pos x="287" y="10"/>
                </a:cxn>
                <a:cxn ang="0">
                  <a:pos x="278" y="10"/>
                </a:cxn>
                <a:cxn ang="0">
                  <a:pos x="268" y="10"/>
                </a:cxn>
                <a:cxn ang="0">
                  <a:pos x="259" y="10"/>
                </a:cxn>
                <a:cxn ang="0">
                  <a:pos x="249" y="10"/>
                </a:cxn>
                <a:cxn ang="0">
                  <a:pos x="239" y="10"/>
                </a:cxn>
                <a:cxn ang="0">
                  <a:pos x="211" y="10"/>
                </a:cxn>
                <a:cxn ang="0">
                  <a:pos x="192" y="20"/>
                </a:cxn>
                <a:cxn ang="0">
                  <a:pos x="172" y="20"/>
                </a:cxn>
                <a:cxn ang="0">
                  <a:pos x="153" y="20"/>
                </a:cxn>
                <a:cxn ang="0">
                  <a:pos x="144" y="10"/>
                </a:cxn>
                <a:cxn ang="0">
                  <a:pos x="134" y="10"/>
                </a:cxn>
                <a:cxn ang="0">
                  <a:pos x="115" y="10"/>
                </a:cxn>
                <a:cxn ang="0">
                  <a:pos x="96" y="10"/>
                </a:cxn>
                <a:cxn ang="0">
                  <a:pos x="86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48" y="10"/>
                </a:cxn>
                <a:cxn ang="0">
                  <a:pos x="29" y="10"/>
                </a:cxn>
                <a:cxn ang="0">
                  <a:pos x="19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1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86" y="10"/>
                </a:cxn>
                <a:cxn ang="0">
                  <a:pos x="96" y="10"/>
                </a:cxn>
                <a:cxn ang="0">
                  <a:pos x="105" y="0"/>
                </a:cxn>
                <a:cxn ang="0">
                  <a:pos x="115" y="10"/>
                </a:cxn>
                <a:cxn ang="0">
                  <a:pos x="134" y="10"/>
                </a:cxn>
                <a:cxn ang="0">
                  <a:pos x="144" y="10"/>
                </a:cxn>
                <a:cxn ang="0">
                  <a:pos x="153" y="10"/>
                </a:cxn>
                <a:cxn ang="0">
                  <a:pos x="163" y="10"/>
                </a:cxn>
                <a:cxn ang="0">
                  <a:pos x="182" y="10"/>
                </a:cxn>
                <a:cxn ang="0">
                  <a:pos x="201" y="10"/>
                </a:cxn>
                <a:cxn ang="0">
                  <a:pos x="211" y="0"/>
                </a:cxn>
                <a:cxn ang="0">
                  <a:pos x="220" y="0"/>
                </a:cxn>
                <a:cxn ang="0">
                  <a:pos x="230" y="10"/>
                </a:cxn>
                <a:cxn ang="0">
                  <a:pos x="239" y="10"/>
                </a:cxn>
                <a:cxn ang="0">
                  <a:pos x="259" y="10"/>
                </a:cxn>
                <a:cxn ang="0">
                  <a:pos x="268" y="0"/>
                </a:cxn>
                <a:cxn ang="0">
                  <a:pos x="268" y="10"/>
                </a:cxn>
                <a:cxn ang="0">
                  <a:pos x="278" y="0"/>
                </a:cxn>
                <a:cxn ang="0">
                  <a:pos x="287" y="0"/>
                </a:cxn>
                <a:cxn ang="0">
                  <a:pos x="297" y="0"/>
                </a:cxn>
                <a:cxn ang="0">
                  <a:pos x="297" y="10"/>
                </a:cxn>
                <a:cxn ang="0">
                  <a:pos x="297" y="10"/>
                </a:cxn>
              </a:cxnLst>
              <a:rect l="0" t="0" r="r" b="b"/>
              <a:pathLst>
                <a:path w="297" h="20">
                  <a:moveTo>
                    <a:pt x="297" y="10"/>
                  </a:moveTo>
                  <a:lnTo>
                    <a:pt x="287" y="10"/>
                  </a:lnTo>
                  <a:lnTo>
                    <a:pt x="278" y="10"/>
                  </a:lnTo>
                  <a:lnTo>
                    <a:pt x="268" y="10"/>
                  </a:lnTo>
                  <a:lnTo>
                    <a:pt x="259" y="10"/>
                  </a:lnTo>
                  <a:lnTo>
                    <a:pt x="249" y="10"/>
                  </a:lnTo>
                  <a:lnTo>
                    <a:pt x="239" y="10"/>
                  </a:lnTo>
                  <a:lnTo>
                    <a:pt x="211" y="10"/>
                  </a:lnTo>
                  <a:lnTo>
                    <a:pt x="192" y="20"/>
                  </a:lnTo>
                  <a:lnTo>
                    <a:pt x="172" y="20"/>
                  </a:lnTo>
                  <a:lnTo>
                    <a:pt x="153" y="20"/>
                  </a:lnTo>
                  <a:lnTo>
                    <a:pt x="144" y="10"/>
                  </a:lnTo>
                  <a:lnTo>
                    <a:pt x="134" y="10"/>
                  </a:lnTo>
                  <a:lnTo>
                    <a:pt x="115" y="10"/>
                  </a:lnTo>
                  <a:lnTo>
                    <a:pt x="96" y="10"/>
                  </a:lnTo>
                  <a:lnTo>
                    <a:pt x="86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48" y="10"/>
                  </a:lnTo>
                  <a:lnTo>
                    <a:pt x="29" y="10"/>
                  </a:lnTo>
                  <a:lnTo>
                    <a:pt x="1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1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86" y="10"/>
                  </a:lnTo>
                  <a:lnTo>
                    <a:pt x="96" y="10"/>
                  </a:lnTo>
                  <a:lnTo>
                    <a:pt x="105" y="0"/>
                  </a:lnTo>
                  <a:lnTo>
                    <a:pt x="115" y="10"/>
                  </a:lnTo>
                  <a:lnTo>
                    <a:pt x="134" y="10"/>
                  </a:lnTo>
                  <a:lnTo>
                    <a:pt x="144" y="10"/>
                  </a:lnTo>
                  <a:lnTo>
                    <a:pt x="153" y="10"/>
                  </a:lnTo>
                  <a:lnTo>
                    <a:pt x="163" y="10"/>
                  </a:lnTo>
                  <a:lnTo>
                    <a:pt x="182" y="10"/>
                  </a:lnTo>
                  <a:lnTo>
                    <a:pt x="201" y="10"/>
                  </a:lnTo>
                  <a:lnTo>
                    <a:pt x="211" y="0"/>
                  </a:lnTo>
                  <a:lnTo>
                    <a:pt x="220" y="0"/>
                  </a:lnTo>
                  <a:lnTo>
                    <a:pt x="230" y="10"/>
                  </a:lnTo>
                  <a:lnTo>
                    <a:pt x="239" y="10"/>
                  </a:lnTo>
                  <a:lnTo>
                    <a:pt x="259" y="10"/>
                  </a:lnTo>
                  <a:lnTo>
                    <a:pt x="268" y="0"/>
                  </a:lnTo>
                  <a:lnTo>
                    <a:pt x="268" y="10"/>
                  </a:lnTo>
                  <a:lnTo>
                    <a:pt x="278" y="0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297" y="10"/>
                  </a:lnTo>
                  <a:lnTo>
                    <a:pt x="29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4891" y="2046"/>
              <a:ext cx="1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10" y="9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920" y="2036"/>
              <a:ext cx="29" cy="2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29"/>
                </a:cxn>
                <a:cxn ang="0">
                  <a:pos x="19" y="19"/>
                </a:cxn>
                <a:cxn ang="0">
                  <a:pos x="29" y="19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29" y="0"/>
                </a:cxn>
              </a:cxnLst>
              <a:rect l="0" t="0" r="r" b="b"/>
              <a:pathLst>
                <a:path w="29" h="29">
                  <a:moveTo>
                    <a:pt x="0" y="19"/>
                  </a:moveTo>
                  <a:lnTo>
                    <a:pt x="10" y="29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4786" y="2085"/>
              <a:ext cx="1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19" y="9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lnTo>
                    <a:pt x="0" y="9"/>
                  </a:lnTo>
                  <a:lnTo>
                    <a:pt x="19" y="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4824" y="2036"/>
              <a:ext cx="19" cy="2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10" y="19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10" y="29"/>
                </a:cxn>
                <a:cxn ang="0">
                  <a:pos x="19" y="29"/>
                </a:cxn>
              </a:cxnLst>
              <a:rect l="0" t="0" r="r" b="b"/>
              <a:pathLst>
                <a:path w="19" h="29">
                  <a:moveTo>
                    <a:pt x="1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10" y="29"/>
                  </a:lnTo>
                  <a:lnTo>
                    <a:pt x="19" y="2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Line 173"/>
            <p:cNvSpPr>
              <a:spLocks noChangeShapeType="1"/>
            </p:cNvSpPr>
            <p:nvPr/>
          </p:nvSpPr>
          <p:spPr bwMode="auto">
            <a:xfrm>
              <a:off x="4863" y="2055"/>
              <a:ext cx="9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700" y="2046"/>
              <a:ext cx="38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9"/>
                </a:cxn>
                <a:cxn ang="0">
                  <a:pos x="19" y="0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29" y="9"/>
                </a:cxn>
                <a:cxn ang="0">
                  <a:pos x="29" y="19"/>
                </a:cxn>
                <a:cxn ang="0">
                  <a:pos x="38" y="19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19" y="9"/>
                  </a:lnTo>
                  <a:lnTo>
                    <a:pt x="19" y="0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29" y="9"/>
                  </a:lnTo>
                  <a:lnTo>
                    <a:pt x="29" y="19"/>
                  </a:lnTo>
                  <a:lnTo>
                    <a:pt x="38" y="19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4709" y="2075"/>
              <a:ext cx="2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10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lnTo>
                    <a:pt x="10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0" y="10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816" y="1968"/>
              <a:ext cx="19" cy="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4816" y="1978"/>
              <a:ext cx="19" cy="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>
                  <a:moveTo>
                    <a:pt x="19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4941" y="1978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4826" y="1910"/>
              <a:ext cx="38" cy="5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9" y="19"/>
                </a:cxn>
                <a:cxn ang="0">
                  <a:pos x="19" y="38"/>
                </a:cxn>
                <a:cxn ang="0">
                  <a:pos x="0" y="58"/>
                </a:cxn>
                <a:cxn ang="0">
                  <a:pos x="19" y="38"/>
                </a:cxn>
                <a:cxn ang="0">
                  <a:pos x="29" y="19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58">
                  <a:moveTo>
                    <a:pt x="38" y="0"/>
                  </a:moveTo>
                  <a:lnTo>
                    <a:pt x="29" y="19"/>
                  </a:lnTo>
                  <a:lnTo>
                    <a:pt x="19" y="38"/>
                  </a:lnTo>
                  <a:lnTo>
                    <a:pt x="0" y="58"/>
                  </a:lnTo>
                  <a:lnTo>
                    <a:pt x="19" y="38"/>
                  </a:lnTo>
                  <a:lnTo>
                    <a:pt x="29" y="19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4826" y="1900"/>
              <a:ext cx="19" cy="6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19"/>
                </a:cxn>
                <a:cxn ang="0">
                  <a:pos x="9" y="48"/>
                </a:cxn>
                <a:cxn ang="0">
                  <a:pos x="0" y="68"/>
                </a:cxn>
                <a:cxn ang="0">
                  <a:pos x="9" y="48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19" y="19"/>
                  </a:lnTo>
                  <a:lnTo>
                    <a:pt x="9" y="48"/>
                  </a:lnTo>
                  <a:lnTo>
                    <a:pt x="0" y="68"/>
                  </a:lnTo>
                  <a:lnTo>
                    <a:pt x="9" y="48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4826" y="1978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9"/>
                  </a:lnTo>
                  <a:lnTo>
                    <a:pt x="9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4816" y="1910"/>
              <a:ext cx="10" cy="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10" y="3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38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58">
                  <a:moveTo>
                    <a:pt x="10" y="0"/>
                  </a:moveTo>
                  <a:lnTo>
                    <a:pt x="10" y="9"/>
                  </a:lnTo>
                  <a:lnTo>
                    <a:pt x="10" y="3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38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4816" y="1978"/>
              <a:ext cx="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4912" y="1910"/>
              <a:ext cx="38" cy="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19" y="29"/>
                </a:cxn>
                <a:cxn ang="0">
                  <a:pos x="38" y="58"/>
                </a:cxn>
                <a:cxn ang="0">
                  <a:pos x="38" y="58"/>
                </a:cxn>
                <a:cxn ang="0">
                  <a:pos x="10" y="2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8" h="58">
                  <a:moveTo>
                    <a:pt x="10" y="0"/>
                  </a:moveTo>
                  <a:lnTo>
                    <a:pt x="10" y="9"/>
                  </a:lnTo>
                  <a:lnTo>
                    <a:pt x="19" y="29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10" y="2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4950" y="1978"/>
              <a:ext cx="1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h="29">
                  <a:moveTo>
                    <a:pt x="0" y="2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4931" y="1900"/>
              <a:ext cx="29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"/>
                </a:cxn>
                <a:cxn ang="0">
                  <a:pos x="19" y="48"/>
                </a:cxn>
                <a:cxn ang="0">
                  <a:pos x="29" y="68"/>
                </a:cxn>
                <a:cxn ang="0">
                  <a:pos x="19" y="48"/>
                </a:cxn>
                <a:cxn ang="0">
                  <a:pos x="10" y="1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68">
                  <a:moveTo>
                    <a:pt x="0" y="0"/>
                  </a:moveTo>
                  <a:lnTo>
                    <a:pt x="0" y="19"/>
                  </a:lnTo>
                  <a:lnTo>
                    <a:pt x="19" y="48"/>
                  </a:lnTo>
                  <a:lnTo>
                    <a:pt x="29" y="68"/>
                  </a:lnTo>
                  <a:lnTo>
                    <a:pt x="19" y="48"/>
                  </a:lnTo>
                  <a:lnTo>
                    <a:pt x="1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4960" y="1978"/>
              <a:ext cx="1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4950" y="1910"/>
              <a:ext cx="19" cy="4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9"/>
                </a:cxn>
                <a:cxn ang="0">
                  <a:pos x="10" y="29"/>
                </a:cxn>
                <a:cxn ang="0">
                  <a:pos x="19" y="48"/>
                </a:cxn>
                <a:cxn ang="0">
                  <a:pos x="19" y="48"/>
                </a:cxn>
                <a:cxn ang="0">
                  <a:pos x="10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48">
                  <a:moveTo>
                    <a:pt x="10" y="0"/>
                  </a:moveTo>
                  <a:lnTo>
                    <a:pt x="10" y="9"/>
                  </a:lnTo>
                  <a:lnTo>
                    <a:pt x="10" y="29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0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4969" y="1978"/>
              <a:ext cx="1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4941" y="1968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4826" y="1978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9" y="19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4874" y="1929"/>
              <a:ext cx="28" cy="5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" y="39"/>
                </a:cxn>
                <a:cxn ang="0">
                  <a:pos x="19" y="19"/>
                </a:cxn>
                <a:cxn ang="0">
                  <a:pos x="19" y="10"/>
                </a:cxn>
                <a:cxn ang="0">
                  <a:pos x="19" y="0"/>
                </a:cxn>
                <a:cxn ang="0">
                  <a:pos x="19" y="10"/>
                </a:cxn>
                <a:cxn ang="0">
                  <a:pos x="19" y="19"/>
                </a:cxn>
                <a:cxn ang="0">
                  <a:pos x="19" y="19"/>
                </a:cxn>
                <a:cxn ang="0">
                  <a:pos x="28" y="10"/>
                </a:cxn>
                <a:cxn ang="0">
                  <a:pos x="19" y="19"/>
                </a:cxn>
                <a:cxn ang="0">
                  <a:pos x="19" y="29"/>
                </a:cxn>
                <a:cxn ang="0">
                  <a:pos x="9" y="39"/>
                </a:cxn>
                <a:cxn ang="0">
                  <a:pos x="9" y="49"/>
                </a:cxn>
                <a:cxn ang="0">
                  <a:pos x="0" y="58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28" h="58">
                  <a:moveTo>
                    <a:pt x="0" y="49"/>
                  </a:moveTo>
                  <a:lnTo>
                    <a:pt x="9" y="39"/>
                  </a:lnTo>
                  <a:lnTo>
                    <a:pt x="19" y="19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8" y="10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9" y="39"/>
                  </a:lnTo>
                  <a:lnTo>
                    <a:pt x="9" y="49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4893" y="1958"/>
              <a:ext cx="19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0" y="2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19" h="29">
                  <a:moveTo>
                    <a:pt x="0" y="29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0" y="2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5027" y="1754"/>
              <a:ext cx="1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7"/>
                </a:cxn>
                <a:cxn ang="0">
                  <a:pos x="0" y="117"/>
                </a:cxn>
                <a:cxn ang="0">
                  <a:pos x="0" y="146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263"/>
                </a:cxn>
              </a:cxnLst>
              <a:rect l="0" t="0" r="r" b="b"/>
              <a:pathLst>
                <a:path h="263">
                  <a:moveTo>
                    <a:pt x="0" y="0"/>
                  </a:moveTo>
                  <a:lnTo>
                    <a:pt x="0" y="97"/>
                  </a:lnTo>
                  <a:lnTo>
                    <a:pt x="0" y="117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263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Rectangle 195"/>
            <p:cNvSpPr>
              <a:spLocks noChangeArrowheads="1"/>
            </p:cNvSpPr>
            <p:nvPr/>
          </p:nvSpPr>
          <p:spPr bwMode="auto">
            <a:xfrm>
              <a:off x="2002" y="1880"/>
              <a:ext cx="9" cy="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3715" y="1423"/>
              <a:ext cx="154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9"/>
                </a:cxn>
                <a:cxn ang="0">
                  <a:pos x="20" y="78"/>
                </a:cxn>
                <a:cxn ang="0">
                  <a:pos x="39" y="127"/>
                </a:cxn>
                <a:cxn ang="0">
                  <a:pos x="67" y="185"/>
                </a:cxn>
                <a:cxn ang="0">
                  <a:pos x="96" y="224"/>
                </a:cxn>
                <a:cxn ang="0">
                  <a:pos x="125" y="263"/>
                </a:cxn>
                <a:cxn ang="0">
                  <a:pos x="154" y="263"/>
                </a:cxn>
              </a:cxnLst>
              <a:rect l="0" t="0" r="r" b="b"/>
              <a:pathLst>
                <a:path w="154" h="263">
                  <a:moveTo>
                    <a:pt x="0" y="0"/>
                  </a:moveTo>
                  <a:lnTo>
                    <a:pt x="10" y="29"/>
                  </a:lnTo>
                  <a:lnTo>
                    <a:pt x="20" y="78"/>
                  </a:lnTo>
                  <a:lnTo>
                    <a:pt x="39" y="127"/>
                  </a:lnTo>
                  <a:lnTo>
                    <a:pt x="67" y="185"/>
                  </a:lnTo>
                  <a:lnTo>
                    <a:pt x="96" y="224"/>
                  </a:lnTo>
                  <a:lnTo>
                    <a:pt x="125" y="263"/>
                  </a:lnTo>
                  <a:lnTo>
                    <a:pt x="154" y="263"/>
                  </a:lnTo>
                </a:path>
              </a:pathLst>
            </a:custGeom>
            <a:grpFill/>
            <a:ln w="30163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4003" y="1452"/>
              <a:ext cx="296" cy="243"/>
            </a:xfrm>
            <a:custGeom>
              <a:avLst/>
              <a:gdLst/>
              <a:ahLst/>
              <a:cxnLst>
                <a:cxn ang="0">
                  <a:pos x="0" y="243"/>
                </a:cxn>
                <a:cxn ang="0">
                  <a:pos x="47" y="185"/>
                </a:cxn>
                <a:cxn ang="0">
                  <a:pos x="95" y="136"/>
                </a:cxn>
                <a:cxn ang="0">
                  <a:pos x="143" y="68"/>
                </a:cxn>
                <a:cxn ang="0">
                  <a:pos x="201" y="0"/>
                </a:cxn>
                <a:cxn ang="0">
                  <a:pos x="296" y="0"/>
                </a:cxn>
              </a:cxnLst>
              <a:rect l="0" t="0" r="r" b="b"/>
              <a:pathLst>
                <a:path w="296" h="243">
                  <a:moveTo>
                    <a:pt x="0" y="243"/>
                  </a:moveTo>
                  <a:lnTo>
                    <a:pt x="47" y="185"/>
                  </a:lnTo>
                  <a:lnTo>
                    <a:pt x="95" y="136"/>
                  </a:lnTo>
                  <a:lnTo>
                    <a:pt x="143" y="68"/>
                  </a:lnTo>
                  <a:lnTo>
                    <a:pt x="201" y="0"/>
                  </a:lnTo>
                  <a:lnTo>
                    <a:pt x="296" y="0"/>
                  </a:lnTo>
                </a:path>
              </a:pathLst>
            </a:custGeom>
            <a:grpFill/>
            <a:ln w="30163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3878" y="1695"/>
              <a:ext cx="134" cy="137"/>
            </a:xfrm>
            <a:custGeom>
              <a:avLst/>
              <a:gdLst/>
              <a:ahLst/>
              <a:cxnLst>
                <a:cxn ang="0">
                  <a:pos x="67" y="107"/>
                </a:cxn>
                <a:cxn ang="0">
                  <a:pos x="0" y="0"/>
                </a:cxn>
                <a:cxn ang="0">
                  <a:pos x="29" y="107"/>
                </a:cxn>
                <a:cxn ang="0">
                  <a:pos x="38" y="137"/>
                </a:cxn>
                <a:cxn ang="0">
                  <a:pos x="115" y="137"/>
                </a:cxn>
                <a:cxn ang="0">
                  <a:pos x="115" y="107"/>
                </a:cxn>
                <a:cxn ang="0">
                  <a:pos x="134" y="10"/>
                </a:cxn>
                <a:cxn ang="0">
                  <a:pos x="77" y="107"/>
                </a:cxn>
                <a:cxn ang="0">
                  <a:pos x="67" y="107"/>
                </a:cxn>
              </a:cxnLst>
              <a:rect l="0" t="0" r="r" b="b"/>
              <a:pathLst>
                <a:path w="134" h="137">
                  <a:moveTo>
                    <a:pt x="67" y="107"/>
                  </a:moveTo>
                  <a:lnTo>
                    <a:pt x="0" y="0"/>
                  </a:lnTo>
                  <a:lnTo>
                    <a:pt x="29" y="107"/>
                  </a:lnTo>
                  <a:lnTo>
                    <a:pt x="38" y="137"/>
                  </a:lnTo>
                  <a:lnTo>
                    <a:pt x="115" y="137"/>
                  </a:lnTo>
                  <a:lnTo>
                    <a:pt x="115" y="107"/>
                  </a:lnTo>
                  <a:lnTo>
                    <a:pt x="134" y="10"/>
                  </a:lnTo>
                  <a:lnTo>
                    <a:pt x="77" y="107"/>
                  </a:lnTo>
                  <a:lnTo>
                    <a:pt x="67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Rectangle 199"/>
            <p:cNvSpPr>
              <a:spLocks noChangeArrowheads="1"/>
            </p:cNvSpPr>
            <p:nvPr/>
          </p:nvSpPr>
          <p:spPr bwMode="auto">
            <a:xfrm>
              <a:off x="3888" y="1802"/>
              <a:ext cx="134" cy="2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Rectangle 200"/>
            <p:cNvSpPr>
              <a:spLocks noChangeArrowheads="1"/>
            </p:cNvSpPr>
            <p:nvPr/>
          </p:nvSpPr>
          <p:spPr bwMode="auto">
            <a:xfrm>
              <a:off x="3869" y="2017"/>
              <a:ext cx="162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Rectangle 201"/>
            <p:cNvSpPr>
              <a:spLocks noChangeArrowheads="1"/>
            </p:cNvSpPr>
            <p:nvPr/>
          </p:nvSpPr>
          <p:spPr bwMode="auto">
            <a:xfrm>
              <a:off x="3869" y="2017"/>
              <a:ext cx="162" cy="29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Line 202"/>
            <p:cNvSpPr>
              <a:spLocks noChangeShapeType="1"/>
            </p:cNvSpPr>
            <p:nvPr/>
          </p:nvSpPr>
          <p:spPr bwMode="auto">
            <a:xfrm flipH="1">
              <a:off x="3878" y="1715"/>
              <a:ext cx="29" cy="2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Line 203"/>
            <p:cNvSpPr>
              <a:spLocks noChangeShapeType="1"/>
            </p:cNvSpPr>
            <p:nvPr/>
          </p:nvSpPr>
          <p:spPr bwMode="auto">
            <a:xfrm flipH="1">
              <a:off x="3888" y="1734"/>
              <a:ext cx="28" cy="3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Line 204"/>
            <p:cNvSpPr>
              <a:spLocks noChangeShapeType="1"/>
            </p:cNvSpPr>
            <p:nvPr/>
          </p:nvSpPr>
          <p:spPr bwMode="auto">
            <a:xfrm flipH="1">
              <a:off x="3897" y="1764"/>
              <a:ext cx="29" cy="1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Line 205"/>
            <p:cNvSpPr>
              <a:spLocks noChangeShapeType="1"/>
            </p:cNvSpPr>
            <p:nvPr/>
          </p:nvSpPr>
          <p:spPr bwMode="auto">
            <a:xfrm>
              <a:off x="3993" y="1715"/>
              <a:ext cx="29" cy="2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Line 206"/>
            <p:cNvSpPr>
              <a:spLocks noChangeShapeType="1"/>
            </p:cNvSpPr>
            <p:nvPr/>
          </p:nvSpPr>
          <p:spPr bwMode="auto">
            <a:xfrm>
              <a:off x="3983" y="1734"/>
              <a:ext cx="29" cy="3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Line 207"/>
            <p:cNvSpPr>
              <a:spLocks noChangeShapeType="1"/>
            </p:cNvSpPr>
            <p:nvPr/>
          </p:nvSpPr>
          <p:spPr bwMode="auto">
            <a:xfrm>
              <a:off x="3974" y="1764"/>
              <a:ext cx="29" cy="1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3600" y="1355"/>
              <a:ext cx="77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29"/>
                </a:cxn>
                <a:cxn ang="0">
                  <a:pos x="48" y="49"/>
                </a:cxn>
                <a:cxn ang="0">
                  <a:pos x="77" y="58"/>
                </a:cxn>
              </a:cxnLst>
              <a:rect l="0" t="0" r="r" b="b"/>
              <a:pathLst>
                <a:path w="77" h="58">
                  <a:moveTo>
                    <a:pt x="0" y="0"/>
                  </a:moveTo>
                  <a:lnTo>
                    <a:pt x="20" y="29"/>
                  </a:lnTo>
                  <a:lnTo>
                    <a:pt x="48" y="49"/>
                  </a:lnTo>
                  <a:lnTo>
                    <a:pt x="77" y="5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3466" y="1355"/>
              <a:ext cx="125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"/>
                </a:cxn>
                <a:cxn ang="0">
                  <a:pos x="67" y="49"/>
                </a:cxn>
                <a:cxn ang="0">
                  <a:pos x="106" y="58"/>
                </a:cxn>
                <a:cxn ang="0">
                  <a:pos x="125" y="58"/>
                </a:cxn>
              </a:cxnLst>
              <a:rect l="0" t="0" r="r" b="b"/>
              <a:pathLst>
                <a:path w="125" h="58">
                  <a:moveTo>
                    <a:pt x="0" y="0"/>
                  </a:moveTo>
                  <a:lnTo>
                    <a:pt x="29" y="29"/>
                  </a:lnTo>
                  <a:lnTo>
                    <a:pt x="67" y="49"/>
                  </a:lnTo>
                  <a:lnTo>
                    <a:pt x="106" y="58"/>
                  </a:lnTo>
                  <a:lnTo>
                    <a:pt x="125" y="5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3380" y="1355"/>
              <a:ext cx="153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9"/>
                </a:cxn>
                <a:cxn ang="0">
                  <a:pos x="67" y="58"/>
                </a:cxn>
                <a:cxn ang="0">
                  <a:pos x="106" y="58"/>
                </a:cxn>
                <a:cxn ang="0">
                  <a:pos x="134" y="58"/>
                </a:cxn>
                <a:cxn ang="0">
                  <a:pos x="153" y="58"/>
                </a:cxn>
              </a:cxnLst>
              <a:rect l="0" t="0" r="r" b="b"/>
              <a:pathLst>
                <a:path w="153" h="58">
                  <a:moveTo>
                    <a:pt x="0" y="0"/>
                  </a:moveTo>
                  <a:lnTo>
                    <a:pt x="29" y="39"/>
                  </a:lnTo>
                  <a:lnTo>
                    <a:pt x="67" y="58"/>
                  </a:lnTo>
                  <a:lnTo>
                    <a:pt x="106" y="58"/>
                  </a:lnTo>
                  <a:lnTo>
                    <a:pt x="134" y="58"/>
                  </a:lnTo>
                  <a:lnTo>
                    <a:pt x="153" y="5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3505" y="1345"/>
              <a:ext cx="1" cy="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38"/>
                </a:cxn>
                <a:cxn ang="0">
                  <a:pos x="0" y="0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Line 212"/>
            <p:cNvSpPr>
              <a:spLocks noChangeShapeType="1"/>
            </p:cNvSpPr>
            <p:nvPr/>
          </p:nvSpPr>
          <p:spPr bwMode="auto">
            <a:xfrm>
              <a:off x="3486" y="1326"/>
              <a:ext cx="1" cy="438"/>
            </a:xfrm>
            <a:prstGeom prst="line">
              <a:avLst/>
            </a:prstGeom>
            <a:grpFill/>
            <a:ln w="603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3352" y="1384"/>
              <a:ext cx="31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0"/>
                </a:cxn>
                <a:cxn ang="0">
                  <a:pos x="0" y="0"/>
                </a:cxn>
              </a:cxnLst>
              <a:rect l="0" t="0" r="r" b="b"/>
              <a:pathLst>
                <a:path w="316">
                  <a:moveTo>
                    <a:pt x="0" y="0"/>
                  </a:moveTo>
                  <a:lnTo>
                    <a:pt x="3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Line 214"/>
            <p:cNvSpPr>
              <a:spLocks noChangeShapeType="1"/>
            </p:cNvSpPr>
            <p:nvPr/>
          </p:nvSpPr>
          <p:spPr bwMode="auto">
            <a:xfrm>
              <a:off x="3352" y="1384"/>
              <a:ext cx="316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3380" y="1365"/>
              <a:ext cx="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Line 216"/>
            <p:cNvSpPr>
              <a:spLocks noChangeShapeType="1"/>
            </p:cNvSpPr>
            <p:nvPr/>
          </p:nvSpPr>
          <p:spPr bwMode="auto">
            <a:xfrm>
              <a:off x="3380" y="1365"/>
              <a:ext cx="1" cy="2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3428" y="1384"/>
              <a:ext cx="77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68"/>
                </a:cxn>
                <a:cxn ang="0">
                  <a:pos x="0" y="0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Line 218"/>
            <p:cNvSpPr>
              <a:spLocks noChangeShapeType="1"/>
            </p:cNvSpPr>
            <p:nvPr/>
          </p:nvSpPr>
          <p:spPr bwMode="auto">
            <a:xfrm>
              <a:off x="3428" y="1384"/>
              <a:ext cx="77" cy="68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3514" y="1384"/>
              <a:ext cx="77" cy="6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68"/>
                </a:cxn>
                <a:cxn ang="0">
                  <a:pos x="77" y="0"/>
                </a:cxn>
              </a:cxnLst>
              <a:rect l="0" t="0" r="r" b="b"/>
              <a:pathLst>
                <a:path w="77" h="68">
                  <a:moveTo>
                    <a:pt x="77" y="0"/>
                  </a:moveTo>
                  <a:lnTo>
                    <a:pt x="0" y="68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Line 220"/>
            <p:cNvSpPr>
              <a:spLocks noChangeShapeType="1"/>
            </p:cNvSpPr>
            <p:nvPr/>
          </p:nvSpPr>
          <p:spPr bwMode="auto">
            <a:xfrm flipH="1">
              <a:off x="3514" y="1384"/>
              <a:ext cx="77" cy="68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3151" y="1297"/>
              <a:ext cx="229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29"/>
                </a:cxn>
                <a:cxn ang="0">
                  <a:pos x="95" y="48"/>
                </a:cxn>
                <a:cxn ang="0">
                  <a:pos x="143" y="58"/>
                </a:cxn>
                <a:cxn ang="0">
                  <a:pos x="191" y="68"/>
                </a:cxn>
                <a:cxn ang="0">
                  <a:pos x="220" y="68"/>
                </a:cxn>
                <a:cxn ang="0">
                  <a:pos x="229" y="58"/>
                </a:cxn>
              </a:cxnLst>
              <a:rect l="0" t="0" r="r" b="b"/>
              <a:pathLst>
                <a:path w="229" h="68">
                  <a:moveTo>
                    <a:pt x="0" y="0"/>
                  </a:moveTo>
                  <a:lnTo>
                    <a:pt x="47" y="29"/>
                  </a:lnTo>
                  <a:lnTo>
                    <a:pt x="95" y="48"/>
                  </a:lnTo>
                  <a:lnTo>
                    <a:pt x="143" y="58"/>
                  </a:lnTo>
                  <a:lnTo>
                    <a:pt x="191" y="68"/>
                  </a:lnTo>
                  <a:lnTo>
                    <a:pt x="220" y="68"/>
                  </a:lnTo>
                  <a:lnTo>
                    <a:pt x="229" y="5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3620" y="1404"/>
              <a:ext cx="1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1"/>
                </a:cxn>
                <a:cxn ang="0">
                  <a:pos x="0" y="0"/>
                </a:cxn>
              </a:cxnLst>
              <a:rect l="0" t="0" r="r" b="b"/>
              <a:pathLst>
                <a:path h="301">
                  <a:moveTo>
                    <a:pt x="0" y="0"/>
                  </a:moveTo>
                  <a:lnTo>
                    <a:pt x="0" y="3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Line 223"/>
            <p:cNvSpPr>
              <a:spLocks noChangeShapeType="1"/>
            </p:cNvSpPr>
            <p:nvPr/>
          </p:nvSpPr>
          <p:spPr bwMode="auto">
            <a:xfrm>
              <a:off x="3610" y="1394"/>
              <a:ext cx="1" cy="301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3505" y="1433"/>
              <a:ext cx="2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0" y="0"/>
                </a:cxn>
                <a:cxn ang="0">
                  <a:pos x="0" y="0"/>
                </a:cxn>
              </a:cxnLst>
              <a:rect l="0" t="0" r="r" b="b"/>
              <a:pathLst>
                <a:path w="220">
                  <a:moveTo>
                    <a:pt x="0" y="0"/>
                  </a:moveTo>
                  <a:lnTo>
                    <a:pt x="2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Line 225"/>
            <p:cNvSpPr>
              <a:spLocks noChangeShapeType="1"/>
            </p:cNvSpPr>
            <p:nvPr/>
          </p:nvSpPr>
          <p:spPr bwMode="auto">
            <a:xfrm>
              <a:off x="3505" y="1433"/>
              <a:ext cx="220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3533" y="1423"/>
              <a:ext cx="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Line 227"/>
            <p:cNvSpPr>
              <a:spLocks noChangeShapeType="1"/>
            </p:cNvSpPr>
            <p:nvPr/>
          </p:nvSpPr>
          <p:spPr bwMode="auto">
            <a:xfrm>
              <a:off x="3533" y="1423"/>
              <a:ext cx="1" cy="2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3524" y="1423"/>
              <a:ext cx="1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>
                  <a:moveTo>
                    <a:pt x="9" y="0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3524" y="1413"/>
              <a:ext cx="1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9" y="10"/>
                </a:cxn>
              </a:cxnLst>
              <a:rect l="0" t="0" r="r" b="b"/>
              <a:pathLst>
                <a:path w="19" h="10">
                  <a:moveTo>
                    <a:pt x="9" y="10"/>
                  </a:moveTo>
                  <a:lnTo>
                    <a:pt x="19" y="1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3524" y="1413"/>
              <a:ext cx="1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>
                  <a:moveTo>
                    <a:pt x="9" y="0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3562" y="1433"/>
              <a:ext cx="5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48"/>
                </a:cxn>
                <a:cxn ang="0">
                  <a:pos x="0" y="0"/>
                </a:cxn>
              </a:cxnLst>
              <a:rect l="0" t="0" r="r" b="b"/>
              <a:pathLst>
                <a:path w="58" h="48">
                  <a:moveTo>
                    <a:pt x="0" y="0"/>
                  </a:moveTo>
                  <a:lnTo>
                    <a:pt x="58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Line 232"/>
            <p:cNvSpPr>
              <a:spLocks noChangeShapeType="1"/>
            </p:cNvSpPr>
            <p:nvPr/>
          </p:nvSpPr>
          <p:spPr bwMode="auto">
            <a:xfrm>
              <a:off x="3562" y="1433"/>
              <a:ext cx="58" cy="48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3620" y="1433"/>
              <a:ext cx="57" cy="4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48"/>
                </a:cxn>
                <a:cxn ang="0">
                  <a:pos x="57" y="0"/>
                </a:cxn>
              </a:cxnLst>
              <a:rect l="0" t="0" r="r" b="b"/>
              <a:pathLst>
                <a:path w="57" h="48">
                  <a:moveTo>
                    <a:pt x="57" y="0"/>
                  </a:moveTo>
                  <a:lnTo>
                    <a:pt x="0" y="48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1" name="Line 234"/>
            <p:cNvSpPr>
              <a:spLocks noChangeShapeType="1"/>
            </p:cNvSpPr>
            <p:nvPr/>
          </p:nvSpPr>
          <p:spPr bwMode="auto">
            <a:xfrm flipH="1">
              <a:off x="3620" y="1433"/>
              <a:ext cx="57" cy="48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3265" y="1297"/>
              <a:ext cx="211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9"/>
                </a:cxn>
                <a:cxn ang="0">
                  <a:pos x="106" y="48"/>
                </a:cxn>
                <a:cxn ang="0">
                  <a:pos x="154" y="58"/>
                </a:cxn>
                <a:cxn ang="0">
                  <a:pos x="192" y="58"/>
                </a:cxn>
                <a:cxn ang="0">
                  <a:pos x="211" y="58"/>
                </a:cxn>
              </a:cxnLst>
              <a:rect l="0" t="0" r="r" b="b"/>
              <a:pathLst>
                <a:path w="211" h="58">
                  <a:moveTo>
                    <a:pt x="0" y="0"/>
                  </a:moveTo>
                  <a:lnTo>
                    <a:pt x="48" y="29"/>
                  </a:lnTo>
                  <a:lnTo>
                    <a:pt x="106" y="48"/>
                  </a:lnTo>
                  <a:lnTo>
                    <a:pt x="154" y="58"/>
                  </a:lnTo>
                  <a:lnTo>
                    <a:pt x="192" y="58"/>
                  </a:lnTo>
                  <a:lnTo>
                    <a:pt x="211" y="5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3476" y="1287"/>
              <a:ext cx="12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39"/>
                </a:cxn>
                <a:cxn ang="0">
                  <a:pos x="77" y="58"/>
                </a:cxn>
                <a:cxn ang="0">
                  <a:pos x="124" y="68"/>
                </a:cxn>
              </a:cxnLst>
              <a:rect l="0" t="0" r="r" b="b"/>
              <a:pathLst>
                <a:path w="124" h="68">
                  <a:moveTo>
                    <a:pt x="0" y="0"/>
                  </a:moveTo>
                  <a:lnTo>
                    <a:pt x="38" y="39"/>
                  </a:lnTo>
                  <a:lnTo>
                    <a:pt x="77" y="58"/>
                  </a:lnTo>
                  <a:lnTo>
                    <a:pt x="124" y="68"/>
                  </a:lnTo>
                </a:path>
              </a:pathLst>
            </a:custGeom>
            <a:grp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3352" y="1258"/>
              <a:ext cx="1" cy="6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22"/>
                </a:cxn>
                <a:cxn ang="0">
                  <a:pos x="0" y="0"/>
                </a:cxn>
              </a:cxnLst>
              <a:rect l="0" t="0" r="r" b="b"/>
              <a:pathLst>
                <a:path h="622">
                  <a:moveTo>
                    <a:pt x="0" y="0"/>
                  </a:moveTo>
                  <a:lnTo>
                    <a:pt x="0" y="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5" name="Line 238"/>
            <p:cNvSpPr>
              <a:spLocks noChangeShapeType="1"/>
            </p:cNvSpPr>
            <p:nvPr/>
          </p:nvSpPr>
          <p:spPr bwMode="auto">
            <a:xfrm>
              <a:off x="3332" y="1238"/>
              <a:ext cx="1" cy="623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3122" y="1316"/>
              <a:ext cx="45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0" y="0"/>
                </a:cxn>
                <a:cxn ang="0">
                  <a:pos x="0" y="0"/>
                </a:cxn>
              </a:cxnLst>
              <a:rect l="0" t="0" r="r" b="b"/>
              <a:pathLst>
                <a:path w="450">
                  <a:moveTo>
                    <a:pt x="0" y="0"/>
                  </a:moveTo>
                  <a:lnTo>
                    <a:pt x="4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7" name="Line 240"/>
            <p:cNvSpPr>
              <a:spLocks noChangeShapeType="1"/>
            </p:cNvSpPr>
            <p:nvPr/>
          </p:nvSpPr>
          <p:spPr bwMode="auto">
            <a:xfrm>
              <a:off x="3112" y="1306"/>
              <a:ext cx="450" cy="1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3476" y="1297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9" name="Line 242"/>
            <p:cNvSpPr>
              <a:spLocks noChangeShapeType="1"/>
            </p:cNvSpPr>
            <p:nvPr/>
          </p:nvSpPr>
          <p:spPr bwMode="auto">
            <a:xfrm>
              <a:off x="3476" y="1297"/>
              <a:ext cx="1" cy="3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3227" y="1316"/>
              <a:ext cx="125" cy="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" y="97"/>
                </a:cxn>
                <a:cxn ang="0">
                  <a:pos x="0" y="0"/>
                </a:cxn>
              </a:cxnLst>
              <a:rect l="0" t="0" r="r" b="b"/>
              <a:pathLst>
                <a:path w="125" h="97">
                  <a:moveTo>
                    <a:pt x="0" y="0"/>
                  </a:moveTo>
                  <a:lnTo>
                    <a:pt x="125" y="9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1" name="Line 244"/>
            <p:cNvSpPr>
              <a:spLocks noChangeShapeType="1"/>
            </p:cNvSpPr>
            <p:nvPr/>
          </p:nvSpPr>
          <p:spPr bwMode="auto">
            <a:xfrm>
              <a:off x="3227" y="1316"/>
              <a:ext cx="125" cy="97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3352" y="1316"/>
              <a:ext cx="114" cy="9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97"/>
                </a:cxn>
                <a:cxn ang="0">
                  <a:pos x="114" y="0"/>
                </a:cxn>
              </a:cxnLst>
              <a:rect l="0" t="0" r="r" b="b"/>
              <a:pathLst>
                <a:path w="114" h="97">
                  <a:moveTo>
                    <a:pt x="114" y="0"/>
                  </a:moveTo>
                  <a:lnTo>
                    <a:pt x="0" y="97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3" name="Line 246"/>
            <p:cNvSpPr>
              <a:spLocks noChangeShapeType="1"/>
            </p:cNvSpPr>
            <p:nvPr/>
          </p:nvSpPr>
          <p:spPr bwMode="auto">
            <a:xfrm flipH="1">
              <a:off x="3352" y="1316"/>
              <a:ext cx="114" cy="97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3457" y="1297"/>
              <a:ext cx="38" cy="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19" y="9"/>
                </a:cxn>
              </a:cxnLst>
              <a:rect l="0" t="0" r="r" b="b"/>
              <a:pathLst>
                <a:path w="38" h="9">
                  <a:moveTo>
                    <a:pt x="19" y="9"/>
                  </a:moveTo>
                  <a:lnTo>
                    <a:pt x="38" y="9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9" y="9"/>
                  </a:ln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3457" y="1287"/>
              <a:ext cx="38" cy="1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19" y="10"/>
                </a:cxn>
                <a:cxn ang="0">
                  <a:pos x="19" y="10"/>
                </a:cxn>
              </a:cxnLst>
              <a:rect l="0" t="0" r="r" b="b"/>
              <a:pathLst>
                <a:path w="38" h="10">
                  <a:moveTo>
                    <a:pt x="19" y="10"/>
                  </a:moveTo>
                  <a:lnTo>
                    <a:pt x="38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3457" y="1277"/>
              <a:ext cx="38" cy="1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19" y="10"/>
                </a:cxn>
                <a:cxn ang="0">
                  <a:pos x="19" y="10"/>
                </a:cxn>
              </a:cxnLst>
              <a:rect l="0" t="0" r="r" b="b"/>
              <a:pathLst>
                <a:path w="38" h="10">
                  <a:moveTo>
                    <a:pt x="19" y="10"/>
                  </a:moveTo>
                  <a:lnTo>
                    <a:pt x="38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3361" y="1374"/>
              <a:ext cx="29" cy="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9">
                  <a:moveTo>
                    <a:pt x="19" y="0"/>
                  </a:moveTo>
                  <a:lnTo>
                    <a:pt x="29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3361" y="1365"/>
              <a:ext cx="29" cy="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19" y="9"/>
                </a:cxn>
                <a:cxn ang="0">
                  <a:pos x="19" y="9"/>
                </a:cxn>
              </a:cxnLst>
              <a:rect l="0" t="0" r="r" b="b"/>
              <a:pathLst>
                <a:path w="29" h="9">
                  <a:moveTo>
                    <a:pt x="19" y="9"/>
                  </a:moveTo>
                  <a:lnTo>
                    <a:pt x="29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9" y="9"/>
                  </a:ln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3361" y="1355"/>
              <a:ext cx="29" cy="1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29" y="10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19" y="10"/>
                </a:cxn>
                <a:cxn ang="0">
                  <a:pos x="19" y="10"/>
                </a:cxn>
              </a:cxnLst>
              <a:rect l="0" t="0" r="r" b="b"/>
              <a:pathLst>
                <a:path w="29" h="10">
                  <a:moveTo>
                    <a:pt x="19" y="10"/>
                  </a:moveTo>
                  <a:lnTo>
                    <a:pt x="29" y="1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0" name="Rectangle 253"/>
            <p:cNvSpPr>
              <a:spLocks noChangeArrowheads="1"/>
            </p:cNvSpPr>
            <p:nvPr/>
          </p:nvSpPr>
          <p:spPr bwMode="auto">
            <a:xfrm>
              <a:off x="3371" y="1355"/>
              <a:ext cx="9" cy="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1" name="Rectangle 254"/>
            <p:cNvSpPr>
              <a:spLocks noChangeArrowheads="1"/>
            </p:cNvSpPr>
            <p:nvPr/>
          </p:nvSpPr>
          <p:spPr bwMode="auto">
            <a:xfrm>
              <a:off x="3371" y="1355"/>
              <a:ext cx="9" cy="10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3265" y="1297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3" name="Line 256"/>
            <p:cNvSpPr>
              <a:spLocks noChangeShapeType="1"/>
            </p:cNvSpPr>
            <p:nvPr/>
          </p:nvSpPr>
          <p:spPr bwMode="auto">
            <a:xfrm>
              <a:off x="3265" y="1297"/>
              <a:ext cx="1" cy="3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3246" y="1297"/>
              <a:ext cx="39" cy="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39" y="9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9"/>
                </a:cxn>
                <a:cxn ang="0">
                  <a:pos x="19" y="9"/>
                </a:cxn>
                <a:cxn ang="0">
                  <a:pos x="19" y="9"/>
                </a:cxn>
              </a:cxnLst>
              <a:rect l="0" t="0" r="r" b="b"/>
              <a:pathLst>
                <a:path w="39" h="9">
                  <a:moveTo>
                    <a:pt x="19" y="9"/>
                  </a:moveTo>
                  <a:lnTo>
                    <a:pt x="39" y="9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9"/>
                  </a:lnTo>
                  <a:lnTo>
                    <a:pt x="19" y="9"/>
                  </a:ln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3246" y="1287"/>
              <a:ext cx="39" cy="1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19" y="10"/>
                </a:cxn>
                <a:cxn ang="0">
                  <a:pos x="19" y="10"/>
                </a:cxn>
              </a:cxnLst>
              <a:rect l="0" t="0" r="r" b="b"/>
              <a:pathLst>
                <a:path w="39" h="10">
                  <a:moveTo>
                    <a:pt x="19" y="10"/>
                  </a:moveTo>
                  <a:lnTo>
                    <a:pt x="3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3246" y="1277"/>
              <a:ext cx="39" cy="1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19" y="10"/>
                </a:cxn>
                <a:cxn ang="0">
                  <a:pos x="19" y="10"/>
                </a:cxn>
              </a:cxnLst>
              <a:rect l="0" t="0" r="r" b="b"/>
              <a:pathLst>
                <a:path w="39" h="10">
                  <a:moveTo>
                    <a:pt x="19" y="10"/>
                  </a:moveTo>
                  <a:lnTo>
                    <a:pt x="3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3151" y="1297"/>
              <a:ext cx="1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3131" y="1297"/>
              <a:ext cx="39" cy="9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29" y="9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9"/>
                </a:cxn>
                <a:cxn ang="0">
                  <a:pos x="20" y="9"/>
                </a:cxn>
                <a:cxn ang="0">
                  <a:pos x="20" y="9"/>
                </a:cxn>
              </a:cxnLst>
              <a:rect l="0" t="0" r="r" b="b"/>
              <a:pathLst>
                <a:path w="39" h="9">
                  <a:moveTo>
                    <a:pt x="20" y="9"/>
                  </a:moveTo>
                  <a:lnTo>
                    <a:pt x="29" y="9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9"/>
                  </a:lnTo>
                  <a:lnTo>
                    <a:pt x="20" y="9"/>
                  </a:ln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3131" y="1287"/>
              <a:ext cx="39" cy="1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9" y="10"/>
                </a:cxn>
                <a:cxn ang="0">
                  <a:pos x="39" y="10"/>
                </a:cxn>
                <a:cxn ang="0">
                  <a:pos x="29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39" h="10">
                  <a:moveTo>
                    <a:pt x="20" y="10"/>
                  </a:moveTo>
                  <a:lnTo>
                    <a:pt x="29" y="10"/>
                  </a:lnTo>
                  <a:lnTo>
                    <a:pt x="39" y="1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3131" y="1277"/>
              <a:ext cx="39" cy="10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39" h="10">
                  <a:moveTo>
                    <a:pt x="20" y="10"/>
                  </a:moveTo>
                  <a:lnTo>
                    <a:pt x="3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3466" y="1365"/>
              <a:ext cx="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2" name="Line 265"/>
            <p:cNvSpPr>
              <a:spLocks noChangeShapeType="1"/>
            </p:cNvSpPr>
            <p:nvPr/>
          </p:nvSpPr>
          <p:spPr bwMode="auto">
            <a:xfrm>
              <a:off x="3466" y="1365"/>
              <a:ext cx="1" cy="2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3457" y="1374"/>
              <a:ext cx="2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9">
                  <a:moveTo>
                    <a:pt x="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4" name="Freeform 267"/>
            <p:cNvSpPr>
              <a:spLocks/>
            </p:cNvSpPr>
            <p:nvPr/>
          </p:nvSpPr>
          <p:spPr bwMode="auto">
            <a:xfrm>
              <a:off x="3457" y="1365"/>
              <a:ext cx="29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2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9" h="9">
                  <a:moveTo>
                    <a:pt x="9" y="9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5" name="Freeform 268"/>
            <p:cNvSpPr>
              <a:spLocks/>
            </p:cNvSpPr>
            <p:nvPr/>
          </p:nvSpPr>
          <p:spPr bwMode="auto">
            <a:xfrm>
              <a:off x="3457" y="1355"/>
              <a:ext cx="2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2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9" y="10"/>
                </a:cxn>
              </a:cxnLst>
              <a:rect l="0" t="0" r="r" b="b"/>
              <a:pathLst>
                <a:path w="29" h="10">
                  <a:moveTo>
                    <a:pt x="9" y="10"/>
                  </a:moveTo>
                  <a:lnTo>
                    <a:pt x="29" y="1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6" name="Rectangle 269"/>
            <p:cNvSpPr>
              <a:spLocks noChangeArrowheads="1"/>
            </p:cNvSpPr>
            <p:nvPr/>
          </p:nvSpPr>
          <p:spPr bwMode="auto">
            <a:xfrm>
              <a:off x="3466" y="1355"/>
              <a:ext cx="10" cy="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7" name="Rectangle 270"/>
            <p:cNvSpPr>
              <a:spLocks noChangeArrowheads="1"/>
            </p:cNvSpPr>
            <p:nvPr/>
          </p:nvSpPr>
          <p:spPr bwMode="auto">
            <a:xfrm>
              <a:off x="3466" y="1355"/>
              <a:ext cx="10" cy="10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8" name="Freeform 271"/>
            <p:cNvSpPr>
              <a:spLocks/>
            </p:cNvSpPr>
            <p:nvPr/>
          </p:nvSpPr>
          <p:spPr bwMode="auto">
            <a:xfrm>
              <a:off x="3600" y="1365"/>
              <a:ext cx="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9" name="Line 272"/>
            <p:cNvSpPr>
              <a:spLocks noChangeShapeType="1"/>
            </p:cNvSpPr>
            <p:nvPr/>
          </p:nvSpPr>
          <p:spPr bwMode="auto">
            <a:xfrm>
              <a:off x="3600" y="1365"/>
              <a:ext cx="1" cy="29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0" name="Freeform 273"/>
            <p:cNvSpPr>
              <a:spLocks/>
            </p:cNvSpPr>
            <p:nvPr/>
          </p:nvSpPr>
          <p:spPr bwMode="auto">
            <a:xfrm>
              <a:off x="3591" y="1374"/>
              <a:ext cx="1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>
                  <a:moveTo>
                    <a:pt x="9" y="0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1" name="Freeform 274"/>
            <p:cNvSpPr>
              <a:spLocks/>
            </p:cNvSpPr>
            <p:nvPr/>
          </p:nvSpPr>
          <p:spPr bwMode="auto">
            <a:xfrm>
              <a:off x="3591" y="1365"/>
              <a:ext cx="19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19" h="9">
                  <a:moveTo>
                    <a:pt x="9" y="9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2" name="Freeform 275"/>
            <p:cNvSpPr>
              <a:spLocks/>
            </p:cNvSpPr>
            <p:nvPr/>
          </p:nvSpPr>
          <p:spPr bwMode="auto">
            <a:xfrm>
              <a:off x="3591" y="1355"/>
              <a:ext cx="2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2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9" y="10"/>
                </a:cxn>
              </a:cxnLst>
              <a:rect l="0" t="0" r="r" b="b"/>
              <a:pathLst>
                <a:path w="29" h="10">
                  <a:moveTo>
                    <a:pt x="9" y="10"/>
                  </a:moveTo>
                  <a:lnTo>
                    <a:pt x="29" y="1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3" name="Rectangle 276"/>
            <p:cNvSpPr>
              <a:spLocks noChangeArrowheads="1"/>
            </p:cNvSpPr>
            <p:nvPr/>
          </p:nvSpPr>
          <p:spPr bwMode="auto">
            <a:xfrm>
              <a:off x="3591" y="1355"/>
              <a:ext cx="19" cy="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4" name="Rectangle 277"/>
            <p:cNvSpPr>
              <a:spLocks noChangeArrowheads="1"/>
            </p:cNvSpPr>
            <p:nvPr/>
          </p:nvSpPr>
          <p:spPr bwMode="auto">
            <a:xfrm>
              <a:off x="3591" y="1355"/>
              <a:ext cx="19" cy="10"/>
            </a:xfrm>
            <a:prstGeom prst="rect">
              <a:avLst/>
            </a:prstGeom>
            <a:grp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5" name="Freeform 278"/>
            <p:cNvSpPr>
              <a:spLocks/>
            </p:cNvSpPr>
            <p:nvPr/>
          </p:nvSpPr>
          <p:spPr bwMode="auto">
            <a:xfrm>
              <a:off x="3591" y="1423"/>
              <a:ext cx="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6" name="Line 279"/>
            <p:cNvSpPr>
              <a:spLocks noChangeShapeType="1"/>
            </p:cNvSpPr>
            <p:nvPr/>
          </p:nvSpPr>
          <p:spPr bwMode="auto">
            <a:xfrm>
              <a:off x="3591" y="1423"/>
              <a:ext cx="1" cy="2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7" name="Freeform 280"/>
            <p:cNvSpPr>
              <a:spLocks/>
            </p:cNvSpPr>
            <p:nvPr/>
          </p:nvSpPr>
          <p:spPr bwMode="auto">
            <a:xfrm>
              <a:off x="3581" y="1423"/>
              <a:ext cx="19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>
                  <a:moveTo>
                    <a:pt x="10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8" name="Freeform 281"/>
            <p:cNvSpPr>
              <a:spLocks/>
            </p:cNvSpPr>
            <p:nvPr/>
          </p:nvSpPr>
          <p:spPr bwMode="auto">
            <a:xfrm>
              <a:off x="3581" y="1413"/>
              <a:ext cx="19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10" y="10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lnTo>
                    <a:pt x="19" y="1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9" name="Freeform 282"/>
            <p:cNvSpPr>
              <a:spLocks/>
            </p:cNvSpPr>
            <p:nvPr/>
          </p:nvSpPr>
          <p:spPr bwMode="auto">
            <a:xfrm>
              <a:off x="3581" y="1413"/>
              <a:ext cx="19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>
                  <a:moveTo>
                    <a:pt x="10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0" name="Freeform 283"/>
            <p:cNvSpPr>
              <a:spLocks/>
            </p:cNvSpPr>
            <p:nvPr/>
          </p:nvSpPr>
          <p:spPr bwMode="auto">
            <a:xfrm>
              <a:off x="3677" y="1423"/>
              <a:ext cx="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0" y="0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1" name="Line 284"/>
            <p:cNvSpPr>
              <a:spLocks noChangeShapeType="1"/>
            </p:cNvSpPr>
            <p:nvPr/>
          </p:nvSpPr>
          <p:spPr bwMode="auto">
            <a:xfrm>
              <a:off x="3677" y="1423"/>
              <a:ext cx="1" cy="20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2" name="Freeform 285"/>
            <p:cNvSpPr>
              <a:spLocks/>
            </p:cNvSpPr>
            <p:nvPr/>
          </p:nvSpPr>
          <p:spPr bwMode="auto">
            <a:xfrm>
              <a:off x="3668" y="1423"/>
              <a:ext cx="1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>
                  <a:moveTo>
                    <a:pt x="9" y="0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3" name="Freeform 286"/>
            <p:cNvSpPr>
              <a:spLocks/>
            </p:cNvSpPr>
            <p:nvPr/>
          </p:nvSpPr>
          <p:spPr bwMode="auto">
            <a:xfrm>
              <a:off x="3668" y="1413"/>
              <a:ext cx="1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0"/>
                </a:cxn>
                <a:cxn ang="0">
                  <a:pos x="9" y="10"/>
                </a:cxn>
              </a:cxnLst>
              <a:rect l="0" t="0" r="r" b="b"/>
              <a:pathLst>
                <a:path w="19" h="10">
                  <a:moveTo>
                    <a:pt x="9" y="10"/>
                  </a:moveTo>
                  <a:lnTo>
                    <a:pt x="19" y="1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4" name="Freeform 287"/>
            <p:cNvSpPr>
              <a:spLocks/>
            </p:cNvSpPr>
            <p:nvPr/>
          </p:nvSpPr>
          <p:spPr bwMode="auto">
            <a:xfrm>
              <a:off x="3668" y="1413"/>
              <a:ext cx="1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>
                  <a:moveTo>
                    <a:pt x="9" y="0"/>
                  </a:move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5" name="Freeform 288"/>
            <p:cNvSpPr>
              <a:spLocks/>
            </p:cNvSpPr>
            <p:nvPr/>
          </p:nvSpPr>
          <p:spPr bwMode="auto">
            <a:xfrm>
              <a:off x="4271" y="1336"/>
              <a:ext cx="287" cy="291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9" y="204"/>
                </a:cxn>
                <a:cxn ang="0">
                  <a:pos x="38" y="252"/>
                </a:cxn>
                <a:cxn ang="0">
                  <a:pos x="86" y="282"/>
                </a:cxn>
                <a:cxn ang="0">
                  <a:pos x="143" y="291"/>
                </a:cxn>
                <a:cxn ang="0">
                  <a:pos x="201" y="282"/>
                </a:cxn>
                <a:cxn ang="0">
                  <a:pos x="249" y="252"/>
                </a:cxn>
                <a:cxn ang="0">
                  <a:pos x="277" y="204"/>
                </a:cxn>
                <a:cxn ang="0">
                  <a:pos x="287" y="145"/>
                </a:cxn>
                <a:cxn ang="0">
                  <a:pos x="277" y="87"/>
                </a:cxn>
                <a:cxn ang="0">
                  <a:pos x="249" y="38"/>
                </a:cxn>
                <a:cxn ang="0">
                  <a:pos x="201" y="9"/>
                </a:cxn>
                <a:cxn ang="0">
                  <a:pos x="143" y="0"/>
                </a:cxn>
                <a:cxn ang="0">
                  <a:pos x="86" y="9"/>
                </a:cxn>
                <a:cxn ang="0">
                  <a:pos x="38" y="38"/>
                </a:cxn>
                <a:cxn ang="0">
                  <a:pos x="9" y="87"/>
                </a:cxn>
                <a:cxn ang="0">
                  <a:pos x="0" y="145"/>
                </a:cxn>
                <a:cxn ang="0">
                  <a:pos x="0" y="145"/>
                </a:cxn>
              </a:cxnLst>
              <a:rect l="0" t="0" r="r" b="b"/>
              <a:pathLst>
                <a:path w="287" h="291">
                  <a:moveTo>
                    <a:pt x="0" y="145"/>
                  </a:moveTo>
                  <a:lnTo>
                    <a:pt x="9" y="204"/>
                  </a:lnTo>
                  <a:lnTo>
                    <a:pt x="38" y="252"/>
                  </a:lnTo>
                  <a:lnTo>
                    <a:pt x="86" y="282"/>
                  </a:lnTo>
                  <a:lnTo>
                    <a:pt x="143" y="291"/>
                  </a:lnTo>
                  <a:lnTo>
                    <a:pt x="201" y="282"/>
                  </a:lnTo>
                  <a:lnTo>
                    <a:pt x="249" y="252"/>
                  </a:lnTo>
                  <a:lnTo>
                    <a:pt x="277" y="204"/>
                  </a:lnTo>
                  <a:lnTo>
                    <a:pt x="287" y="145"/>
                  </a:lnTo>
                  <a:lnTo>
                    <a:pt x="277" y="87"/>
                  </a:lnTo>
                  <a:lnTo>
                    <a:pt x="249" y="38"/>
                  </a:lnTo>
                  <a:lnTo>
                    <a:pt x="201" y="9"/>
                  </a:lnTo>
                  <a:lnTo>
                    <a:pt x="143" y="0"/>
                  </a:lnTo>
                  <a:lnTo>
                    <a:pt x="86" y="9"/>
                  </a:lnTo>
                  <a:lnTo>
                    <a:pt x="38" y="38"/>
                  </a:lnTo>
                  <a:lnTo>
                    <a:pt x="9" y="87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6" name="Freeform 289"/>
            <p:cNvSpPr>
              <a:spLocks/>
            </p:cNvSpPr>
            <p:nvPr/>
          </p:nvSpPr>
          <p:spPr bwMode="auto">
            <a:xfrm>
              <a:off x="4261" y="1326"/>
              <a:ext cx="287" cy="29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0" y="204"/>
                </a:cxn>
                <a:cxn ang="0">
                  <a:pos x="38" y="253"/>
                </a:cxn>
                <a:cxn ang="0">
                  <a:pos x="86" y="282"/>
                </a:cxn>
                <a:cxn ang="0">
                  <a:pos x="144" y="292"/>
                </a:cxn>
                <a:cxn ang="0">
                  <a:pos x="201" y="282"/>
                </a:cxn>
                <a:cxn ang="0">
                  <a:pos x="249" y="253"/>
                </a:cxn>
                <a:cxn ang="0">
                  <a:pos x="278" y="204"/>
                </a:cxn>
                <a:cxn ang="0">
                  <a:pos x="287" y="146"/>
                </a:cxn>
                <a:cxn ang="0">
                  <a:pos x="278" y="87"/>
                </a:cxn>
                <a:cxn ang="0">
                  <a:pos x="249" y="39"/>
                </a:cxn>
                <a:cxn ang="0">
                  <a:pos x="201" y="10"/>
                </a:cxn>
                <a:cxn ang="0">
                  <a:pos x="144" y="0"/>
                </a:cxn>
                <a:cxn ang="0">
                  <a:pos x="86" y="10"/>
                </a:cxn>
                <a:cxn ang="0">
                  <a:pos x="38" y="39"/>
                </a:cxn>
                <a:cxn ang="0">
                  <a:pos x="10" y="87"/>
                </a:cxn>
                <a:cxn ang="0">
                  <a:pos x="0" y="146"/>
                </a:cxn>
                <a:cxn ang="0">
                  <a:pos x="0" y="146"/>
                </a:cxn>
              </a:cxnLst>
              <a:rect l="0" t="0" r="r" b="b"/>
              <a:pathLst>
                <a:path w="287" h="292">
                  <a:moveTo>
                    <a:pt x="0" y="146"/>
                  </a:moveTo>
                  <a:lnTo>
                    <a:pt x="10" y="204"/>
                  </a:lnTo>
                  <a:lnTo>
                    <a:pt x="38" y="253"/>
                  </a:lnTo>
                  <a:lnTo>
                    <a:pt x="86" y="282"/>
                  </a:lnTo>
                  <a:lnTo>
                    <a:pt x="144" y="292"/>
                  </a:lnTo>
                  <a:lnTo>
                    <a:pt x="201" y="282"/>
                  </a:lnTo>
                  <a:lnTo>
                    <a:pt x="249" y="253"/>
                  </a:lnTo>
                  <a:lnTo>
                    <a:pt x="278" y="204"/>
                  </a:lnTo>
                  <a:lnTo>
                    <a:pt x="287" y="146"/>
                  </a:lnTo>
                  <a:lnTo>
                    <a:pt x="278" y="87"/>
                  </a:lnTo>
                  <a:lnTo>
                    <a:pt x="249" y="39"/>
                  </a:lnTo>
                  <a:lnTo>
                    <a:pt x="201" y="10"/>
                  </a:lnTo>
                  <a:lnTo>
                    <a:pt x="144" y="0"/>
                  </a:lnTo>
                  <a:lnTo>
                    <a:pt x="86" y="10"/>
                  </a:lnTo>
                  <a:lnTo>
                    <a:pt x="38" y="39"/>
                  </a:lnTo>
                  <a:lnTo>
                    <a:pt x="10" y="87"/>
                  </a:lnTo>
                  <a:lnTo>
                    <a:pt x="0" y="146"/>
                  </a:lnTo>
                  <a:lnTo>
                    <a:pt x="0" y="146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7" name="Freeform 290"/>
            <p:cNvSpPr>
              <a:spLocks/>
            </p:cNvSpPr>
            <p:nvPr/>
          </p:nvSpPr>
          <p:spPr bwMode="auto">
            <a:xfrm>
              <a:off x="4309" y="1404"/>
              <a:ext cx="38" cy="3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" y="39"/>
                </a:cxn>
                <a:cxn ang="0">
                  <a:pos x="19" y="39"/>
                </a:cxn>
                <a:cxn ang="0">
                  <a:pos x="38" y="39"/>
                </a:cxn>
                <a:cxn ang="0">
                  <a:pos x="38" y="19"/>
                </a:cxn>
                <a:cxn ang="0">
                  <a:pos x="38" y="9"/>
                </a:cxn>
                <a:cxn ang="0">
                  <a:pos x="19" y="0"/>
                </a:cxn>
                <a:cxn ang="0">
                  <a:pos x="9" y="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8" h="39">
                  <a:moveTo>
                    <a:pt x="0" y="19"/>
                  </a:moveTo>
                  <a:lnTo>
                    <a:pt x="9" y="39"/>
                  </a:lnTo>
                  <a:lnTo>
                    <a:pt x="19" y="39"/>
                  </a:lnTo>
                  <a:lnTo>
                    <a:pt x="38" y="39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19" y="0"/>
                  </a:lnTo>
                  <a:lnTo>
                    <a:pt x="9" y="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grpFill/>
            <a:ln w="158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8" name="Freeform 291"/>
            <p:cNvSpPr>
              <a:spLocks/>
            </p:cNvSpPr>
            <p:nvPr/>
          </p:nvSpPr>
          <p:spPr bwMode="auto">
            <a:xfrm>
              <a:off x="4347" y="1374"/>
              <a:ext cx="38" cy="3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30"/>
                </a:cxn>
                <a:cxn ang="0">
                  <a:pos x="19" y="39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38" h="39">
                  <a:moveTo>
                    <a:pt x="0" y="20"/>
                  </a:moveTo>
                  <a:lnTo>
                    <a:pt x="10" y="30"/>
                  </a:lnTo>
                  <a:lnTo>
                    <a:pt x="19" y="39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grpFill/>
            <a:ln w="158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9" name="Freeform 292"/>
            <p:cNvSpPr>
              <a:spLocks/>
            </p:cNvSpPr>
            <p:nvPr/>
          </p:nvSpPr>
          <p:spPr bwMode="auto">
            <a:xfrm>
              <a:off x="4395" y="1355"/>
              <a:ext cx="38" cy="3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39"/>
                </a:cxn>
                <a:cxn ang="0">
                  <a:pos x="19" y="39"/>
                </a:cxn>
                <a:cxn ang="0">
                  <a:pos x="29" y="39"/>
                </a:cxn>
                <a:cxn ang="0">
                  <a:pos x="38" y="19"/>
                </a:cxn>
                <a:cxn ang="0">
                  <a:pos x="29" y="10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8" h="39">
                  <a:moveTo>
                    <a:pt x="0" y="19"/>
                  </a:moveTo>
                  <a:lnTo>
                    <a:pt x="0" y="39"/>
                  </a:lnTo>
                  <a:lnTo>
                    <a:pt x="19" y="39"/>
                  </a:lnTo>
                  <a:lnTo>
                    <a:pt x="29" y="39"/>
                  </a:lnTo>
                  <a:lnTo>
                    <a:pt x="38" y="19"/>
                  </a:lnTo>
                  <a:lnTo>
                    <a:pt x="29" y="1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grpFill/>
            <a:ln w="158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0" name="Freeform 293"/>
            <p:cNvSpPr>
              <a:spLocks/>
            </p:cNvSpPr>
            <p:nvPr/>
          </p:nvSpPr>
          <p:spPr bwMode="auto">
            <a:xfrm>
              <a:off x="4443" y="1374"/>
              <a:ext cx="38" cy="3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30"/>
                </a:cxn>
                <a:cxn ang="0">
                  <a:pos x="19" y="39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29" y="10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38" h="39">
                  <a:moveTo>
                    <a:pt x="0" y="20"/>
                  </a:moveTo>
                  <a:lnTo>
                    <a:pt x="0" y="30"/>
                  </a:lnTo>
                  <a:lnTo>
                    <a:pt x="19" y="39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29" y="10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grpFill/>
            <a:ln w="158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1" name="Freeform 294"/>
            <p:cNvSpPr>
              <a:spLocks/>
            </p:cNvSpPr>
            <p:nvPr/>
          </p:nvSpPr>
          <p:spPr bwMode="auto">
            <a:xfrm>
              <a:off x="4472" y="1404"/>
              <a:ext cx="38" cy="3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9" y="39"/>
                </a:cxn>
                <a:cxn ang="0">
                  <a:pos x="19" y="39"/>
                </a:cxn>
                <a:cxn ang="0">
                  <a:pos x="38" y="39"/>
                </a:cxn>
                <a:cxn ang="0">
                  <a:pos x="38" y="19"/>
                </a:cxn>
                <a:cxn ang="0">
                  <a:pos x="38" y="9"/>
                </a:cxn>
                <a:cxn ang="0">
                  <a:pos x="19" y="0"/>
                </a:cxn>
                <a:cxn ang="0">
                  <a:pos x="9" y="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38" h="39">
                  <a:moveTo>
                    <a:pt x="0" y="19"/>
                  </a:moveTo>
                  <a:lnTo>
                    <a:pt x="9" y="39"/>
                  </a:lnTo>
                  <a:lnTo>
                    <a:pt x="19" y="39"/>
                  </a:lnTo>
                  <a:lnTo>
                    <a:pt x="38" y="39"/>
                  </a:lnTo>
                  <a:lnTo>
                    <a:pt x="38" y="19"/>
                  </a:lnTo>
                  <a:lnTo>
                    <a:pt x="38" y="9"/>
                  </a:lnTo>
                  <a:lnTo>
                    <a:pt x="19" y="0"/>
                  </a:lnTo>
                  <a:lnTo>
                    <a:pt x="9" y="9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grpFill/>
            <a:ln w="15875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2" name="Rectangle 295"/>
            <p:cNvSpPr>
              <a:spLocks noChangeArrowheads="1"/>
            </p:cNvSpPr>
            <p:nvPr/>
          </p:nvSpPr>
          <p:spPr bwMode="auto">
            <a:xfrm>
              <a:off x="4328" y="1501"/>
              <a:ext cx="86" cy="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3" name="Rectangle 296"/>
            <p:cNvSpPr>
              <a:spLocks noChangeArrowheads="1"/>
            </p:cNvSpPr>
            <p:nvPr/>
          </p:nvSpPr>
          <p:spPr bwMode="auto">
            <a:xfrm>
              <a:off x="4328" y="1501"/>
              <a:ext cx="86" cy="39"/>
            </a:xfrm>
            <a:prstGeom prst="rect">
              <a:avLst/>
            </a:prstGeom>
            <a:grpFill/>
            <a:ln w="15875">
              <a:solidFill>
                <a:srgbClr val="333333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4" name="Freeform 297"/>
            <p:cNvSpPr>
              <a:spLocks/>
            </p:cNvSpPr>
            <p:nvPr/>
          </p:nvSpPr>
          <p:spPr bwMode="auto">
            <a:xfrm>
              <a:off x="4271" y="1472"/>
              <a:ext cx="28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7" y="0"/>
                </a:cxn>
                <a:cxn ang="0">
                  <a:pos x="0" y="0"/>
                </a:cxn>
              </a:cxnLst>
              <a:rect l="0" t="0" r="r" b="b"/>
              <a:pathLst>
                <a:path w="287">
                  <a:moveTo>
                    <a:pt x="0" y="0"/>
                  </a:moveTo>
                  <a:lnTo>
                    <a:pt x="28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5" name="Line 298"/>
            <p:cNvSpPr>
              <a:spLocks noChangeShapeType="1"/>
            </p:cNvSpPr>
            <p:nvPr/>
          </p:nvSpPr>
          <p:spPr bwMode="auto">
            <a:xfrm>
              <a:off x="4261" y="1462"/>
              <a:ext cx="287" cy="1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6" name="Freeform 299"/>
            <p:cNvSpPr>
              <a:spLocks/>
            </p:cNvSpPr>
            <p:nvPr/>
          </p:nvSpPr>
          <p:spPr bwMode="auto">
            <a:xfrm>
              <a:off x="4548" y="1501"/>
              <a:ext cx="20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201" y="272"/>
                </a:cxn>
              </a:cxnLst>
              <a:rect l="0" t="0" r="r" b="b"/>
              <a:pathLst>
                <a:path w="201" h="272">
                  <a:moveTo>
                    <a:pt x="0" y="0"/>
                  </a:moveTo>
                  <a:lnTo>
                    <a:pt x="201" y="0"/>
                  </a:lnTo>
                  <a:lnTo>
                    <a:pt x="201" y="272"/>
                  </a:lnTo>
                </a:path>
              </a:pathLst>
            </a:custGeom>
            <a:grpFill/>
            <a:ln w="30163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7" name="Freeform 300"/>
            <p:cNvSpPr>
              <a:spLocks/>
            </p:cNvSpPr>
            <p:nvPr/>
          </p:nvSpPr>
          <p:spPr bwMode="auto">
            <a:xfrm>
              <a:off x="776" y="1948"/>
              <a:ext cx="134" cy="8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20" y="0"/>
                </a:cxn>
                <a:cxn ang="0">
                  <a:pos x="20" y="49"/>
                </a:cxn>
                <a:cxn ang="0">
                  <a:pos x="0" y="49"/>
                </a:cxn>
                <a:cxn ang="0">
                  <a:pos x="0" y="88"/>
                </a:cxn>
                <a:cxn ang="0">
                  <a:pos x="134" y="88"/>
                </a:cxn>
                <a:cxn ang="0">
                  <a:pos x="134" y="0"/>
                </a:cxn>
              </a:cxnLst>
              <a:rect l="0" t="0" r="r" b="b"/>
              <a:pathLst>
                <a:path w="134" h="88">
                  <a:moveTo>
                    <a:pt x="134" y="0"/>
                  </a:moveTo>
                  <a:lnTo>
                    <a:pt x="20" y="0"/>
                  </a:lnTo>
                  <a:lnTo>
                    <a:pt x="20" y="49"/>
                  </a:lnTo>
                  <a:lnTo>
                    <a:pt x="0" y="49"/>
                  </a:lnTo>
                  <a:lnTo>
                    <a:pt x="0" y="88"/>
                  </a:lnTo>
                  <a:lnTo>
                    <a:pt x="134" y="88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8" name="Freeform 301"/>
            <p:cNvSpPr>
              <a:spLocks/>
            </p:cNvSpPr>
            <p:nvPr/>
          </p:nvSpPr>
          <p:spPr bwMode="auto">
            <a:xfrm>
              <a:off x="767" y="1939"/>
              <a:ext cx="134" cy="8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9" y="0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0" y="87"/>
                </a:cxn>
                <a:cxn ang="0">
                  <a:pos x="134" y="87"/>
                </a:cxn>
                <a:cxn ang="0">
                  <a:pos x="134" y="0"/>
                </a:cxn>
              </a:cxnLst>
              <a:rect l="0" t="0" r="r" b="b"/>
              <a:pathLst>
                <a:path w="134" h="87">
                  <a:moveTo>
                    <a:pt x="134" y="0"/>
                  </a:moveTo>
                  <a:lnTo>
                    <a:pt x="19" y="0"/>
                  </a:lnTo>
                  <a:lnTo>
                    <a:pt x="19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134" y="87"/>
                  </a:lnTo>
                  <a:lnTo>
                    <a:pt x="134" y="0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9" name="Freeform 302"/>
            <p:cNvSpPr>
              <a:spLocks/>
            </p:cNvSpPr>
            <p:nvPr/>
          </p:nvSpPr>
          <p:spPr bwMode="auto">
            <a:xfrm>
              <a:off x="374" y="1559"/>
              <a:ext cx="39" cy="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7"/>
                </a:cxn>
                <a:cxn ang="0">
                  <a:pos x="39" y="487"/>
                </a:cxn>
                <a:cxn ang="0">
                  <a:pos x="39" y="302"/>
                </a:cxn>
                <a:cxn ang="0">
                  <a:pos x="29" y="302"/>
                </a:cxn>
                <a:cxn ang="0">
                  <a:pos x="29" y="68"/>
                </a:cxn>
                <a:cxn ang="0">
                  <a:pos x="39" y="68"/>
                </a:cxn>
                <a:cxn ang="0">
                  <a:pos x="39" y="39"/>
                </a:cxn>
                <a:cxn ang="0">
                  <a:pos x="29" y="39"/>
                </a:cxn>
                <a:cxn ang="0">
                  <a:pos x="2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487">
                  <a:moveTo>
                    <a:pt x="0" y="0"/>
                  </a:moveTo>
                  <a:lnTo>
                    <a:pt x="0" y="487"/>
                  </a:lnTo>
                  <a:lnTo>
                    <a:pt x="39" y="487"/>
                  </a:lnTo>
                  <a:lnTo>
                    <a:pt x="39" y="302"/>
                  </a:lnTo>
                  <a:lnTo>
                    <a:pt x="29" y="302"/>
                  </a:lnTo>
                  <a:lnTo>
                    <a:pt x="29" y="68"/>
                  </a:lnTo>
                  <a:lnTo>
                    <a:pt x="39" y="68"/>
                  </a:lnTo>
                  <a:lnTo>
                    <a:pt x="39" y="39"/>
                  </a:lnTo>
                  <a:lnTo>
                    <a:pt x="29" y="39"/>
                  </a:lnTo>
                  <a:lnTo>
                    <a:pt x="2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0" name="Freeform 303"/>
            <p:cNvSpPr>
              <a:spLocks/>
            </p:cNvSpPr>
            <p:nvPr/>
          </p:nvSpPr>
          <p:spPr bwMode="auto">
            <a:xfrm>
              <a:off x="365" y="1550"/>
              <a:ext cx="38" cy="4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6"/>
                </a:cxn>
                <a:cxn ang="0">
                  <a:pos x="38" y="486"/>
                </a:cxn>
                <a:cxn ang="0">
                  <a:pos x="38" y="301"/>
                </a:cxn>
                <a:cxn ang="0">
                  <a:pos x="28" y="301"/>
                </a:cxn>
                <a:cxn ang="0">
                  <a:pos x="28" y="68"/>
                </a:cxn>
                <a:cxn ang="0">
                  <a:pos x="38" y="68"/>
                </a:cxn>
                <a:cxn ang="0">
                  <a:pos x="38" y="38"/>
                </a:cxn>
                <a:cxn ang="0">
                  <a:pos x="28" y="38"/>
                </a:cxn>
                <a:cxn ang="0">
                  <a:pos x="28" y="9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486">
                  <a:moveTo>
                    <a:pt x="0" y="0"/>
                  </a:moveTo>
                  <a:lnTo>
                    <a:pt x="0" y="486"/>
                  </a:lnTo>
                  <a:lnTo>
                    <a:pt x="38" y="486"/>
                  </a:lnTo>
                  <a:lnTo>
                    <a:pt x="38" y="301"/>
                  </a:lnTo>
                  <a:lnTo>
                    <a:pt x="28" y="301"/>
                  </a:lnTo>
                  <a:lnTo>
                    <a:pt x="28" y="68"/>
                  </a:lnTo>
                  <a:lnTo>
                    <a:pt x="38" y="68"/>
                  </a:lnTo>
                  <a:lnTo>
                    <a:pt x="38" y="38"/>
                  </a:lnTo>
                  <a:lnTo>
                    <a:pt x="28" y="38"/>
                  </a:lnTo>
                  <a:lnTo>
                    <a:pt x="28" y="9"/>
                  </a:lnTo>
                  <a:lnTo>
                    <a:pt x="38" y="9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1" name="Rectangle 304"/>
            <p:cNvSpPr>
              <a:spLocks noChangeArrowheads="1"/>
            </p:cNvSpPr>
            <p:nvPr/>
          </p:nvSpPr>
          <p:spPr bwMode="auto">
            <a:xfrm>
              <a:off x="748" y="1890"/>
              <a:ext cx="57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2" name="Rectangle 305"/>
            <p:cNvSpPr>
              <a:spLocks noChangeArrowheads="1"/>
            </p:cNvSpPr>
            <p:nvPr/>
          </p:nvSpPr>
          <p:spPr bwMode="auto">
            <a:xfrm>
              <a:off x="738" y="1880"/>
              <a:ext cx="58" cy="30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3" name="Rectangle 306"/>
            <p:cNvSpPr>
              <a:spLocks noChangeArrowheads="1"/>
            </p:cNvSpPr>
            <p:nvPr/>
          </p:nvSpPr>
          <p:spPr bwMode="auto">
            <a:xfrm>
              <a:off x="1083" y="1900"/>
              <a:ext cx="162" cy="3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4" name="Rectangle 307"/>
            <p:cNvSpPr>
              <a:spLocks noChangeArrowheads="1"/>
            </p:cNvSpPr>
            <p:nvPr/>
          </p:nvSpPr>
          <p:spPr bwMode="auto">
            <a:xfrm>
              <a:off x="1073" y="1890"/>
              <a:ext cx="163" cy="311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5" name="Rectangle 308"/>
            <p:cNvSpPr>
              <a:spLocks noChangeArrowheads="1"/>
            </p:cNvSpPr>
            <p:nvPr/>
          </p:nvSpPr>
          <p:spPr bwMode="auto">
            <a:xfrm>
              <a:off x="1236" y="1958"/>
              <a:ext cx="373" cy="2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6" name="Rectangle 309"/>
            <p:cNvSpPr>
              <a:spLocks noChangeArrowheads="1"/>
            </p:cNvSpPr>
            <p:nvPr/>
          </p:nvSpPr>
          <p:spPr bwMode="auto">
            <a:xfrm>
              <a:off x="1226" y="1948"/>
              <a:ext cx="374" cy="253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7" name="Rectangle 310"/>
            <p:cNvSpPr>
              <a:spLocks noChangeArrowheads="1"/>
            </p:cNvSpPr>
            <p:nvPr/>
          </p:nvSpPr>
          <p:spPr bwMode="auto">
            <a:xfrm>
              <a:off x="1236" y="2026"/>
              <a:ext cx="163" cy="1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8" name="Rectangle 311"/>
            <p:cNvSpPr>
              <a:spLocks noChangeArrowheads="1"/>
            </p:cNvSpPr>
            <p:nvPr/>
          </p:nvSpPr>
          <p:spPr bwMode="auto">
            <a:xfrm>
              <a:off x="1226" y="2017"/>
              <a:ext cx="163" cy="184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9" name="Rectangle 312"/>
            <p:cNvSpPr>
              <a:spLocks noChangeArrowheads="1"/>
            </p:cNvSpPr>
            <p:nvPr/>
          </p:nvSpPr>
          <p:spPr bwMode="auto">
            <a:xfrm>
              <a:off x="1389" y="2075"/>
              <a:ext cx="163" cy="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0" name="Rectangle 313"/>
            <p:cNvSpPr>
              <a:spLocks noChangeArrowheads="1"/>
            </p:cNvSpPr>
            <p:nvPr/>
          </p:nvSpPr>
          <p:spPr bwMode="auto">
            <a:xfrm>
              <a:off x="1379" y="2065"/>
              <a:ext cx="163" cy="117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grpSp>
          <p:nvGrpSpPr>
            <p:cNvPr id="321" name="Group 320"/>
            <p:cNvGrpSpPr>
              <a:grpSpLocks/>
            </p:cNvGrpSpPr>
            <p:nvPr/>
          </p:nvGrpSpPr>
          <p:grpSpPr bwMode="auto">
            <a:xfrm>
              <a:off x="1542" y="1267"/>
              <a:ext cx="1610" cy="886"/>
              <a:chOff x="1542" y="1267"/>
              <a:chExt cx="1610" cy="886"/>
            </a:xfrm>
            <a:grpFill/>
          </p:grpSpPr>
          <p:sp>
            <p:nvSpPr>
              <p:cNvPr id="362" name="Freeform 315"/>
              <p:cNvSpPr>
                <a:spLocks/>
              </p:cNvSpPr>
              <p:nvPr/>
            </p:nvSpPr>
            <p:spPr bwMode="auto">
              <a:xfrm>
                <a:off x="1561" y="1686"/>
                <a:ext cx="259" cy="321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21" y="0"/>
                  </a:cxn>
                  <a:cxn ang="0">
                    <a:pos x="163" y="0"/>
                  </a:cxn>
                  <a:cxn ang="0">
                    <a:pos x="106" y="9"/>
                  </a:cxn>
                  <a:cxn ang="0">
                    <a:pos x="58" y="9"/>
                  </a:cxn>
                  <a:cxn ang="0">
                    <a:pos x="20" y="9"/>
                  </a:cxn>
                  <a:cxn ang="0">
                    <a:pos x="0" y="9"/>
                  </a:cxn>
                  <a:cxn ang="0">
                    <a:pos x="10" y="321"/>
                  </a:cxn>
                </a:cxnLst>
                <a:rect l="0" t="0" r="r" b="b"/>
                <a:pathLst>
                  <a:path w="259" h="321">
                    <a:moveTo>
                      <a:pt x="259" y="0"/>
                    </a:moveTo>
                    <a:lnTo>
                      <a:pt x="221" y="0"/>
                    </a:lnTo>
                    <a:lnTo>
                      <a:pt x="163" y="0"/>
                    </a:lnTo>
                    <a:lnTo>
                      <a:pt x="106" y="9"/>
                    </a:lnTo>
                    <a:lnTo>
                      <a:pt x="58" y="9"/>
                    </a:lnTo>
                    <a:lnTo>
                      <a:pt x="20" y="9"/>
                    </a:lnTo>
                    <a:lnTo>
                      <a:pt x="0" y="9"/>
                    </a:lnTo>
                    <a:lnTo>
                      <a:pt x="10" y="321"/>
                    </a:lnTo>
                  </a:path>
                </a:pathLst>
              </a:custGeom>
              <a:grpFill/>
              <a:ln w="30163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3" name="Freeform 316"/>
              <p:cNvSpPr>
                <a:spLocks/>
              </p:cNvSpPr>
              <p:nvPr/>
            </p:nvSpPr>
            <p:spPr bwMode="auto">
              <a:xfrm>
                <a:off x="2567" y="1374"/>
                <a:ext cx="229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9"/>
                  </a:cxn>
                  <a:cxn ang="0">
                    <a:pos x="57" y="137"/>
                  </a:cxn>
                  <a:cxn ang="0">
                    <a:pos x="95" y="195"/>
                  </a:cxn>
                  <a:cxn ang="0">
                    <a:pos x="143" y="244"/>
                  </a:cxn>
                  <a:cxn ang="0">
                    <a:pos x="191" y="283"/>
                  </a:cxn>
                  <a:cxn ang="0">
                    <a:pos x="229" y="292"/>
                  </a:cxn>
                </a:cxnLst>
                <a:rect l="0" t="0" r="r" b="b"/>
                <a:pathLst>
                  <a:path w="229" h="292">
                    <a:moveTo>
                      <a:pt x="0" y="0"/>
                    </a:moveTo>
                    <a:lnTo>
                      <a:pt x="28" y="69"/>
                    </a:lnTo>
                    <a:lnTo>
                      <a:pt x="57" y="137"/>
                    </a:lnTo>
                    <a:lnTo>
                      <a:pt x="95" y="195"/>
                    </a:lnTo>
                    <a:lnTo>
                      <a:pt x="143" y="244"/>
                    </a:lnTo>
                    <a:lnTo>
                      <a:pt x="191" y="283"/>
                    </a:lnTo>
                    <a:lnTo>
                      <a:pt x="229" y="292"/>
                    </a:lnTo>
                  </a:path>
                </a:pathLst>
              </a:custGeom>
              <a:grpFill/>
              <a:ln w="30163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4" name="Freeform 317"/>
              <p:cNvSpPr>
                <a:spLocks/>
              </p:cNvSpPr>
              <p:nvPr/>
            </p:nvSpPr>
            <p:spPr bwMode="auto">
              <a:xfrm>
                <a:off x="2921" y="1306"/>
                <a:ext cx="220" cy="370"/>
              </a:xfrm>
              <a:custGeom>
                <a:avLst/>
                <a:gdLst/>
                <a:ahLst/>
                <a:cxnLst>
                  <a:cxn ang="0">
                    <a:pos x="0" y="370"/>
                  </a:cxn>
                  <a:cxn ang="0">
                    <a:pos x="38" y="360"/>
                  </a:cxn>
                  <a:cxn ang="0">
                    <a:pos x="76" y="331"/>
                  </a:cxn>
                  <a:cxn ang="0">
                    <a:pos x="115" y="282"/>
                  </a:cxn>
                  <a:cxn ang="0">
                    <a:pos x="143" y="234"/>
                  </a:cxn>
                  <a:cxn ang="0">
                    <a:pos x="172" y="166"/>
                  </a:cxn>
                  <a:cxn ang="0">
                    <a:pos x="201" y="107"/>
                  </a:cxn>
                  <a:cxn ang="0">
                    <a:pos x="210" y="49"/>
                  </a:cxn>
                  <a:cxn ang="0">
                    <a:pos x="220" y="0"/>
                  </a:cxn>
                </a:cxnLst>
                <a:rect l="0" t="0" r="r" b="b"/>
                <a:pathLst>
                  <a:path w="220" h="370">
                    <a:moveTo>
                      <a:pt x="0" y="370"/>
                    </a:moveTo>
                    <a:lnTo>
                      <a:pt x="38" y="360"/>
                    </a:lnTo>
                    <a:lnTo>
                      <a:pt x="76" y="331"/>
                    </a:lnTo>
                    <a:lnTo>
                      <a:pt x="115" y="282"/>
                    </a:lnTo>
                    <a:lnTo>
                      <a:pt x="143" y="234"/>
                    </a:lnTo>
                    <a:lnTo>
                      <a:pt x="172" y="166"/>
                    </a:lnTo>
                    <a:lnTo>
                      <a:pt x="201" y="107"/>
                    </a:lnTo>
                    <a:lnTo>
                      <a:pt x="210" y="49"/>
                    </a:lnTo>
                    <a:lnTo>
                      <a:pt x="220" y="0"/>
                    </a:lnTo>
                  </a:path>
                </a:pathLst>
              </a:custGeom>
              <a:grpFill/>
              <a:ln w="30163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5" name="Freeform 318"/>
              <p:cNvSpPr>
                <a:spLocks/>
              </p:cNvSpPr>
              <p:nvPr/>
            </p:nvSpPr>
            <p:spPr bwMode="auto">
              <a:xfrm>
                <a:off x="2327" y="1374"/>
                <a:ext cx="297" cy="176"/>
              </a:xfrm>
              <a:custGeom>
                <a:avLst/>
                <a:gdLst/>
                <a:ahLst/>
                <a:cxnLst>
                  <a:cxn ang="0">
                    <a:pos x="201" y="176"/>
                  </a:cxn>
                  <a:cxn ang="0">
                    <a:pos x="0" y="0"/>
                  </a:cxn>
                  <a:cxn ang="0">
                    <a:pos x="297" y="0"/>
                  </a:cxn>
                  <a:cxn ang="0">
                    <a:pos x="96" y="176"/>
                  </a:cxn>
                </a:cxnLst>
                <a:rect l="0" t="0" r="r" b="b"/>
                <a:pathLst>
                  <a:path w="297" h="176">
                    <a:moveTo>
                      <a:pt x="201" y="176"/>
                    </a:moveTo>
                    <a:lnTo>
                      <a:pt x="0" y="0"/>
                    </a:lnTo>
                    <a:lnTo>
                      <a:pt x="297" y="0"/>
                    </a:lnTo>
                    <a:lnTo>
                      <a:pt x="96" y="176"/>
                    </a:lnTo>
                  </a:path>
                </a:pathLst>
              </a:custGeom>
              <a:grp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6" name="Freeform 319"/>
              <p:cNvSpPr>
                <a:spLocks/>
              </p:cNvSpPr>
              <p:nvPr/>
            </p:nvSpPr>
            <p:spPr bwMode="auto">
              <a:xfrm>
                <a:off x="2356" y="1267"/>
                <a:ext cx="239" cy="623"/>
              </a:xfrm>
              <a:custGeom>
                <a:avLst/>
                <a:gdLst/>
                <a:ahLst/>
                <a:cxnLst>
                  <a:cxn ang="0">
                    <a:pos x="0" y="623"/>
                  </a:cxn>
                  <a:cxn ang="0">
                    <a:pos x="124" y="0"/>
                  </a:cxn>
                  <a:cxn ang="0">
                    <a:pos x="239" y="623"/>
                  </a:cxn>
                  <a:cxn ang="0">
                    <a:pos x="29" y="448"/>
                  </a:cxn>
                  <a:cxn ang="0">
                    <a:pos x="0" y="623"/>
                  </a:cxn>
                </a:cxnLst>
                <a:rect l="0" t="0" r="r" b="b"/>
                <a:pathLst>
                  <a:path w="239" h="623">
                    <a:moveTo>
                      <a:pt x="0" y="623"/>
                    </a:moveTo>
                    <a:lnTo>
                      <a:pt x="124" y="0"/>
                    </a:lnTo>
                    <a:lnTo>
                      <a:pt x="239" y="623"/>
                    </a:lnTo>
                    <a:lnTo>
                      <a:pt x="29" y="448"/>
                    </a:lnTo>
                    <a:lnTo>
                      <a:pt x="0" y="623"/>
                    </a:lnTo>
                  </a:path>
                </a:pathLst>
              </a:custGeom>
              <a:grp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7" name="Line 320"/>
              <p:cNvSpPr>
                <a:spLocks noChangeShapeType="1"/>
              </p:cNvSpPr>
              <p:nvPr/>
            </p:nvSpPr>
            <p:spPr bwMode="auto">
              <a:xfrm flipH="1">
                <a:off x="2442" y="1452"/>
                <a:ext cx="67" cy="1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8" name="Line 321"/>
              <p:cNvSpPr>
                <a:spLocks noChangeShapeType="1"/>
              </p:cNvSpPr>
              <p:nvPr/>
            </p:nvSpPr>
            <p:spPr bwMode="auto">
              <a:xfrm>
                <a:off x="2413" y="1559"/>
                <a:ext cx="115" cy="1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69" name="Line 322"/>
              <p:cNvSpPr>
                <a:spLocks noChangeShapeType="1"/>
              </p:cNvSpPr>
              <p:nvPr/>
            </p:nvSpPr>
            <p:spPr bwMode="auto">
              <a:xfrm flipH="1">
                <a:off x="2394" y="1579"/>
                <a:ext cx="144" cy="107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0" name="Line 323"/>
              <p:cNvSpPr>
                <a:spLocks noChangeShapeType="1"/>
              </p:cNvSpPr>
              <p:nvPr/>
            </p:nvSpPr>
            <p:spPr bwMode="auto">
              <a:xfrm>
                <a:off x="2413" y="1569"/>
                <a:ext cx="144" cy="117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1" name="Line 324"/>
              <p:cNvSpPr>
                <a:spLocks noChangeShapeType="1"/>
              </p:cNvSpPr>
              <p:nvPr/>
            </p:nvSpPr>
            <p:spPr bwMode="auto">
              <a:xfrm flipH="1">
                <a:off x="2394" y="1705"/>
                <a:ext cx="163" cy="1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2" name="Line 325"/>
              <p:cNvSpPr>
                <a:spLocks noChangeShapeType="1"/>
              </p:cNvSpPr>
              <p:nvPr/>
            </p:nvSpPr>
            <p:spPr bwMode="auto">
              <a:xfrm flipV="1">
                <a:off x="2356" y="1715"/>
                <a:ext cx="201" cy="175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3" name="Line 326"/>
              <p:cNvSpPr>
                <a:spLocks noChangeShapeType="1"/>
              </p:cNvSpPr>
              <p:nvPr/>
            </p:nvSpPr>
            <p:spPr bwMode="auto">
              <a:xfrm>
                <a:off x="2547" y="1374"/>
                <a:ext cx="1" cy="69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4" name="Line 327"/>
              <p:cNvSpPr>
                <a:spLocks noChangeShapeType="1"/>
              </p:cNvSpPr>
              <p:nvPr/>
            </p:nvSpPr>
            <p:spPr bwMode="auto">
              <a:xfrm>
                <a:off x="2404" y="1374"/>
                <a:ext cx="1" cy="69"/>
              </a:xfrm>
              <a:prstGeom prst="line">
                <a:avLst/>
              </a:prstGeom>
              <a:grpFill/>
              <a:ln w="301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5" name="Freeform 328"/>
              <p:cNvSpPr>
                <a:spLocks/>
              </p:cNvSpPr>
              <p:nvPr/>
            </p:nvSpPr>
            <p:spPr bwMode="auto">
              <a:xfrm>
                <a:off x="1829" y="1695"/>
                <a:ext cx="125" cy="137"/>
              </a:xfrm>
              <a:custGeom>
                <a:avLst/>
                <a:gdLst/>
                <a:ahLst/>
                <a:cxnLst>
                  <a:cxn ang="0">
                    <a:pos x="58" y="107"/>
                  </a:cxn>
                  <a:cxn ang="0">
                    <a:pos x="0" y="0"/>
                  </a:cxn>
                  <a:cxn ang="0">
                    <a:pos x="29" y="107"/>
                  </a:cxn>
                  <a:cxn ang="0">
                    <a:pos x="29" y="137"/>
                  </a:cxn>
                  <a:cxn ang="0">
                    <a:pos x="106" y="137"/>
                  </a:cxn>
                  <a:cxn ang="0">
                    <a:pos x="106" y="107"/>
                  </a:cxn>
                  <a:cxn ang="0">
                    <a:pos x="125" y="10"/>
                  </a:cxn>
                  <a:cxn ang="0">
                    <a:pos x="67" y="117"/>
                  </a:cxn>
                  <a:cxn ang="0">
                    <a:pos x="58" y="107"/>
                  </a:cxn>
                </a:cxnLst>
                <a:rect l="0" t="0" r="r" b="b"/>
                <a:pathLst>
                  <a:path w="125" h="137">
                    <a:moveTo>
                      <a:pt x="58" y="107"/>
                    </a:moveTo>
                    <a:lnTo>
                      <a:pt x="0" y="0"/>
                    </a:lnTo>
                    <a:lnTo>
                      <a:pt x="29" y="107"/>
                    </a:lnTo>
                    <a:lnTo>
                      <a:pt x="29" y="137"/>
                    </a:lnTo>
                    <a:lnTo>
                      <a:pt x="106" y="137"/>
                    </a:lnTo>
                    <a:lnTo>
                      <a:pt x="106" y="107"/>
                    </a:lnTo>
                    <a:lnTo>
                      <a:pt x="125" y="10"/>
                    </a:lnTo>
                    <a:lnTo>
                      <a:pt x="67" y="117"/>
                    </a:lnTo>
                    <a:lnTo>
                      <a:pt x="58" y="10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6" name="Rectangle 329"/>
              <p:cNvSpPr>
                <a:spLocks noChangeArrowheads="1"/>
              </p:cNvSpPr>
              <p:nvPr/>
            </p:nvSpPr>
            <p:spPr bwMode="auto">
              <a:xfrm>
                <a:off x="1772" y="1841"/>
                <a:ext cx="249" cy="1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7" name="Rectangle 330"/>
              <p:cNvSpPr>
                <a:spLocks noChangeArrowheads="1"/>
              </p:cNvSpPr>
              <p:nvPr/>
            </p:nvSpPr>
            <p:spPr bwMode="auto">
              <a:xfrm>
                <a:off x="1772" y="1841"/>
                <a:ext cx="249" cy="166"/>
              </a:xfrm>
              <a:prstGeom prst="rect">
                <a:avLst/>
              </a:prstGeom>
              <a:grp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8" name="Rectangle 331"/>
              <p:cNvSpPr>
                <a:spLocks noChangeArrowheads="1"/>
              </p:cNvSpPr>
              <p:nvPr/>
            </p:nvSpPr>
            <p:spPr bwMode="auto">
              <a:xfrm>
                <a:off x="1829" y="1802"/>
                <a:ext cx="134" cy="24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79" name="Rectangle 332"/>
              <p:cNvSpPr>
                <a:spLocks noChangeArrowheads="1"/>
              </p:cNvSpPr>
              <p:nvPr/>
            </p:nvSpPr>
            <p:spPr bwMode="auto">
              <a:xfrm>
                <a:off x="1820" y="2046"/>
                <a:ext cx="153" cy="1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0" name="Rectangle 333"/>
              <p:cNvSpPr>
                <a:spLocks noChangeArrowheads="1"/>
              </p:cNvSpPr>
              <p:nvPr/>
            </p:nvSpPr>
            <p:spPr bwMode="auto">
              <a:xfrm>
                <a:off x="1820" y="2046"/>
                <a:ext cx="153" cy="19"/>
              </a:xfrm>
              <a:prstGeom prst="rect">
                <a:avLst/>
              </a:prstGeom>
              <a:grp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1" name="Freeform 334"/>
              <p:cNvSpPr>
                <a:spLocks/>
              </p:cNvSpPr>
              <p:nvPr/>
            </p:nvSpPr>
            <p:spPr bwMode="auto">
              <a:xfrm>
                <a:off x="1963" y="1861"/>
                <a:ext cx="48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48" y="0"/>
                  </a:cxn>
                </a:cxnLst>
                <a:rect l="0" t="0" r="r" b="b"/>
                <a:pathLst>
                  <a:path w="48">
                    <a:moveTo>
                      <a:pt x="48" y="0"/>
                    </a:move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2" name="Line 335"/>
              <p:cNvSpPr>
                <a:spLocks noChangeShapeType="1"/>
              </p:cNvSpPr>
              <p:nvPr/>
            </p:nvSpPr>
            <p:spPr bwMode="auto">
              <a:xfrm flipH="1">
                <a:off x="1963" y="1861"/>
                <a:ext cx="48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3" name="Rectangle 336"/>
              <p:cNvSpPr>
                <a:spLocks noChangeArrowheads="1"/>
              </p:cNvSpPr>
              <p:nvPr/>
            </p:nvSpPr>
            <p:spPr bwMode="auto">
              <a:xfrm>
                <a:off x="1963" y="1880"/>
                <a:ext cx="29" cy="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4" name="Freeform 337"/>
              <p:cNvSpPr>
                <a:spLocks/>
              </p:cNvSpPr>
              <p:nvPr/>
            </p:nvSpPr>
            <p:spPr bwMode="auto">
              <a:xfrm>
                <a:off x="1963" y="1997"/>
                <a:ext cx="48" cy="1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0"/>
                  </a:cxn>
                  <a:cxn ang="0">
                    <a:pos x="48" y="0"/>
                  </a:cxn>
                </a:cxnLst>
                <a:rect l="0" t="0" r="r" b="b"/>
                <a:pathLst>
                  <a:path w="48">
                    <a:moveTo>
                      <a:pt x="48" y="0"/>
                    </a:move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5" name="Line 338"/>
              <p:cNvSpPr>
                <a:spLocks noChangeShapeType="1"/>
              </p:cNvSpPr>
              <p:nvPr/>
            </p:nvSpPr>
            <p:spPr bwMode="auto">
              <a:xfrm flipH="1">
                <a:off x="1963" y="1997"/>
                <a:ext cx="48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6" name="Freeform 339"/>
              <p:cNvSpPr>
                <a:spLocks/>
              </p:cNvSpPr>
              <p:nvPr/>
            </p:nvSpPr>
            <p:spPr bwMode="auto">
              <a:xfrm>
                <a:off x="1772" y="1997"/>
                <a:ext cx="5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0" y="0"/>
                  </a:cxn>
                </a:cxnLst>
                <a:rect l="0" t="0" r="r" b="b"/>
                <a:pathLst>
                  <a:path w="57">
                    <a:moveTo>
                      <a:pt x="0" y="0"/>
                    </a:move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7" name="Line 340"/>
              <p:cNvSpPr>
                <a:spLocks noChangeShapeType="1"/>
              </p:cNvSpPr>
              <p:nvPr/>
            </p:nvSpPr>
            <p:spPr bwMode="auto">
              <a:xfrm>
                <a:off x="1772" y="1997"/>
                <a:ext cx="57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8" name="Rectangle 341"/>
              <p:cNvSpPr>
                <a:spLocks noChangeArrowheads="1"/>
              </p:cNvSpPr>
              <p:nvPr/>
            </p:nvSpPr>
            <p:spPr bwMode="auto">
              <a:xfrm>
                <a:off x="1801" y="1871"/>
                <a:ext cx="28" cy="10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89" name="Freeform 342"/>
              <p:cNvSpPr>
                <a:spLocks/>
              </p:cNvSpPr>
              <p:nvPr/>
            </p:nvSpPr>
            <p:spPr bwMode="auto">
              <a:xfrm>
                <a:off x="1772" y="1861"/>
                <a:ext cx="5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0"/>
                  </a:cxn>
                  <a:cxn ang="0">
                    <a:pos x="0" y="0"/>
                  </a:cxn>
                </a:cxnLst>
                <a:rect l="0" t="0" r="r" b="b"/>
                <a:pathLst>
                  <a:path w="57">
                    <a:moveTo>
                      <a:pt x="0" y="0"/>
                    </a:move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0" name="Line 343"/>
              <p:cNvSpPr>
                <a:spLocks noChangeShapeType="1"/>
              </p:cNvSpPr>
              <p:nvPr/>
            </p:nvSpPr>
            <p:spPr bwMode="auto">
              <a:xfrm>
                <a:off x="1772" y="1861"/>
                <a:ext cx="57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1" name="Rectangle 344"/>
              <p:cNvSpPr>
                <a:spLocks noChangeArrowheads="1"/>
              </p:cNvSpPr>
              <p:nvPr/>
            </p:nvSpPr>
            <p:spPr bwMode="auto">
              <a:xfrm>
                <a:off x="1772" y="1880"/>
                <a:ext cx="19" cy="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2" name="Line 345"/>
              <p:cNvSpPr>
                <a:spLocks noChangeShapeType="1"/>
              </p:cNvSpPr>
              <p:nvPr/>
            </p:nvSpPr>
            <p:spPr bwMode="auto">
              <a:xfrm flipH="1">
                <a:off x="1829" y="1715"/>
                <a:ext cx="20" cy="2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3" name="Line 346"/>
              <p:cNvSpPr>
                <a:spLocks noChangeShapeType="1"/>
              </p:cNvSpPr>
              <p:nvPr/>
            </p:nvSpPr>
            <p:spPr bwMode="auto">
              <a:xfrm flipH="1">
                <a:off x="1839" y="1744"/>
                <a:ext cx="19" cy="20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4" name="Line 347"/>
              <p:cNvSpPr>
                <a:spLocks noChangeShapeType="1"/>
              </p:cNvSpPr>
              <p:nvPr/>
            </p:nvSpPr>
            <p:spPr bwMode="auto">
              <a:xfrm flipH="1">
                <a:off x="1839" y="1764"/>
                <a:ext cx="29" cy="2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5" name="Line 348"/>
              <p:cNvSpPr>
                <a:spLocks noChangeShapeType="1"/>
              </p:cNvSpPr>
              <p:nvPr/>
            </p:nvSpPr>
            <p:spPr bwMode="auto">
              <a:xfrm>
                <a:off x="1935" y="1715"/>
                <a:ext cx="28" cy="2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6" name="Line 349"/>
              <p:cNvSpPr>
                <a:spLocks noChangeShapeType="1"/>
              </p:cNvSpPr>
              <p:nvPr/>
            </p:nvSpPr>
            <p:spPr bwMode="auto">
              <a:xfrm>
                <a:off x="1925" y="1744"/>
                <a:ext cx="29" cy="20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7" name="Line 350"/>
              <p:cNvSpPr>
                <a:spLocks noChangeShapeType="1"/>
              </p:cNvSpPr>
              <p:nvPr/>
            </p:nvSpPr>
            <p:spPr bwMode="auto">
              <a:xfrm>
                <a:off x="1916" y="1764"/>
                <a:ext cx="28" cy="2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8" name="Freeform 351"/>
              <p:cNvSpPr>
                <a:spLocks/>
              </p:cNvSpPr>
              <p:nvPr/>
            </p:nvSpPr>
            <p:spPr bwMode="auto">
              <a:xfrm>
                <a:off x="2806" y="1666"/>
                <a:ext cx="124" cy="136"/>
              </a:xfrm>
              <a:custGeom>
                <a:avLst/>
                <a:gdLst/>
                <a:ahLst/>
                <a:cxnLst>
                  <a:cxn ang="0">
                    <a:pos x="57" y="117"/>
                  </a:cxn>
                  <a:cxn ang="0">
                    <a:pos x="0" y="0"/>
                  </a:cxn>
                  <a:cxn ang="0">
                    <a:pos x="29" y="117"/>
                  </a:cxn>
                  <a:cxn ang="0">
                    <a:pos x="38" y="136"/>
                  </a:cxn>
                  <a:cxn ang="0">
                    <a:pos x="115" y="136"/>
                  </a:cxn>
                  <a:cxn ang="0">
                    <a:pos x="105" y="117"/>
                  </a:cxn>
                  <a:cxn ang="0">
                    <a:pos x="124" y="10"/>
                  </a:cxn>
                  <a:cxn ang="0">
                    <a:pos x="67" y="117"/>
                  </a:cxn>
                  <a:cxn ang="0">
                    <a:pos x="57" y="117"/>
                  </a:cxn>
                </a:cxnLst>
                <a:rect l="0" t="0" r="r" b="b"/>
                <a:pathLst>
                  <a:path w="124" h="136">
                    <a:moveTo>
                      <a:pt x="57" y="117"/>
                    </a:moveTo>
                    <a:lnTo>
                      <a:pt x="0" y="0"/>
                    </a:lnTo>
                    <a:lnTo>
                      <a:pt x="29" y="117"/>
                    </a:lnTo>
                    <a:lnTo>
                      <a:pt x="38" y="136"/>
                    </a:lnTo>
                    <a:lnTo>
                      <a:pt x="115" y="136"/>
                    </a:lnTo>
                    <a:lnTo>
                      <a:pt x="105" y="117"/>
                    </a:lnTo>
                    <a:lnTo>
                      <a:pt x="124" y="10"/>
                    </a:lnTo>
                    <a:lnTo>
                      <a:pt x="67" y="117"/>
                    </a:lnTo>
                    <a:lnTo>
                      <a:pt x="57" y="1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99" name="Rectangle 352"/>
              <p:cNvSpPr>
                <a:spLocks noChangeArrowheads="1"/>
              </p:cNvSpPr>
              <p:nvPr/>
            </p:nvSpPr>
            <p:spPr bwMode="auto">
              <a:xfrm>
                <a:off x="2768" y="1812"/>
                <a:ext cx="210" cy="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0" name="Rectangle 353"/>
              <p:cNvSpPr>
                <a:spLocks noChangeArrowheads="1"/>
              </p:cNvSpPr>
              <p:nvPr/>
            </p:nvSpPr>
            <p:spPr bwMode="auto">
              <a:xfrm>
                <a:off x="2806" y="1783"/>
                <a:ext cx="134" cy="2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1" name="Rectangle 354"/>
              <p:cNvSpPr>
                <a:spLocks noChangeArrowheads="1"/>
              </p:cNvSpPr>
              <p:nvPr/>
            </p:nvSpPr>
            <p:spPr bwMode="auto">
              <a:xfrm>
                <a:off x="2796" y="2017"/>
                <a:ext cx="154" cy="2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2" name="Rectangle 355"/>
              <p:cNvSpPr>
                <a:spLocks noChangeArrowheads="1"/>
              </p:cNvSpPr>
              <p:nvPr/>
            </p:nvSpPr>
            <p:spPr bwMode="auto">
              <a:xfrm>
                <a:off x="2796" y="2017"/>
                <a:ext cx="154" cy="29"/>
              </a:xfrm>
              <a:prstGeom prst="rect">
                <a:avLst/>
              </a:prstGeom>
              <a:grp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3" name="Freeform 356"/>
              <p:cNvSpPr>
                <a:spLocks/>
              </p:cNvSpPr>
              <p:nvPr/>
            </p:nvSpPr>
            <p:spPr bwMode="auto">
              <a:xfrm>
                <a:off x="2940" y="1841"/>
                <a:ext cx="38" cy="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38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4" name="Line 357"/>
              <p:cNvSpPr>
                <a:spLocks noChangeShapeType="1"/>
              </p:cNvSpPr>
              <p:nvPr/>
            </p:nvSpPr>
            <p:spPr bwMode="auto">
              <a:xfrm flipH="1">
                <a:off x="2940" y="1841"/>
                <a:ext cx="38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5" name="Freeform 358"/>
              <p:cNvSpPr>
                <a:spLocks/>
              </p:cNvSpPr>
              <p:nvPr/>
            </p:nvSpPr>
            <p:spPr bwMode="auto">
              <a:xfrm>
                <a:off x="2940" y="1968"/>
                <a:ext cx="38" cy="1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38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0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6" name="Line 359"/>
              <p:cNvSpPr>
                <a:spLocks noChangeShapeType="1"/>
              </p:cNvSpPr>
              <p:nvPr/>
            </p:nvSpPr>
            <p:spPr bwMode="auto">
              <a:xfrm flipH="1">
                <a:off x="2940" y="1968"/>
                <a:ext cx="38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7" name="Freeform 360"/>
              <p:cNvSpPr>
                <a:spLocks/>
              </p:cNvSpPr>
              <p:nvPr/>
            </p:nvSpPr>
            <p:spPr bwMode="auto">
              <a:xfrm>
                <a:off x="2768" y="1968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8" name="Line 361"/>
              <p:cNvSpPr>
                <a:spLocks noChangeShapeType="1"/>
              </p:cNvSpPr>
              <p:nvPr/>
            </p:nvSpPr>
            <p:spPr bwMode="auto">
              <a:xfrm>
                <a:off x="2768" y="1968"/>
                <a:ext cx="38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09" name="Freeform 362"/>
              <p:cNvSpPr>
                <a:spLocks/>
              </p:cNvSpPr>
              <p:nvPr/>
            </p:nvSpPr>
            <p:spPr bwMode="auto">
              <a:xfrm>
                <a:off x="2768" y="1841"/>
                <a:ext cx="3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0" name="Line 363"/>
              <p:cNvSpPr>
                <a:spLocks noChangeShapeType="1"/>
              </p:cNvSpPr>
              <p:nvPr/>
            </p:nvSpPr>
            <p:spPr bwMode="auto">
              <a:xfrm>
                <a:off x="2768" y="1841"/>
                <a:ext cx="38" cy="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1" name="Line 364"/>
              <p:cNvSpPr>
                <a:spLocks noChangeShapeType="1"/>
              </p:cNvSpPr>
              <p:nvPr/>
            </p:nvSpPr>
            <p:spPr bwMode="auto">
              <a:xfrm flipH="1">
                <a:off x="2806" y="1695"/>
                <a:ext cx="29" cy="20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2" name="Line 365"/>
              <p:cNvSpPr>
                <a:spLocks noChangeShapeType="1"/>
              </p:cNvSpPr>
              <p:nvPr/>
            </p:nvSpPr>
            <p:spPr bwMode="auto">
              <a:xfrm flipH="1">
                <a:off x="2815" y="1715"/>
                <a:ext cx="20" cy="1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3" name="Line 366"/>
              <p:cNvSpPr>
                <a:spLocks noChangeShapeType="1"/>
              </p:cNvSpPr>
              <p:nvPr/>
            </p:nvSpPr>
            <p:spPr bwMode="auto">
              <a:xfrm flipH="1">
                <a:off x="2825" y="1734"/>
                <a:ext cx="29" cy="30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4" name="Line 367"/>
              <p:cNvSpPr>
                <a:spLocks noChangeShapeType="1"/>
              </p:cNvSpPr>
              <p:nvPr/>
            </p:nvSpPr>
            <p:spPr bwMode="auto">
              <a:xfrm>
                <a:off x="2911" y="1695"/>
                <a:ext cx="29" cy="20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5" name="Line 368"/>
              <p:cNvSpPr>
                <a:spLocks noChangeShapeType="1"/>
              </p:cNvSpPr>
              <p:nvPr/>
            </p:nvSpPr>
            <p:spPr bwMode="auto">
              <a:xfrm>
                <a:off x="2911" y="1715"/>
                <a:ext cx="19" cy="1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6" name="Line 369"/>
              <p:cNvSpPr>
                <a:spLocks noChangeShapeType="1"/>
              </p:cNvSpPr>
              <p:nvPr/>
            </p:nvSpPr>
            <p:spPr bwMode="auto">
              <a:xfrm>
                <a:off x="2892" y="1734"/>
                <a:ext cx="29" cy="30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7" name="Line 370"/>
              <p:cNvSpPr>
                <a:spLocks noChangeShapeType="1"/>
              </p:cNvSpPr>
              <p:nvPr/>
            </p:nvSpPr>
            <p:spPr bwMode="auto">
              <a:xfrm>
                <a:off x="2212" y="1569"/>
                <a:ext cx="77" cy="1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8" name="Line 371"/>
              <p:cNvSpPr>
                <a:spLocks noChangeShapeType="1"/>
              </p:cNvSpPr>
              <p:nvPr/>
            </p:nvSpPr>
            <p:spPr bwMode="auto">
              <a:xfrm flipH="1">
                <a:off x="2184" y="1686"/>
                <a:ext cx="134" cy="1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9" name="Line 372"/>
              <p:cNvSpPr>
                <a:spLocks noChangeShapeType="1"/>
              </p:cNvSpPr>
              <p:nvPr/>
            </p:nvSpPr>
            <p:spPr bwMode="auto">
              <a:xfrm>
                <a:off x="2184" y="1705"/>
                <a:ext cx="162" cy="127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0" name="Line 373"/>
              <p:cNvSpPr>
                <a:spLocks noChangeShapeType="1"/>
              </p:cNvSpPr>
              <p:nvPr/>
            </p:nvSpPr>
            <p:spPr bwMode="auto">
              <a:xfrm flipH="1">
                <a:off x="2155" y="1695"/>
                <a:ext cx="163" cy="137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1" name="Line 374"/>
              <p:cNvSpPr>
                <a:spLocks noChangeShapeType="1"/>
              </p:cNvSpPr>
              <p:nvPr/>
            </p:nvSpPr>
            <p:spPr bwMode="auto">
              <a:xfrm>
                <a:off x="2155" y="1851"/>
                <a:ext cx="191" cy="1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2" name="Line 375"/>
              <p:cNvSpPr>
                <a:spLocks noChangeShapeType="1"/>
              </p:cNvSpPr>
              <p:nvPr/>
            </p:nvSpPr>
            <p:spPr bwMode="auto">
              <a:xfrm flipH="1" flipV="1">
                <a:off x="2155" y="1861"/>
                <a:ext cx="230" cy="194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3" name="Line 376"/>
              <p:cNvSpPr>
                <a:spLocks noChangeShapeType="1"/>
              </p:cNvSpPr>
              <p:nvPr/>
            </p:nvSpPr>
            <p:spPr bwMode="auto">
              <a:xfrm>
                <a:off x="2174" y="1481"/>
                <a:ext cx="1" cy="78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4" name="Line 377"/>
              <p:cNvSpPr>
                <a:spLocks noChangeShapeType="1"/>
              </p:cNvSpPr>
              <p:nvPr/>
            </p:nvSpPr>
            <p:spPr bwMode="auto">
              <a:xfrm>
                <a:off x="2327" y="1481"/>
                <a:ext cx="1" cy="69"/>
              </a:xfrm>
              <a:prstGeom prst="line">
                <a:avLst/>
              </a:prstGeom>
              <a:grpFill/>
              <a:ln w="460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5" name="Freeform 378"/>
              <p:cNvSpPr>
                <a:spLocks/>
              </p:cNvSpPr>
              <p:nvPr/>
            </p:nvSpPr>
            <p:spPr bwMode="auto">
              <a:xfrm>
                <a:off x="1944" y="1481"/>
                <a:ext cx="192" cy="214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73" y="59"/>
                  </a:cxn>
                  <a:cxn ang="0">
                    <a:pos x="134" y="117"/>
                  </a:cxn>
                  <a:cxn ang="0">
                    <a:pos x="86" y="166"/>
                  </a:cxn>
                  <a:cxn ang="0">
                    <a:pos x="39" y="205"/>
                  </a:cxn>
                  <a:cxn ang="0">
                    <a:pos x="0" y="214"/>
                  </a:cxn>
                </a:cxnLst>
                <a:rect l="0" t="0" r="r" b="b"/>
                <a:pathLst>
                  <a:path w="192" h="214">
                    <a:moveTo>
                      <a:pt x="192" y="0"/>
                    </a:moveTo>
                    <a:lnTo>
                      <a:pt x="173" y="59"/>
                    </a:lnTo>
                    <a:lnTo>
                      <a:pt x="134" y="117"/>
                    </a:lnTo>
                    <a:lnTo>
                      <a:pt x="86" y="166"/>
                    </a:lnTo>
                    <a:lnTo>
                      <a:pt x="39" y="205"/>
                    </a:lnTo>
                    <a:lnTo>
                      <a:pt x="0" y="214"/>
                    </a:lnTo>
                  </a:path>
                </a:pathLst>
              </a:custGeom>
              <a:grpFill/>
              <a:ln w="30163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6" name="Line 379"/>
              <p:cNvSpPr>
                <a:spLocks noChangeShapeType="1"/>
              </p:cNvSpPr>
              <p:nvPr/>
            </p:nvSpPr>
            <p:spPr bwMode="auto">
              <a:xfrm flipV="1">
                <a:off x="2126" y="1374"/>
                <a:ext cx="249" cy="107"/>
              </a:xfrm>
              <a:prstGeom prst="line">
                <a:avLst/>
              </a:prstGeom>
              <a:grpFill/>
              <a:ln w="30163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7" name="Line 380"/>
              <p:cNvSpPr>
                <a:spLocks noChangeShapeType="1"/>
              </p:cNvSpPr>
              <p:nvPr/>
            </p:nvSpPr>
            <p:spPr bwMode="auto">
              <a:xfrm flipV="1">
                <a:off x="2222" y="1374"/>
                <a:ext cx="249" cy="107"/>
              </a:xfrm>
              <a:prstGeom prst="line">
                <a:avLst/>
              </a:prstGeom>
              <a:grpFill/>
              <a:ln w="30163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8" name="Line 381"/>
              <p:cNvSpPr>
                <a:spLocks noChangeShapeType="1"/>
              </p:cNvSpPr>
              <p:nvPr/>
            </p:nvSpPr>
            <p:spPr bwMode="auto">
              <a:xfrm flipV="1">
                <a:off x="2318" y="1374"/>
                <a:ext cx="249" cy="107"/>
              </a:xfrm>
              <a:prstGeom prst="line">
                <a:avLst/>
              </a:prstGeom>
              <a:grpFill/>
              <a:ln w="30163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29" name="Freeform 382"/>
              <p:cNvSpPr>
                <a:spLocks/>
              </p:cNvSpPr>
              <p:nvPr/>
            </p:nvSpPr>
            <p:spPr bwMode="auto">
              <a:xfrm>
                <a:off x="2078" y="1481"/>
                <a:ext cx="345" cy="195"/>
              </a:xfrm>
              <a:custGeom>
                <a:avLst/>
                <a:gdLst/>
                <a:ahLst/>
                <a:cxnLst>
                  <a:cxn ang="0">
                    <a:pos x="115" y="195"/>
                  </a:cxn>
                  <a:cxn ang="0">
                    <a:pos x="345" y="0"/>
                  </a:cxn>
                  <a:cxn ang="0">
                    <a:pos x="0" y="0"/>
                  </a:cxn>
                  <a:cxn ang="0">
                    <a:pos x="230" y="195"/>
                  </a:cxn>
                </a:cxnLst>
                <a:rect l="0" t="0" r="r" b="b"/>
                <a:pathLst>
                  <a:path w="345" h="195">
                    <a:moveTo>
                      <a:pt x="115" y="195"/>
                    </a:moveTo>
                    <a:lnTo>
                      <a:pt x="345" y="0"/>
                    </a:lnTo>
                    <a:lnTo>
                      <a:pt x="0" y="0"/>
                    </a:lnTo>
                    <a:lnTo>
                      <a:pt x="230" y="195"/>
                    </a:lnTo>
                  </a:path>
                </a:pathLst>
              </a:custGeom>
              <a:grpFill/>
              <a:ln w="460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30" name="Freeform 383"/>
              <p:cNvSpPr>
                <a:spLocks/>
              </p:cNvSpPr>
              <p:nvPr/>
            </p:nvSpPr>
            <p:spPr bwMode="auto">
              <a:xfrm>
                <a:off x="2117" y="1355"/>
                <a:ext cx="268" cy="710"/>
              </a:xfrm>
              <a:custGeom>
                <a:avLst/>
                <a:gdLst/>
                <a:ahLst/>
                <a:cxnLst>
                  <a:cxn ang="0">
                    <a:pos x="268" y="700"/>
                  </a:cxn>
                  <a:cxn ang="0">
                    <a:pos x="134" y="0"/>
                  </a:cxn>
                  <a:cxn ang="0">
                    <a:pos x="0" y="710"/>
                  </a:cxn>
                  <a:cxn ang="0">
                    <a:pos x="229" y="506"/>
                  </a:cxn>
                  <a:cxn ang="0">
                    <a:pos x="268" y="700"/>
                  </a:cxn>
                </a:cxnLst>
                <a:rect l="0" t="0" r="r" b="b"/>
                <a:pathLst>
                  <a:path w="268" h="710">
                    <a:moveTo>
                      <a:pt x="268" y="700"/>
                    </a:moveTo>
                    <a:lnTo>
                      <a:pt x="134" y="0"/>
                    </a:lnTo>
                    <a:lnTo>
                      <a:pt x="0" y="710"/>
                    </a:lnTo>
                    <a:lnTo>
                      <a:pt x="229" y="506"/>
                    </a:lnTo>
                    <a:lnTo>
                      <a:pt x="268" y="700"/>
                    </a:lnTo>
                  </a:path>
                </a:pathLst>
              </a:custGeom>
              <a:grpFill/>
              <a:ln w="460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31" name="Line 384"/>
              <p:cNvSpPr>
                <a:spLocks noChangeShapeType="1"/>
              </p:cNvSpPr>
              <p:nvPr/>
            </p:nvSpPr>
            <p:spPr bwMode="auto">
              <a:xfrm>
                <a:off x="3151" y="1297"/>
                <a:ext cx="1" cy="39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32" name="Rectangle 385"/>
              <p:cNvSpPr>
                <a:spLocks noChangeArrowheads="1"/>
              </p:cNvSpPr>
              <p:nvPr/>
            </p:nvSpPr>
            <p:spPr bwMode="auto">
              <a:xfrm>
                <a:off x="1552" y="2114"/>
                <a:ext cx="29" cy="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33" name="Rectangle 386"/>
              <p:cNvSpPr>
                <a:spLocks noChangeArrowheads="1"/>
              </p:cNvSpPr>
              <p:nvPr/>
            </p:nvSpPr>
            <p:spPr bwMode="auto">
              <a:xfrm>
                <a:off x="1542" y="2104"/>
                <a:ext cx="29" cy="39"/>
              </a:xfrm>
              <a:prstGeom prst="rect">
                <a:avLst/>
              </a:prstGeom>
              <a:grpFill/>
              <a:ln w="301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322" name="Rectangle 387"/>
            <p:cNvSpPr>
              <a:spLocks noChangeArrowheads="1"/>
            </p:cNvSpPr>
            <p:nvPr/>
          </p:nvSpPr>
          <p:spPr bwMode="auto">
            <a:xfrm>
              <a:off x="1236" y="2192"/>
              <a:ext cx="345" cy="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3" name="Rectangle 388"/>
            <p:cNvSpPr>
              <a:spLocks noChangeArrowheads="1"/>
            </p:cNvSpPr>
            <p:nvPr/>
          </p:nvSpPr>
          <p:spPr bwMode="auto">
            <a:xfrm>
              <a:off x="1073" y="1880"/>
              <a:ext cx="172" cy="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4" name="Rectangle 389"/>
            <p:cNvSpPr>
              <a:spLocks noChangeArrowheads="1"/>
            </p:cNvSpPr>
            <p:nvPr/>
          </p:nvSpPr>
          <p:spPr bwMode="auto">
            <a:xfrm>
              <a:off x="1064" y="1871"/>
              <a:ext cx="172" cy="19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5" name="Rectangle 390"/>
            <p:cNvSpPr>
              <a:spLocks noChangeArrowheads="1"/>
            </p:cNvSpPr>
            <p:nvPr/>
          </p:nvSpPr>
          <p:spPr bwMode="auto">
            <a:xfrm>
              <a:off x="1083" y="1890"/>
              <a:ext cx="134" cy="88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6" name="Rectangle 391"/>
            <p:cNvSpPr>
              <a:spLocks noChangeArrowheads="1"/>
            </p:cNvSpPr>
            <p:nvPr/>
          </p:nvSpPr>
          <p:spPr bwMode="auto">
            <a:xfrm>
              <a:off x="1092" y="2036"/>
              <a:ext cx="134" cy="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7" name="Rectangle 392"/>
            <p:cNvSpPr>
              <a:spLocks noChangeArrowheads="1"/>
            </p:cNvSpPr>
            <p:nvPr/>
          </p:nvSpPr>
          <p:spPr bwMode="auto">
            <a:xfrm>
              <a:off x="1083" y="2026"/>
              <a:ext cx="134" cy="98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8" name="Rectangle 393"/>
            <p:cNvSpPr>
              <a:spLocks noChangeArrowheads="1"/>
            </p:cNvSpPr>
            <p:nvPr/>
          </p:nvSpPr>
          <p:spPr bwMode="auto">
            <a:xfrm>
              <a:off x="1092" y="2162"/>
              <a:ext cx="134" cy="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9" name="Rectangle 394"/>
            <p:cNvSpPr>
              <a:spLocks noChangeArrowheads="1"/>
            </p:cNvSpPr>
            <p:nvPr/>
          </p:nvSpPr>
          <p:spPr bwMode="auto">
            <a:xfrm>
              <a:off x="1083" y="1890"/>
              <a:ext cx="19" cy="49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0" name="Freeform 395"/>
            <p:cNvSpPr>
              <a:spLocks/>
            </p:cNvSpPr>
            <p:nvPr/>
          </p:nvSpPr>
          <p:spPr bwMode="auto">
            <a:xfrm>
              <a:off x="633" y="1851"/>
              <a:ext cx="182" cy="166"/>
            </a:xfrm>
            <a:custGeom>
              <a:avLst/>
              <a:gdLst/>
              <a:ahLst/>
              <a:cxnLst>
                <a:cxn ang="0">
                  <a:pos x="9" y="156"/>
                </a:cxn>
                <a:cxn ang="0">
                  <a:pos x="57" y="117"/>
                </a:cxn>
                <a:cxn ang="0">
                  <a:pos x="57" y="107"/>
                </a:cxn>
                <a:cxn ang="0">
                  <a:pos x="57" y="78"/>
                </a:cxn>
                <a:cxn ang="0">
                  <a:pos x="57" y="49"/>
                </a:cxn>
                <a:cxn ang="0">
                  <a:pos x="57" y="39"/>
                </a:cxn>
                <a:cxn ang="0">
                  <a:pos x="57" y="20"/>
                </a:cxn>
                <a:cxn ang="0">
                  <a:pos x="67" y="10"/>
                </a:cxn>
                <a:cxn ang="0">
                  <a:pos x="76" y="0"/>
                </a:cxn>
                <a:cxn ang="0">
                  <a:pos x="96" y="0"/>
                </a:cxn>
                <a:cxn ang="0">
                  <a:pos x="105" y="20"/>
                </a:cxn>
                <a:cxn ang="0">
                  <a:pos x="115" y="29"/>
                </a:cxn>
                <a:cxn ang="0">
                  <a:pos x="115" y="49"/>
                </a:cxn>
                <a:cxn ang="0">
                  <a:pos x="115" y="59"/>
                </a:cxn>
                <a:cxn ang="0">
                  <a:pos x="182" y="59"/>
                </a:cxn>
                <a:cxn ang="0">
                  <a:pos x="182" y="166"/>
                </a:cxn>
                <a:cxn ang="0">
                  <a:pos x="0" y="166"/>
                </a:cxn>
                <a:cxn ang="0">
                  <a:pos x="9" y="156"/>
                </a:cxn>
                <a:cxn ang="0">
                  <a:pos x="9" y="156"/>
                </a:cxn>
              </a:cxnLst>
              <a:rect l="0" t="0" r="r" b="b"/>
              <a:pathLst>
                <a:path w="182" h="166">
                  <a:moveTo>
                    <a:pt x="9" y="156"/>
                  </a:moveTo>
                  <a:lnTo>
                    <a:pt x="57" y="117"/>
                  </a:lnTo>
                  <a:lnTo>
                    <a:pt x="57" y="107"/>
                  </a:lnTo>
                  <a:lnTo>
                    <a:pt x="57" y="78"/>
                  </a:lnTo>
                  <a:lnTo>
                    <a:pt x="57" y="49"/>
                  </a:lnTo>
                  <a:lnTo>
                    <a:pt x="57" y="39"/>
                  </a:lnTo>
                  <a:lnTo>
                    <a:pt x="57" y="20"/>
                  </a:lnTo>
                  <a:lnTo>
                    <a:pt x="67" y="10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05" y="20"/>
                  </a:lnTo>
                  <a:lnTo>
                    <a:pt x="115" y="29"/>
                  </a:lnTo>
                  <a:lnTo>
                    <a:pt x="115" y="49"/>
                  </a:lnTo>
                  <a:lnTo>
                    <a:pt x="115" y="59"/>
                  </a:lnTo>
                  <a:lnTo>
                    <a:pt x="182" y="59"/>
                  </a:lnTo>
                  <a:lnTo>
                    <a:pt x="182" y="166"/>
                  </a:lnTo>
                  <a:lnTo>
                    <a:pt x="0" y="166"/>
                  </a:lnTo>
                  <a:lnTo>
                    <a:pt x="9" y="156"/>
                  </a:lnTo>
                  <a:lnTo>
                    <a:pt x="9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1" name="Freeform 396"/>
            <p:cNvSpPr>
              <a:spLocks/>
            </p:cNvSpPr>
            <p:nvPr/>
          </p:nvSpPr>
          <p:spPr bwMode="auto">
            <a:xfrm>
              <a:off x="623" y="1841"/>
              <a:ext cx="182" cy="166"/>
            </a:xfrm>
            <a:custGeom>
              <a:avLst/>
              <a:gdLst/>
              <a:ahLst/>
              <a:cxnLst>
                <a:cxn ang="0">
                  <a:pos x="10" y="156"/>
                </a:cxn>
                <a:cxn ang="0">
                  <a:pos x="58" y="117"/>
                </a:cxn>
                <a:cxn ang="0">
                  <a:pos x="58" y="107"/>
                </a:cxn>
                <a:cxn ang="0">
                  <a:pos x="58" y="78"/>
                </a:cxn>
                <a:cxn ang="0">
                  <a:pos x="58" y="49"/>
                </a:cxn>
                <a:cxn ang="0">
                  <a:pos x="58" y="39"/>
                </a:cxn>
                <a:cxn ang="0">
                  <a:pos x="58" y="20"/>
                </a:cxn>
                <a:cxn ang="0">
                  <a:pos x="67" y="10"/>
                </a:cxn>
                <a:cxn ang="0">
                  <a:pos x="77" y="0"/>
                </a:cxn>
                <a:cxn ang="0">
                  <a:pos x="96" y="0"/>
                </a:cxn>
                <a:cxn ang="0">
                  <a:pos x="106" y="20"/>
                </a:cxn>
                <a:cxn ang="0">
                  <a:pos x="115" y="30"/>
                </a:cxn>
                <a:cxn ang="0">
                  <a:pos x="115" y="49"/>
                </a:cxn>
                <a:cxn ang="0">
                  <a:pos x="115" y="59"/>
                </a:cxn>
                <a:cxn ang="0">
                  <a:pos x="182" y="59"/>
                </a:cxn>
                <a:cxn ang="0">
                  <a:pos x="182" y="166"/>
                </a:cxn>
                <a:cxn ang="0">
                  <a:pos x="0" y="166"/>
                </a:cxn>
                <a:cxn ang="0">
                  <a:pos x="10" y="156"/>
                </a:cxn>
                <a:cxn ang="0">
                  <a:pos x="10" y="156"/>
                </a:cxn>
              </a:cxnLst>
              <a:rect l="0" t="0" r="r" b="b"/>
              <a:pathLst>
                <a:path w="182" h="166">
                  <a:moveTo>
                    <a:pt x="10" y="156"/>
                  </a:moveTo>
                  <a:lnTo>
                    <a:pt x="58" y="117"/>
                  </a:lnTo>
                  <a:lnTo>
                    <a:pt x="58" y="107"/>
                  </a:lnTo>
                  <a:lnTo>
                    <a:pt x="58" y="78"/>
                  </a:lnTo>
                  <a:lnTo>
                    <a:pt x="58" y="49"/>
                  </a:lnTo>
                  <a:lnTo>
                    <a:pt x="58" y="39"/>
                  </a:lnTo>
                  <a:lnTo>
                    <a:pt x="58" y="20"/>
                  </a:lnTo>
                  <a:lnTo>
                    <a:pt x="67" y="10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106" y="20"/>
                  </a:lnTo>
                  <a:lnTo>
                    <a:pt x="115" y="30"/>
                  </a:lnTo>
                  <a:lnTo>
                    <a:pt x="115" y="49"/>
                  </a:lnTo>
                  <a:lnTo>
                    <a:pt x="115" y="59"/>
                  </a:lnTo>
                  <a:lnTo>
                    <a:pt x="182" y="59"/>
                  </a:lnTo>
                  <a:lnTo>
                    <a:pt x="182" y="166"/>
                  </a:lnTo>
                  <a:lnTo>
                    <a:pt x="0" y="166"/>
                  </a:lnTo>
                  <a:lnTo>
                    <a:pt x="10" y="156"/>
                  </a:lnTo>
                  <a:lnTo>
                    <a:pt x="10" y="156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2" name="Rectangle 397"/>
            <p:cNvSpPr>
              <a:spLocks noChangeArrowheads="1"/>
            </p:cNvSpPr>
            <p:nvPr/>
          </p:nvSpPr>
          <p:spPr bwMode="auto">
            <a:xfrm>
              <a:off x="585" y="1793"/>
              <a:ext cx="48" cy="233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3" name="Freeform 398"/>
            <p:cNvSpPr>
              <a:spLocks/>
            </p:cNvSpPr>
            <p:nvPr/>
          </p:nvSpPr>
          <p:spPr bwMode="auto">
            <a:xfrm>
              <a:off x="355" y="1802"/>
              <a:ext cx="546" cy="409"/>
            </a:xfrm>
            <a:custGeom>
              <a:avLst/>
              <a:gdLst/>
              <a:ahLst/>
              <a:cxnLst>
                <a:cxn ang="0">
                  <a:pos x="239" y="137"/>
                </a:cxn>
                <a:cxn ang="0">
                  <a:pos x="192" y="137"/>
                </a:cxn>
                <a:cxn ang="0">
                  <a:pos x="192" y="137"/>
                </a:cxn>
                <a:cxn ang="0">
                  <a:pos x="182" y="146"/>
                </a:cxn>
                <a:cxn ang="0">
                  <a:pos x="172" y="156"/>
                </a:cxn>
                <a:cxn ang="0">
                  <a:pos x="172" y="166"/>
                </a:cxn>
                <a:cxn ang="0">
                  <a:pos x="172" y="185"/>
                </a:cxn>
                <a:cxn ang="0">
                  <a:pos x="163" y="185"/>
                </a:cxn>
                <a:cxn ang="0">
                  <a:pos x="163" y="234"/>
                </a:cxn>
                <a:cxn ang="0">
                  <a:pos x="19" y="234"/>
                </a:cxn>
                <a:cxn ang="0">
                  <a:pos x="0" y="234"/>
                </a:cxn>
                <a:cxn ang="0">
                  <a:pos x="0" y="409"/>
                </a:cxn>
                <a:cxn ang="0">
                  <a:pos x="421" y="409"/>
                </a:cxn>
                <a:cxn ang="0">
                  <a:pos x="421" y="302"/>
                </a:cxn>
                <a:cxn ang="0">
                  <a:pos x="421" y="292"/>
                </a:cxn>
                <a:cxn ang="0">
                  <a:pos x="402" y="283"/>
                </a:cxn>
                <a:cxn ang="0">
                  <a:pos x="393" y="273"/>
                </a:cxn>
                <a:cxn ang="0">
                  <a:pos x="393" y="273"/>
                </a:cxn>
                <a:cxn ang="0">
                  <a:pos x="393" y="244"/>
                </a:cxn>
                <a:cxn ang="0">
                  <a:pos x="498" y="244"/>
                </a:cxn>
                <a:cxn ang="0">
                  <a:pos x="517" y="244"/>
                </a:cxn>
                <a:cxn ang="0">
                  <a:pos x="546" y="244"/>
                </a:cxn>
                <a:cxn ang="0">
                  <a:pos x="546" y="215"/>
                </a:cxn>
                <a:cxn ang="0">
                  <a:pos x="297" y="215"/>
                </a:cxn>
                <a:cxn ang="0">
                  <a:pos x="297" y="195"/>
                </a:cxn>
                <a:cxn ang="0">
                  <a:pos x="278" y="195"/>
                </a:cxn>
                <a:cxn ang="0">
                  <a:pos x="278" y="0"/>
                </a:cxn>
                <a:cxn ang="0">
                  <a:pos x="239" y="0"/>
                </a:cxn>
                <a:cxn ang="0">
                  <a:pos x="239" y="137"/>
                </a:cxn>
                <a:cxn ang="0">
                  <a:pos x="239" y="137"/>
                </a:cxn>
              </a:cxnLst>
              <a:rect l="0" t="0" r="r" b="b"/>
              <a:pathLst>
                <a:path w="546" h="409">
                  <a:moveTo>
                    <a:pt x="239" y="137"/>
                  </a:moveTo>
                  <a:lnTo>
                    <a:pt x="192" y="137"/>
                  </a:lnTo>
                  <a:lnTo>
                    <a:pt x="192" y="137"/>
                  </a:lnTo>
                  <a:lnTo>
                    <a:pt x="182" y="146"/>
                  </a:lnTo>
                  <a:lnTo>
                    <a:pt x="172" y="156"/>
                  </a:lnTo>
                  <a:lnTo>
                    <a:pt x="172" y="166"/>
                  </a:lnTo>
                  <a:lnTo>
                    <a:pt x="172" y="185"/>
                  </a:lnTo>
                  <a:lnTo>
                    <a:pt x="163" y="185"/>
                  </a:lnTo>
                  <a:lnTo>
                    <a:pt x="163" y="234"/>
                  </a:lnTo>
                  <a:lnTo>
                    <a:pt x="19" y="234"/>
                  </a:lnTo>
                  <a:lnTo>
                    <a:pt x="0" y="234"/>
                  </a:lnTo>
                  <a:lnTo>
                    <a:pt x="0" y="409"/>
                  </a:lnTo>
                  <a:lnTo>
                    <a:pt x="421" y="409"/>
                  </a:lnTo>
                  <a:lnTo>
                    <a:pt x="421" y="302"/>
                  </a:lnTo>
                  <a:lnTo>
                    <a:pt x="421" y="292"/>
                  </a:lnTo>
                  <a:lnTo>
                    <a:pt x="402" y="283"/>
                  </a:lnTo>
                  <a:lnTo>
                    <a:pt x="393" y="273"/>
                  </a:lnTo>
                  <a:lnTo>
                    <a:pt x="393" y="273"/>
                  </a:lnTo>
                  <a:lnTo>
                    <a:pt x="393" y="244"/>
                  </a:lnTo>
                  <a:lnTo>
                    <a:pt x="498" y="244"/>
                  </a:lnTo>
                  <a:lnTo>
                    <a:pt x="517" y="244"/>
                  </a:lnTo>
                  <a:lnTo>
                    <a:pt x="546" y="244"/>
                  </a:lnTo>
                  <a:lnTo>
                    <a:pt x="546" y="215"/>
                  </a:lnTo>
                  <a:lnTo>
                    <a:pt x="297" y="215"/>
                  </a:lnTo>
                  <a:lnTo>
                    <a:pt x="297" y="195"/>
                  </a:lnTo>
                  <a:lnTo>
                    <a:pt x="278" y="195"/>
                  </a:lnTo>
                  <a:lnTo>
                    <a:pt x="278" y="0"/>
                  </a:lnTo>
                  <a:lnTo>
                    <a:pt x="239" y="0"/>
                  </a:lnTo>
                  <a:lnTo>
                    <a:pt x="239" y="137"/>
                  </a:lnTo>
                  <a:lnTo>
                    <a:pt x="239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4" name="Freeform 399"/>
            <p:cNvSpPr>
              <a:spLocks/>
            </p:cNvSpPr>
            <p:nvPr/>
          </p:nvSpPr>
          <p:spPr bwMode="auto">
            <a:xfrm>
              <a:off x="346" y="1793"/>
              <a:ext cx="545" cy="408"/>
            </a:xfrm>
            <a:custGeom>
              <a:avLst/>
              <a:gdLst/>
              <a:ahLst/>
              <a:cxnLst>
                <a:cxn ang="0">
                  <a:pos x="239" y="136"/>
                </a:cxn>
                <a:cxn ang="0">
                  <a:pos x="191" y="136"/>
                </a:cxn>
                <a:cxn ang="0">
                  <a:pos x="191" y="136"/>
                </a:cxn>
                <a:cxn ang="0">
                  <a:pos x="181" y="146"/>
                </a:cxn>
                <a:cxn ang="0">
                  <a:pos x="172" y="155"/>
                </a:cxn>
                <a:cxn ang="0">
                  <a:pos x="172" y="165"/>
                </a:cxn>
                <a:cxn ang="0">
                  <a:pos x="172" y="185"/>
                </a:cxn>
                <a:cxn ang="0">
                  <a:pos x="162" y="185"/>
                </a:cxn>
                <a:cxn ang="0">
                  <a:pos x="162" y="233"/>
                </a:cxn>
                <a:cxn ang="0">
                  <a:pos x="19" y="233"/>
                </a:cxn>
                <a:cxn ang="0">
                  <a:pos x="0" y="233"/>
                </a:cxn>
                <a:cxn ang="0">
                  <a:pos x="0" y="408"/>
                </a:cxn>
                <a:cxn ang="0">
                  <a:pos x="421" y="408"/>
                </a:cxn>
                <a:cxn ang="0">
                  <a:pos x="421" y="301"/>
                </a:cxn>
                <a:cxn ang="0">
                  <a:pos x="421" y="292"/>
                </a:cxn>
                <a:cxn ang="0">
                  <a:pos x="402" y="282"/>
                </a:cxn>
                <a:cxn ang="0">
                  <a:pos x="392" y="272"/>
                </a:cxn>
                <a:cxn ang="0">
                  <a:pos x="392" y="272"/>
                </a:cxn>
                <a:cxn ang="0">
                  <a:pos x="392" y="243"/>
                </a:cxn>
                <a:cxn ang="0">
                  <a:pos x="497" y="243"/>
                </a:cxn>
                <a:cxn ang="0">
                  <a:pos x="517" y="243"/>
                </a:cxn>
                <a:cxn ang="0">
                  <a:pos x="545" y="243"/>
                </a:cxn>
                <a:cxn ang="0">
                  <a:pos x="545" y="214"/>
                </a:cxn>
                <a:cxn ang="0">
                  <a:pos x="296" y="214"/>
                </a:cxn>
                <a:cxn ang="0">
                  <a:pos x="296" y="194"/>
                </a:cxn>
                <a:cxn ang="0">
                  <a:pos x="277" y="194"/>
                </a:cxn>
                <a:cxn ang="0">
                  <a:pos x="277" y="0"/>
                </a:cxn>
                <a:cxn ang="0">
                  <a:pos x="239" y="0"/>
                </a:cxn>
                <a:cxn ang="0">
                  <a:pos x="239" y="136"/>
                </a:cxn>
                <a:cxn ang="0">
                  <a:pos x="239" y="136"/>
                </a:cxn>
              </a:cxnLst>
              <a:rect l="0" t="0" r="r" b="b"/>
              <a:pathLst>
                <a:path w="545" h="408">
                  <a:moveTo>
                    <a:pt x="239" y="136"/>
                  </a:moveTo>
                  <a:lnTo>
                    <a:pt x="191" y="136"/>
                  </a:lnTo>
                  <a:lnTo>
                    <a:pt x="191" y="136"/>
                  </a:lnTo>
                  <a:lnTo>
                    <a:pt x="181" y="146"/>
                  </a:lnTo>
                  <a:lnTo>
                    <a:pt x="172" y="155"/>
                  </a:lnTo>
                  <a:lnTo>
                    <a:pt x="172" y="165"/>
                  </a:lnTo>
                  <a:lnTo>
                    <a:pt x="172" y="185"/>
                  </a:lnTo>
                  <a:lnTo>
                    <a:pt x="162" y="185"/>
                  </a:lnTo>
                  <a:lnTo>
                    <a:pt x="162" y="233"/>
                  </a:lnTo>
                  <a:lnTo>
                    <a:pt x="19" y="233"/>
                  </a:lnTo>
                  <a:lnTo>
                    <a:pt x="0" y="233"/>
                  </a:lnTo>
                  <a:lnTo>
                    <a:pt x="0" y="408"/>
                  </a:lnTo>
                  <a:lnTo>
                    <a:pt x="421" y="408"/>
                  </a:lnTo>
                  <a:lnTo>
                    <a:pt x="421" y="301"/>
                  </a:lnTo>
                  <a:lnTo>
                    <a:pt x="421" y="292"/>
                  </a:lnTo>
                  <a:lnTo>
                    <a:pt x="402" y="282"/>
                  </a:lnTo>
                  <a:lnTo>
                    <a:pt x="392" y="272"/>
                  </a:lnTo>
                  <a:lnTo>
                    <a:pt x="392" y="272"/>
                  </a:lnTo>
                  <a:lnTo>
                    <a:pt x="392" y="243"/>
                  </a:lnTo>
                  <a:lnTo>
                    <a:pt x="497" y="243"/>
                  </a:lnTo>
                  <a:lnTo>
                    <a:pt x="517" y="243"/>
                  </a:lnTo>
                  <a:lnTo>
                    <a:pt x="545" y="243"/>
                  </a:lnTo>
                  <a:lnTo>
                    <a:pt x="545" y="214"/>
                  </a:lnTo>
                  <a:lnTo>
                    <a:pt x="296" y="214"/>
                  </a:lnTo>
                  <a:lnTo>
                    <a:pt x="296" y="194"/>
                  </a:lnTo>
                  <a:lnTo>
                    <a:pt x="277" y="194"/>
                  </a:lnTo>
                  <a:lnTo>
                    <a:pt x="277" y="0"/>
                  </a:lnTo>
                  <a:lnTo>
                    <a:pt x="239" y="0"/>
                  </a:lnTo>
                  <a:lnTo>
                    <a:pt x="239" y="136"/>
                  </a:lnTo>
                  <a:lnTo>
                    <a:pt x="239" y="136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5" name="Rectangle 400"/>
            <p:cNvSpPr>
              <a:spLocks noChangeArrowheads="1"/>
            </p:cNvSpPr>
            <p:nvPr/>
          </p:nvSpPr>
          <p:spPr bwMode="auto">
            <a:xfrm>
              <a:off x="365" y="2075"/>
              <a:ext cx="431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7" name="Freeform 402"/>
            <p:cNvSpPr>
              <a:spLocks/>
            </p:cNvSpPr>
            <p:nvPr/>
          </p:nvSpPr>
          <p:spPr bwMode="auto">
            <a:xfrm>
              <a:off x="1092" y="1900"/>
              <a:ext cx="134" cy="87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9" y="0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0" y="87"/>
                </a:cxn>
                <a:cxn ang="0">
                  <a:pos x="134" y="87"/>
                </a:cxn>
                <a:cxn ang="0">
                  <a:pos x="134" y="0"/>
                </a:cxn>
              </a:cxnLst>
              <a:rect l="0" t="0" r="r" b="b"/>
              <a:pathLst>
                <a:path w="134" h="87">
                  <a:moveTo>
                    <a:pt x="134" y="0"/>
                  </a:moveTo>
                  <a:lnTo>
                    <a:pt x="19" y="0"/>
                  </a:lnTo>
                  <a:lnTo>
                    <a:pt x="19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134" y="87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8" name="Freeform 403"/>
            <p:cNvSpPr>
              <a:spLocks/>
            </p:cNvSpPr>
            <p:nvPr/>
          </p:nvSpPr>
          <p:spPr bwMode="auto">
            <a:xfrm>
              <a:off x="1083" y="1890"/>
              <a:ext cx="134" cy="8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9" y="0"/>
                </a:cxn>
                <a:cxn ang="0">
                  <a:pos x="19" y="49"/>
                </a:cxn>
                <a:cxn ang="0">
                  <a:pos x="0" y="49"/>
                </a:cxn>
                <a:cxn ang="0">
                  <a:pos x="0" y="88"/>
                </a:cxn>
                <a:cxn ang="0">
                  <a:pos x="134" y="88"/>
                </a:cxn>
                <a:cxn ang="0">
                  <a:pos x="134" y="0"/>
                </a:cxn>
              </a:cxnLst>
              <a:rect l="0" t="0" r="r" b="b"/>
              <a:pathLst>
                <a:path w="134" h="88">
                  <a:moveTo>
                    <a:pt x="134" y="0"/>
                  </a:moveTo>
                  <a:lnTo>
                    <a:pt x="19" y="0"/>
                  </a:lnTo>
                  <a:lnTo>
                    <a:pt x="19" y="49"/>
                  </a:lnTo>
                  <a:lnTo>
                    <a:pt x="0" y="49"/>
                  </a:lnTo>
                  <a:lnTo>
                    <a:pt x="0" y="88"/>
                  </a:lnTo>
                  <a:lnTo>
                    <a:pt x="134" y="88"/>
                  </a:lnTo>
                  <a:lnTo>
                    <a:pt x="134" y="0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9" name="Freeform 404"/>
            <p:cNvSpPr>
              <a:spLocks/>
            </p:cNvSpPr>
            <p:nvPr/>
          </p:nvSpPr>
          <p:spPr bwMode="auto">
            <a:xfrm>
              <a:off x="537" y="1958"/>
              <a:ext cx="48" cy="68"/>
            </a:xfrm>
            <a:custGeom>
              <a:avLst/>
              <a:gdLst/>
              <a:ahLst/>
              <a:cxnLst>
                <a:cxn ang="0">
                  <a:pos x="48" y="68"/>
                </a:cxn>
                <a:cxn ang="0">
                  <a:pos x="0" y="68"/>
                </a:cxn>
                <a:cxn ang="0">
                  <a:pos x="0" y="10"/>
                </a:cxn>
                <a:cxn ang="0">
                  <a:pos x="10" y="10"/>
                </a:cxn>
                <a:cxn ang="0">
                  <a:pos x="29" y="0"/>
                </a:cxn>
                <a:cxn ang="0">
                  <a:pos x="38" y="10"/>
                </a:cxn>
                <a:cxn ang="0">
                  <a:pos x="48" y="20"/>
                </a:cxn>
                <a:cxn ang="0">
                  <a:pos x="48" y="68"/>
                </a:cxn>
                <a:cxn ang="0">
                  <a:pos x="48" y="68"/>
                </a:cxn>
              </a:cxnLst>
              <a:rect l="0" t="0" r="r" b="b"/>
              <a:pathLst>
                <a:path w="48" h="68">
                  <a:moveTo>
                    <a:pt x="48" y="68"/>
                  </a:moveTo>
                  <a:lnTo>
                    <a:pt x="0" y="68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29" y="0"/>
                  </a:lnTo>
                  <a:lnTo>
                    <a:pt x="38" y="10"/>
                  </a:lnTo>
                  <a:lnTo>
                    <a:pt x="48" y="20"/>
                  </a:lnTo>
                  <a:lnTo>
                    <a:pt x="48" y="68"/>
                  </a:lnTo>
                  <a:lnTo>
                    <a:pt x="48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0" name="Freeform 405"/>
            <p:cNvSpPr>
              <a:spLocks/>
            </p:cNvSpPr>
            <p:nvPr/>
          </p:nvSpPr>
          <p:spPr bwMode="auto">
            <a:xfrm>
              <a:off x="374" y="1559"/>
              <a:ext cx="39" cy="88"/>
            </a:xfrm>
            <a:custGeom>
              <a:avLst/>
              <a:gdLst/>
              <a:ahLst/>
              <a:cxnLst>
                <a:cxn ang="0">
                  <a:pos x="29" y="68"/>
                </a:cxn>
                <a:cxn ang="0">
                  <a:pos x="29" y="78"/>
                </a:cxn>
                <a:cxn ang="0">
                  <a:pos x="29" y="88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39"/>
                </a:cxn>
                <a:cxn ang="0">
                  <a:pos x="39" y="39"/>
                </a:cxn>
                <a:cxn ang="0">
                  <a:pos x="39" y="68"/>
                </a:cxn>
                <a:cxn ang="0">
                  <a:pos x="29" y="68"/>
                </a:cxn>
              </a:cxnLst>
              <a:rect l="0" t="0" r="r" b="b"/>
              <a:pathLst>
                <a:path w="39" h="88">
                  <a:moveTo>
                    <a:pt x="29" y="68"/>
                  </a:moveTo>
                  <a:lnTo>
                    <a:pt x="29" y="78"/>
                  </a:lnTo>
                  <a:lnTo>
                    <a:pt x="29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39"/>
                  </a:lnTo>
                  <a:lnTo>
                    <a:pt x="39" y="39"/>
                  </a:lnTo>
                  <a:lnTo>
                    <a:pt x="39" y="68"/>
                  </a:lnTo>
                  <a:lnTo>
                    <a:pt x="29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1" name="Freeform 406"/>
            <p:cNvSpPr>
              <a:spLocks/>
            </p:cNvSpPr>
            <p:nvPr/>
          </p:nvSpPr>
          <p:spPr bwMode="auto">
            <a:xfrm>
              <a:off x="441" y="1559"/>
              <a:ext cx="48" cy="487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487"/>
                </a:cxn>
                <a:cxn ang="0">
                  <a:pos x="0" y="487"/>
                </a:cxn>
                <a:cxn ang="0">
                  <a:pos x="0" y="302"/>
                </a:cxn>
                <a:cxn ang="0">
                  <a:pos x="10" y="302"/>
                </a:cxn>
                <a:cxn ang="0">
                  <a:pos x="10" y="68"/>
                </a:cxn>
                <a:cxn ang="0">
                  <a:pos x="0" y="68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48" y="0"/>
                </a:cxn>
              </a:cxnLst>
              <a:rect l="0" t="0" r="r" b="b"/>
              <a:pathLst>
                <a:path w="48" h="487">
                  <a:moveTo>
                    <a:pt x="48" y="0"/>
                  </a:moveTo>
                  <a:lnTo>
                    <a:pt x="48" y="487"/>
                  </a:lnTo>
                  <a:lnTo>
                    <a:pt x="0" y="487"/>
                  </a:lnTo>
                  <a:lnTo>
                    <a:pt x="0" y="302"/>
                  </a:lnTo>
                  <a:lnTo>
                    <a:pt x="10" y="302"/>
                  </a:lnTo>
                  <a:lnTo>
                    <a:pt x="10" y="68"/>
                  </a:lnTo>
                  <a:lnTo>
                    <a:pt x="0" y="68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Freeform 407"/>
            <p:cNvSpPr>
              <a:spLocks/>
            </p:cNvSpPr>
            <p:nvPr/>
          </p:nvSpPr>
          <p:spPr bwMode="auto">
            <a:xfrm>
              <a:off x="432" y="1550"/>
              <a:ext cx="48" cy="48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486"/>
                </a:cxn>
                <a:cxn ang="0">
                  <a:pos x="0" y="486"/>
                </a:cxn>
                <a:cxn ang="0">
                  <a:pos x="0" y="301"/>
                </a:cxn>
                <a:cxn ang="0">
                  <a:pos x="9" y="301"/>
                </a:cxn>
                <a:cxn ang="0">
                  <a:pos x="9" y="68"/>
                </a:cxn>
                <a:cxn ang="0">
                  <a:pos x="0" y="68"/>
                </a:cxn>
                <a:cxn ang="0">
                  <a:pos x="0" y="38"/>
                </a:cxn>
                <a:cxn ang="0">
                  <a:pos x="9" y="38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48" y="0"/>
                </a:cxn>
              </a:cxnLst>
              <a:rect l="0" t="0" r="r" b="b"/>
              <a:pathLst>
                <a:path w="48" h="486">
                  <a:moveTo>
                    <a:pt x="48" y="0"/>
                  </a:moveTo>
                  <a:lnTo>
                    <a:pt x="48" y="486"/>
                  </a:lnTo>
                  <a:lnTo>
                    <a:pt x="0" y="486"/>
                  </a:lnTo>
                  <a:lnTo>
                    <a:pt x="0" y="301"/>
                  </a:lnTo>
                  <a:lnTo>
                    <a:pt x="9" y="301"/>
                  </a:lnTo>
                  <a:lnTo>
                    <a:pt x="9" y="68"/>
                  </a:lnTo>
                  <a:lnTo>
                    <a:pt x="0" y="6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48" y="0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Freeform 408"/>
            <p:cNvSpPr>
              <a:spLocks/>
            </p:cNvSpPr>
            <p:nvPr/>
          </p:nvSpPr>
          <p:spPr bwMode="auto">
            <a:xfrm>
              <a:off x="441" y="1559"/>
              <a:ext cx="48" cy="88"/>
            </a:xfrm>
            <a:custGeom>
              <a:avLst/>
              <a:gdLst/>
              <a:ahLst/>
              <a:cxnLst>
                <a:cxn ang="0">
                  <a:pos x="10" y="88"/>
                </a:cxn>
                <a:cxn ang="0">
                  <a:pos x="48" y="88"/>
                </a:cxn>
                <a:cxn ang="0">
                  <a:pos x="39" y="0"/>
                </a:cxn>
                <a:cxn ang="0">
                  <a:pos x="10" y="0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0" y="68"/>
                </a:cxn>
                <a:cxn ang="0">
                  <a:pos x="10" y="88"/>
                </a:cxn>
              </a:cxnLst>
              <a:rect l="0" t="0" r="r" b="b"/>
              <a:pathLst>
                <a:path w="48" h="88">
                  <a:moveTo>
                    <a:pt x="10" y="88"/>
                  </a:moveTo>
                  <a:lnTo>
                    <a:pt x="48" y="88"/>
                  </a:lnTo>
                  <a:lnTo>
                    <a:pt x="39" y="0"/>
                  </a:lnTo>
                  <a:lnTo>
                    <a:pt x="10" y="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0" y="68"/>
                  </a:lnTo>
                  <a:lnTo>
                    <a:pt x="10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Freeform 409"/>
            <p:cNvSpPr>
              <a:spLocks/>
            </p:cNvSpPr>
            <p:nvPr/>
          </p:nvSpPr>
          <p:spPr bwMode="auto">
            <a:xfrm>
              <a:off x="748" y="2055"/>
              <a:ext cx="143" cy="1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0"/>
                </a:cxn>
                <a:cxn ang="0">
                  <a:pos x="143" y="156"/>
                </a:cxn>
                <a:cxn ang="0">
                  <a:pos x="38" y="156"/>
                </a:cxn>
                <a:cxn ang="0">
                  <a:pos x="38" y="59"/>
                </a:cxn>
                <a:cxn ang="0">
                  <a:pos x="0" y="30"/>
                </a:cxn>
                <a:cxn ang="0">
                  <a:pos x="0" y="0"/>
                </a:cxn>
              </a:cxnLst>
              <a:rect l="0" t="0" r="r" b="b"/>
              <a:pathLst>
                <a:path w="143" h="156">
                  <a:moveTo>
                    <a:pt x="0" y="0"/>
                  </a:moveTo>
                  <a:lnTo>
                    <a:pt x="143" y="0"/>
                  </a:lnTo>
                  <a:lnTo>
                    <a:pt x="143" y="156"/>
                  </a:lnTo>
                  <a:lnTo>
                    <a:pt x="38" y="156"/>
                  </a:lnTo>
                  <a:lnTo>
                    <a:pt x="38" y="59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5" name="Freeform 410"/>
            <p:cNvSpPr>
              <a:spLocks/>
            </p:cNvSpPr>
            <p:nvPr/>
          </p:nvSpPr>
          <p:spPr bwMode="auto">
            <a:xfrm>
              <a:off x="738" y="2046"/>
              <a:ext cx="144" cy="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155"/>
                </a:cxn>
                <a:cxn ang="0">
                  <a:pos x="38" y="155"/>
                </a:cxn>
                <a:cxn ang="0">
                  <a:pos x="38" y="58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144" h="155">
                  <a:moveTo>
                    <a:pt x="0" y="0"/>
                  </a:moveTo>
                  <a:lnTo>
                    <a:pt x="144" y="0"/>
                  </a:lnTo>
                  <a:lnTo>
                    <a:pt x="144" y="155"/>
                  </a:lnTo>
                  <a:lnTo>
                    <a:pt x="38" y="155"/>
                  </a:lnTo>
                  <a:lnTo>
                    <a:pt x="38" y="58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6" name="Freeform 411"/>
            <p:cNvSpPr>
              <a:spLocks/>
            </p:cNvSpPr>
            <p:nvPr/>
          </p:nvSpPr>
          <p:spPr bwMode="auto">
            <a:xfrm>
              <a:off x="776" y="2153"/>
              <a:ext cx="154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54" y="58"/>
                </a:cxn>
                <a:cxn ang="0">
                  <a:pos x="154" y="39"/>
                </a:cxn>
                <a:cxn ang="0">
                  <a:pos x="144" y="29"/>
                </a:cxn>
                <a:cxn ang="0">
                  <a:pos x="125" y="9"/>
                </a:cxn>
                <a:cxn ang="0">
                  <a:pos x="106" y="0"/>
                </a:cxn>
                <a:cxn ang="0">
                  <a:pos x="77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10" y="9"/>
                </a:cxn>
                <a:cxn ang="0">
                  <a:pos x="0" y="19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154" h="58">
                  <a:moveTo>
                    <a:pt x="0" y="58"/>
                  </a:moveTo>
                  <a:lnTo>
                    <a:pt x="154" y="58"/>
                  </a:lnTo>
                  <a:lnTo>
                    <a:pt x="154" y="39"/>
                  </a:lnTo>
                  <a:lnTo>
                    <a:pt x="144" y="29"/>
                  </a:lnTo>
                  <a:lnTo>
                    <a:pt x="125" y="9"/>
                  </a:lnTo>
                  <a:lnTo>
                    <a:pt x="106" y="0"/>
                  </a:lnTo>
                  <a:lnTo>
                    <a:pt x="77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10" y="9"/>
                  </a:lnTo>
                  <a:lnTo>
                    <a:pt x="0" y="19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7" name="Freeform 412"/>
            <p:cNvSpPr>
              <a:spLocks/>
            </p:cNvSpPr>
            <p:nvPr/>
          </p:nvSpPr>
          <p:spPr bwMode="auto">
            <a:xfrm>
              <a:off x="767" y="2143"/>
              <a:ext cx="153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53" y="58"/>
                </a:cxn>
                <a:cxn ang="0">
                  <a:pos x="153" y="39"/>
                </a:cxn>
                <a:cxn ang="0">
                  <a:pos x="143" y="29"/>
                </a:cxn>
                <a:cxn ang="0">
                  <a:pos x="124" y="10"/>
                </a:cxn>
                <a:cxn ang="0">
                  <a:pos x="105" y="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9" y="10"/>
                </a:cxn>
                <a:cxn ang="0">
                  <a:pos x="0" y="19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153" h="58">
                  <a:moveTo>
                    <a:pt x="0" y="58"/>
                  </a:moveTo>
                  <a:lnTo>
                    <a:pt x="153" y="58"/>
                  </a:lnTo>
                  <a:lnTo>
                    <a:pt x="153" y="39"/>
                  </a:lnTo>
                  <a:lnTo>
                    <a:pt x="143" y="29"/>
                  </a:lnTo>
                  <a:lnTo>
                    <a:pt x="124" y="10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9" y="10"/>
                  </a:lnTo>
                  <a:lnTo>
                    <a:pt x="0" y="19"/>
                  </a:lnTo>
                  <a:lnTo>
                    <a:pt x="0" y="58"/>
                  </a:lnTo>
                  <a:lnTo>
                    <a:pt x="0" y="58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8" name="Rectangle 413"/>
            <p:cNvSpPr>
              <a:spLocks noChangeArrowheads="1"/>
            </p:cNvSpPr>
            <p:nvPr/>
          </p:nvSpPr>
          <p:spPr bwMode="auto">
            <a:xfrm>
              <a:off x="690" y="1890"/>
              <a:ext cx="39" cy="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9" name="Rectangle 414"/>
            <p:cNvSpPr>
              <a:spLocks noChangeArrowheads="1"/>
            </p:cNvSpPr>
            <p:nvPr/>
          </p:nvSpPr>
          <p:spPr bwMode="auto">
            <a:xfrm>
              <a:off x="738" y="1919"/>
              <a:ext cx="77" cy="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0" name="Freeform 415"/>
            <p:cNvSpPr>
              <a:spLocks/>
            </p:cNvSpPr>
            <p:nvPr/>
          </p:nvSpPr>
          <p:spPr bwMode="auto">
            <a:xfrm>
              <a:off x="882" y="1910"/>
              <a:ext cx="162" cy="107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9" y="58"/>
                </a:cxn>
                <a:cxn ang="0">
                  <a:pos x="28" y="19"/>
                </a:cxn>
                <a:cxn ang="0">
                  <a:pos x="48" y="0"/>
                </a:cxn>
                <a:cxn ang="0">
                  <a:pos x="57" y="0"/>
                </a:cxn>
                <a:cxn ang="0">
                  <a:pos x="153" y="0"/>
                </a:cxn>
                <a:cxn ang="0">
                  <a:pos x="162" y="97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162" h="107">
                  <a:moveTo>
                    <a:pt x="0" y="107"/>
                  </a:moveTo>
                  <a:lnTo>
                    <a:pt x="9" y="58"/>
                  </a:lnTo>
                  <a:lnTo>
                    <a:pt x="28" y="19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153" y="0"/>
                  </a:lnTo>
                  <a:lnTo>
                    <a:pt x="162" y="97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1" name="Freeform 416"/>
            <p:cNvSpPr>
              <a:spLocks/>
            </p:cNvSpPr>
            <p:nvPr/>
          </p:nvSpPr>
          <p:spPr bwMode="auto">
            <a:xfrm>
              <a:off x="872" y="1939"/>
              <a:ext cx="230" cy="262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0" y="78"/>
                </a:cxn>
                <a:cxn ang="0">
                  <a:pos x="38" y="39"/>
                </a:cxn>
                <a:cxn ang="0">
                  <a:pos x="67" y="9"/>
                </a:cxn>
                <a:cxn ang="0">
                  <a:pos x="115" y="0"/>
                </a:cxn>
                <a:cxn ang="0">
                  <a:pos x="163" y="9"/>
                </a:cxn>
                <a:cxn ang="0">
                  <a:pos x="201" y="39"/>
                </a:cxn>
                <a:cxn ang="0">
                  <a:pos x="220" y="78"/>
                </a:cxn>
                <a:cxn ang="0">
                  <a:pos x="230" y="136"/>
                </a:cxn>
                <a:cxn ang="0">
                  <a:pos x="220" y="185"/>
                </a:cxn>
                <a:cxn ang="0">
                  <a:pos x="201" y="223"/>
                </a:cxn>
                <a:cxn ang="0">
                  <a:pos x="163" y="253"/>
                </a:cxn>
                <a:cxn ang="0">
                  <a:pos x="115" y="262"/>
                </a:cxn>
                <a:cxn ang="0">
                  <a:pos x="67" y="253"/>
                </a:cxn>
                <a:cxn ang="0">
                  <a:pos x="38" y="223"/>
                </a:cxn>
                <a:cxn ang="0">
                  <a:pos x="10" y="185"/>
                </a:cxn>
                <a:cxn ang="0">
                  <a:pos x="0" y="136"/>
                </a:cxn>
                <a:cxn ang="0">
                  <a:pos x="0" y="136"/>
                </a:cxn>
              </a:cxnLst>
              <a:rect l="0" t="0" r="r" b="b"/>
              <a:pathLst>
                <a:path w="230" h="262">
                  <a:moveTo>
                    <a:pt x="0" y="136"/>
                  </a:moveTo>
                  <a:lnTo>
                    <a:pt x="10" y="78"/>
                  </a:lnTo>
                  <a:lnTo>
                    <a:pt x="38" y="39"/>
                  </a:lnTo>
                  <a:lnTo>
                    <a:pt x="67" y="9"/>
                  </a:lnTo>
                  <a:lnTo>
                    <a:pt x="115" y="0"/>
                  </a:lnTo>
                  <a:lnTo>
                    <a:pt x="163" y="9"/>
                  </a:lnTo>
                  <a:lnTo>
                    <a:pt x="201" y="39"/>
                  </a:lnTo>
                  <a:lnTo>
                    <a:pt x="220" y="78"/>
                  </a:lnTo>
                  <a:lnTo>
                    <a:pt x="230" y="136"/>
                  </a:lnTo>
                  <a:lnTo>
                    <a:pt x="220" y="185"/>
                  </a:lnTo>
                  <a:lnTo>
                    <a:pt x="201" y="223"/>
                  </a:lnTo>
                  <a:lnTo>
                    <a:pt x="163" y="253"/>
                  </a:lnTo>
                  <a:lnTo>
                    <a:pt x="115" y="262"/>
                  </a:lnTo>
                  <a:lnTo>
                    <a:pt x="67" y="253"/>
                  </a:lnTo>
                  <a:lnTo>
                    <a:pt x="38" y="223"/>
                  </a:lnTo>
                  <a:lnTo>
                    <a:pt x="10" y="185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2" name="Freeform 417"/>
            <p:cNvSpPr>
              <a:spLocks/>
            </p:cNvSpPr>
            <p:nvPr/>
          </p:nvSpPr>
          <p:spPr bwMode="auto">
            <a:xfrm>
              <a:off x="863" y="1929"/>
              <a:ext cx="229" cy="263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" y="78"/>
                </a:cxn>
                <a:cxn ang="0">
                  <a:pos x="38" y="39"/>
                </a:cxn>
                <a:cxn ang="0">
                  <a:pos x="67" y="10"/>
                </a:cxn>
                <a:cxn ang="0">
                  <a:pos x="114" y="0"/>
                </a:cxn>
                <a:cxn ang="0">
                  <a:pos x="162" y="10"/>
                </a:cxn>
                <a:cxn ang="0">
                  <a:pos x="201" y="39"/>
                </a:cxn>
                <a:cxn ang="0">
                  <a:pos x="220" y="78"/>
                </a:cxn>
                <a:cxn ang="0">
                  <a:pos x="229" y="136"/>
                </a:cxn>
                <a:cxn ang="0">
                  <a:pos x="220" y="185"/>
                </a:cxn>
                <a:cxn ang="0">
                  <a:pos x="201" y="224"/>
                </a:cxn>
                <a:cxn ang="0">
                  <a:pos x="162" y="253"/>
                </a:cxn>
                <a:cxn ang="0">
                  <a:pos x="114" y="263"/>
                </a:cxn>
                <a:cxn ang="0">
                  <a:pos x="67" y="253"/>
                </a:cxn>
                <a:cxn ang="0">
                  <a:pos x="38" y="224"/>
                </a:cxn>
                <a:cxn ang="0">
                  <a:pos x="9" y="185"/>
                </a:cxn>
                <a:cxn ang="0">
                  <a:pos x="0" y="136"/>
                </a:cxn>
                <a:cxn ang="0">
                  <a:pos x="0" y="136"/>
                </a:cxn>
              </a:cxnLst>
              <a:rect l="0" t="0" r="r" b="b"/>
              <a:pathLst>
                <a:path w="229" h="263">
                  <a:moveTo>
                    <a:pt x="0" y="136"/>
                  </a:moveTo>
                  <a:lnTo>
                    <a:pt x="9" y="78"/>
                  </a:lnTo>
                  <a:lnTo>
                    <a:pt x="38" y="39"/>
                  </a:lnTo>
                  <a:lnTo>
                    <a:pt x="67" y="10"/>
                  </a:lnTo>
                  <a:lnTo>
                    <a:pt x="114" y="0"/>
                  </a:lnTo>
                  <a:lnTo>
                    <a:pt x="162" y="10"/>
                  </a:lnTo>
                  <a:lnTo>
                    <a:pt x="201" y="39"/>
                  </a:lnTo>
                  <a:lnTo>
                    <a:pt x="220" y="78"/>
                  </a:lnTo>
                  <a:lnTo>
                    <a:pt x="229" y="136"/>
                  </a:lnTo>
                  <a:lnTo>
                    <a:pt x="220" y="185"/>
                  </a:lnTo>
                  <a:lnTo>
                    <a:pt x="201" y="224"/>
                  </a:lnTo>
                  <a:lnTo>
                    <a:pt x="162" y="253"/>
                  </a:lnTo>
                  <a:lnTo>
                    <a:pt x="114" y="263"/>
                  </a:lnTo>
                  <a:lnTo>
                    <a:pt x="67" y="253"/>
                  </a:lnTo>
                  <a:lnTo>
                    <a:pt x="38" y="224"/>
                  </a:lnTo>
                  <a:lnTo>
                    <a:pt x="9" y="185"/>
                  </a:lnTo>
                  <a:lnTo>
                    <a:pt x="0" y="136"/>
                  </a:lnTo>
                  <a:lnTo>
                    <a:pt x="0" y="136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3" name="Line 418"/>
            <p:cNvSpPr>
              <a:spLocks noChangeShapeType="1"/>
            </p:cNvSpPr>
            <p:nvPr/>
          </p:nvSpPr>
          <p:spPr bwMode="auto">
            <a:xfrm flipH="1">
              <a:off x="891" y="2007"/>
              <a:ext cx="192" cy="1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4" name="Freeform 419"/>
            <p:cNvSpPr>
              <a:spLocks/>
            </p:cNvSpPr>
            <p:nvPr/>
          </p:nvSpPr>
          <p:spPr bwMode="auto">
            <a:xfrm>
              <a:off x="767" y="1929"/>
              <a:ext cx="316" cy="224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287" y="0"/>
                </a:cxn>
                <a:cxn ang="0">
                  <a:pos x="0" y="224"/>
                </a:cxn>
              </a:cxnLst>
              <a:rect l="0" t="0" r="r" b="b"/>
              <a:pathLst>
                <a:path w="316" h="224">
                  <a:moveTo>
                    <a:pt x="316" y="0"/>
                  </a:moveTo>
                  <a:lnTo>
                    <a:pt x="287" y="0"/>
                  </a:lnTo>
                  <a:lnTo>
                    <a:pt x="0" y="224"/>
                  </a:lnTo>
                </a:path>
              </a:pathLst>
            </a:custGeom>
            <a:grp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5" name="Rectangle 420"/>
            <p:cNvSpPr>
              <a:spLocks noChangeArrowheads="1"/>
            </p:cNvSpPr>
            <p:nvPr/>
          </p:nvSpPr>
          <p:spPr bwMode="auto">
            <a:xfrm>
              <a:off x="930" y="2085"/>
              <a:ext cx="181" cy="1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6" name="Rectangle 421"/>
            <p:cNvSpPr>
              <a:spLocks noChangeArrowheads="1"/>
            </p:cNvSpPr>
            <p:nvPr/>
          </p:nvSpPr>
          <p:spPr bwMode="auto">
            <a:xfrm>
              <a:off x="920" y="2075"/>
              <a:ext cx="182" cy="126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7" name="Rectangle 422"/>
            <p:cNvSpPr>
              <a:spLocks noChangeArrowheads="1"/>
            </p:cNvSpPr>
            <p:nvPr/>
          </p:nvSpPr>
          <p:spPr bwMode="auto">
            <a:xfrm>
              <a:off x="910" y="2085"/>
              <a:ext cx="201" cy="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8" name="Rectangle 423"/>
            <p:cNvSpPr>
              <a:spLocks noChangeArrowheads="1"/>
            </p:cNvSpPr>
            <p:nvPr/>
          </p:nvSpPr>
          <p:spPr bwMode="auto">
            <a:xfrm>
              <a:off x="901" y="2075"/>
              <a:ext cx="201" cy="19"/>
            </a:xfrm>
            <a:prstGeom prst="rect">
              <a:avLst/>
            </a:prstGeom>
            <a:grpFill/>
            <a:ln w="301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9" name="Rectangle 424"/>
            <p:cNvSpPr>
              <a:spLocks noChangeArrowheads="1"/>
            </p:cNvSpPr>
            <p:nvPr/>
          </p:nvSpPr>
          <p:spPr bwMode="auto">
            <a:xfrm>
              <a:off x="977" y="1958"/>
              <a:ext cx="20" cy="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0" name="Freeform 425"/>
            <p:cNvSpPr>
              <a:spLocks/>
            </p:cNvSpPr>
            <p:nvPr/>
          </p:nvSpPr>
          <p:spPr bwMode="auto">
            <a:xfrm>
              <a:off x="882" y="2046"/>
              <a:ext cx="1" cy="165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0" y="0"/>
                </a:cxn>
                <a:cxn ang="0">
                  <a:pos x="0" y="165"/>
                </a:cxn>
              </a:cxnLst>
              <a:rect l="0" t="0" r="r" b="b"/>
              <a:pathLst>
                <a:path h="165">
                  <a:moveTo>
                    <a:pt x="0" y="165"/>
                  </a:moveTo>
                  <a:lnTo>
                    <a:pt x="0" y="0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1" name="Line 426"/>
            <p:cNvSpPr>
              <a:spLocks noChangeShapeType="1"/>
            </p:cNvSpPr>
            <p:nvPr/>
          </p:nvSpPr>
          <p:spPr bwMode="auto">
            <a:xfrm flipV="1">
              <a:off x="872" y="2036"/>
              <a:ext cx="1" cy="165"/>
            </a:xfrm>
            <a:prstGeom prst="line">
              <a:avLst/>
            </a:prstGeom>
            <a:grp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3" name="Text Box 427"/>
          <p:cNvSpPr txBox="1">
            <a:spLocks noChangeArrowheads="1"/>
          </p:cNvSpPr>
          <p:nvPr/>
        </p:nvSpPr>
        <p:spPr bwMode="auto">
          <a:xfrm>
            <a:off x="173038" y="3777166"/>
            <a:ext cx="2271712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CPUC (California) regulated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SDG&amp;E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owns Palomar (565MW), El Dorado (480MW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), peaking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plants and 20% ownership of San Onofre Nuclear Generating Station (443MW)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Purchases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power from many sources</a:t>
            </a:r>
          </a:p>
        </p:txBody>
      </p:sp>
      <p:sp>
        <p:nvSpPr>
          <p:cNvPr id="14" name="Text Box 428"/>
          <p:cNvSpPr txBox="1">
            <a:spLocks noChangeArrowheads="1"/>
          </p:cNvSpPr>
          <p:nvPr/>
        </p:nvSpPr>
        <p:spPr bwMode="auto">
          <a:xfrm>
            <a:off x="2438400" y="3790499"/>
            <a:ext cx="2251075" cy="2354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FERC (Federal) regulated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SDG&amp;E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owns and maintains 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Under operational control of California Independent System Operator (ISO) 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Looped system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29"/>
          <p:cNvSpPr txBox="1">
            <a:spLocks noChangeArrowheads="1"/>
          </p:cNvSpPr>
          <p:nvPr/>
        </p:nvSpPr>
        <p:spPr bwMode="auto">
          <a:xfrm>
            <a:off x="4833938" y="3810000"/>
            <a:ext cx="1916112" cy="19236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CPUC (California) regulated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SDG&amp;E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owns and operates</a:t>
            </a: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16,800 miles (60%    underground)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4300" indent="-114300">
              <a:spcBef>
                <a:spcPct val="50000"/>
              </a:spcBef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Radial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6" name="Text Box 430"/>
          <p:cNvSpPr txBox="1">
            <a:spLocks noChangeArrowheads="1"/>
          </p:cNvSpPr>
          <p:nvPr/>
        </p:nvSpPr>
        <p:spPr bwMode="auto">
          <a:xfrm>
            <a:off x="6840538" y="3809762"/>
            <a:ext cx="213360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CPUC (California) regulated</a:t>
            </a:r>
          </a:p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3.4 million consumers</a:t>
            </a:r>
          </a:p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1.3 million electric and 880,000 gas Smart Meters installed</a:t>
            </a:r>
          </a:p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4300" indent="-114300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New uses of the grid: roof-top solar, EVs, fuel cells,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67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7937500" cy="762000"/>
          </a:xfrm>
        </p:spPr>
        <p:txBody>
          <a:bodyPr/>
          <a:lstStyle/>
          <a:p>
            <a:r>
              <a:rPr lang="en-US" dirty="0">
                <a:latin typeface="Verdana" pitchFamily="34" charset="0"/>
                <a:cs typeface="Verdana" pitchFamily="34" charset="0"/>
              </a:rPr>
              <a:t>The Utility World Today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5715000" y="1654175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6244" name="Freeform 4"/>
          <p:cNvSpPr>
            <a:spLocks/>
          </p:cNvSpPr>
          <p:nvPr/>
        </p:nvSpPr>
        <p:spPr bwMode="auto">
          <a:xfrm>
            <a:off x="5486400" y="3352800"/>
            <a:ext cx="604838" cy="188913"/>
          </a:xfrm>
          <a:custGeom>
            <a:avLst/>
            <a:gdLst>
              <a:gd name="T0" fmla="*/ 0 w 237"/>
              <a:gd name="T1" fmla="*/ 93 h 94"/>
              <a:gd name="T2" fmla="*/ 234 w 237"/>
              <a:gd name="T3" fmla="*/ 0 h 94"/>
              <a:gd name="T4" fmla="*/ 234 w 237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" h="94">
                <a:moveTo>
                  <a:pt x="0" y="93"/>
                </a:moveTo>
                <a:cubicBezTo>
                  <a:pt x="133" y="94"/>
                  <a:pt x="237" y="53"/>
                  <a:pt x="234" y="0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5" name="Freeform 5"/>
          <p:cNvSpPr>
            <a:spLocks/>
          </p:cNvSpPr>
          <p:nvPr/>
        </p:nvSpPr>
        <p:spPr bwMode="auto">
          <a:xfrm>
            <a:off x="3543300" y="3124200"/>
            <a:ext cx="1028700" cy="168275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6" name="Line 6"/>
          <p:cNvSpPr>
            <a:spLocks noChangeShapeType="1"/>
          </p:cNvSpPr>
          <p:nvPr/>
        </p:nvSpPr>
        <p:spPr bwMode="auto">
          <a:xfrm>
            <a:off x="2651125" y="3068638"/>
            <a:ext cx="633413" cy="152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7" name="Freeform 7"/>
          <p:cNvSpPr>
            <a:spLocks/>
          </p:cNvSpPr>
          <p:nvPr/>
        </p:nvSpPr>
        <p:spPr bwMode="auto">
          <a:xfrm>
            <a:off x="2768600" y="3098800"/>
            <a:ext cx="114300" cy="147638"/>
          </a:xfrm>
          <a:custGeom>
            <a:avLst/>
            <a:gdLst>
              <a:gd name="T0" fmla="*/ 0 w 54"/>
              <a:gd name="T1" fmla="*/ 0 h 102"/>
              <a:gd name="T2" fmla="*/ 45 w 54"/>
              <a:gd name="T3" fmla="*/ 102 h 102"/>
              <a:gd name="T4" fmla="*/ 54 w 54"/>
              <a:gd name="T5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02">
                <a:moveTo>
                  <a:pt x="0" y="0"/>
                </a:moveTo>
                <a:lnTo>
                  <a:pt x="45" y="102"/>
                </a:lnTo>
                <a:lnTo>
                  <a:pt x="54" y="6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2651125" y="3068638"/>
            <a:ext cx="238125" cy="98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flipV="1">
            <a:off x="2963863" y="3182938"/>
            <a:ext cx="160337" cy="793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2984500" y="3200400"/>
            <a:ext cx="277813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1" name="Line 11"/>
          <p:cNvSpPr>
            <a:spLocks noChangeShapeType="1"/>
          </p:cNvSpPr>
          <p:nvPr/>
        </p:nvSpPr>
        <p:spPr bwMode="auto">
          <a:xfrm>
            <a:off x="2655888" y="3071813"/>
            <a:ext cx="0" cy="1000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2" name="Line 12"/>
          <p:cNvSpPr>
            <a:spLocks noChangeShapeType="1"/>
          </p:cNvSpPr>
          <p:nvPr/>
        </p:nvSpPr>
        <p:spPr bwMode="auto">
          <a:xfrm>
            <a:off x="3284538" y="3221038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>
            <a:off x="3536950" y="3079750"/>
            <a:ext cx="631825" cy="1508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4" name="Freeform 14"/>
          <p:cNvSpPr>
            <a:spLocks/>
          </p:cNvSpPr>
          <p:nvPr/>
        </p:nvSpPr>
        <p:spPr bwMode="auto">
          <a:xfrm>
            <a:off x="3656013" y="3108325"/>
            <a:ext cx="112712" cy="149225"/>
          </a:xfrm>
          <a:custGeom>
            <a:avLst/>
            <a:gdLst>
              <a:gd name="T0" fmla="*/ 0 w 53"/>
              <a:gd name="T1" fmla="*/ 0 h 102"/>
              <a:gd name="T2" fmla="*/ 45 w 53"/>
              <a:gd name="T3" fmla="*/ 102 h 102"/>
              <a:gd name="T4" fmla="*/ 53 w 53"/>
              <a:gd name="T5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102">
                <a:moveTo>
                  <a:pt x="0" y="0"/>
                </a:moveTo>
                <a:lnTo>
                  <a:pt x="45" y="102"/>
                </a:lnTo>
                <a:lnTo>
                  <a:pt x="53" y="6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5" name="Line 15"/>
          <p:cNvSpPr>
            <a:spLocks noChangeShapeType="1"/>
          </p:cNvSpPr>
          <p:nvPr/>
        </p:nvSpPr>
        <p:spPr bwMode="auto">
          <a:xfrm>
            <a:off x="3536950" y="3079750"/>
            <a:ext cx="239713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6" name="Line 16"/>
          <p:cNvSpPr>
            <a:spLocks noChangeShapeType="1"/>
          </p:cNvSpPr>
          <p:nvPr/>
        </p:nvSpPr>
        <p:spPr bwMode="auto">
          <a:xfrm flipV="1">
            <a:off x="3851275" y="3192463"/>
            <a:ext cx="160338" cy="793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7" name="Line 17"/>
          <p:cNvSpPr>
            <a:spLocks noChangeShapeType="1"/>
          </p:cNvSpPr>
          <p:nvPr/>
        </p:nvSpPr>
        <p:spPr bwMode="auto">
          <a:xfrm>
            <a:off x="3870325" y="3209925"/>
            <a:ext cx="279400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8" name="Line 18"/>
          <p:cNvSpPr>
            <a:spLocks noChangeShapeType="1"/>
          </p:cNvSpPr>
          <p:nvPr/>
        </p:nvSpPr>
        <p:spPr bwMode="auto">
          <a:xfrm>
            <a:off x="3543300" y="3081338"/>
            <a:ext cx="0" cy="1000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auto">
          <a:xfrm>
            <a:off x="4168775" y="3230563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0" name="Freeform 20"/>
          <p:cNvSpPr>
            <a:spLocks/>
          </p:cNvSpPr>
          <p:nvPr/>
        </p:nvSpPr>
        <p:spPr bwMode="auto">
          <a:xfrm>
            <a:off x="3675063" y="3322638"/>
            <a:ext cx="500062" cy="138112"/>
          </a:xfrm>
          <a:custGeom>
            <a:avLst/>
            <a:gdLst>
              <a:gd name="T0" fmla="*/ 0 w 236"/>
              <a:gd name="T1" fmla="*/ 92 h 94"/>
              <a:gd name="T2" fmla="*/ 233 w 236"/>
              <a:gd name="T3" fmla="*/ 0 h 94"/>
              <a:gd name="T4" fmla="*/ 233 w 236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94">
                <a:moveTo>
                  <a:pt x="0" y="92"/>
                </a:moveTo>
                <a:cubicBezTo>
                  <a:pt x="132" y="94"/>
                  <a:pt x="236" y="53"/>
                  <a:pt x="233" y="0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1" name="Freeform 21"/>
          <p:cNvSpPr>
            <a:spLocks/>
          </p:cNvSpPr>
          <p:nvPr/>
        </p:nvSpPr>
        <p:spPr bwMode="auto">
          <a:xfrm>
            <a:off x="3305175" y="3302000"/>
            <a:ext cx="384175" cy="155575"/>
          </a:xfrm>
          <a:custGeom>
            <a:avLst/>
            <a:gdLst>
              <a:gd name="T0" fmla="*/ 181 w 181"/>
              <a:gd name="T1" fmla="*/ 106 h 106"/>
              <a:gd name="T2" fmla="*/ 0 w 181"/>
              <a:gd name="T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1" h="106">
                <a:moveTo>
                  <a:pt x="181" y="106"/>
                </a:moveTo>
                <a:cubicBezTo>
                  <a:pt x="81" y="106"/>
                  <a:pt x="0" y="59"/>
                  <a:pt x="0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2" name="Freeform 22"/>
          <p:cNvSpPr>
            <a:spLocks/>
          </p:cNvSpPr>
          <p:nvPr/>
        </p:nvSpPr>
        <p:spPr bwMode="auto">
          <a:xfrm>
            <a:off x="3021013" y="3189288"/>
            <a:ext cx="500062" cy="138112"/>
          </a:xfrm>
          <a:custGeom>
            <a:avLst/>
            <a:gdLst>
              <a:gd name="T0" fmla="*/ 0 w 236"/>
              <a:gd name="T1" fmla="*/ 93 h 95"/>
              <a:gd name="T2" fmla="*/ 233 w 236"/>
              <a:gd name="T3" fmla="*/ 0 h 95"/>
              <a:gd name="T4" fmla="*/ 233 w 236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95">
                <a:moveTo>
                  <a:pt x="0" y="93"/>
                </a:moveTo>
                <a:cubicBezTo>
                  <a:pt x="131" y="95"/>
                  <a:pt x="236" y="53"/>
                  <a:pt x="233" y="0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3" name="Freeform 23"/>
          <p:cNvSpPr>
            <a:spLocks/>
          </p:cNvSpPr>
          <p:nvPr/>
        </p:nvSpPr>
        <p:spPr bwMode="auto">
          <a:xfrm>
            <a:off x="2651125" y="3170238"/>
            <a:ext cx="384175" cy="153987"/>
          </a:xfrm>
          <a:custGeom>
            <a:avLst/>
            <a:gdLst>
              <a:gd name="T0" fmla="*/ 181 w 181"/>
              <a:gd name="T1" fmla="*/ 106 h 106"/>
              <a:gd name="T2" fmla="*/ 0 w 181"/>
              <a:gd name="T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1" h="106">
                <a:moveTo>
                  <a:pt x="181" y="106"/>
                </a:moveTo>
                <a:cubicBezTo>
                  <a:pt x="81" y="106"/>
                  <a:pt x="0" y="58"/>
                  <a:pt x="0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4" name="Freeform 24"/>
          <p:cNvSpPr>
            <a:spLocks/>
          </p:cNvSpPr>
          <p:nvPr/>
        </p:nvSpPr>
        <p:spPr bwMode="auto">
          <a:xfrm>
            <a:off x="2700338" y="3028950"/>
            <a:ext cx="531812" cy="709613"/>
          </a:xfrm>
          <a:custGeom>
            <a:avLst/>
            <a:gdLst>
              <a:gd name="T0" fmla="*/ 125 w 251"/>
              <a:gd name="T1" fmla="*/ 486 h 486"/>
              <a:gd name="T2" fmla="*/ 251 w 251"/>
              <a:gd name="T3" fmla="*/ 414 h 486"/>
              <a:gd name="T4" fmla="*/ 42 w 251"/>
              <a:gd name="T5" fmla="*/ 293 h 486"/>
              <a:gd name="T6" fmla="*/ 187 w 251"/>
              <a:gd name="T7" fmla="*/ 211 h 486"/>
              <a:gd name="T8" fmla="*/ 78 w 251"/>
              <a:gd name="T9" fmla="*/ 149 h 486"/>
              <a:gd name="T10" fmla="*/ 161 w 251"/>
              <a:gd name="T11" fmla="*/ 103 h 486"/>
              <a:gd name="T12" fmla="*/ 95 w 251"/>
              <a:gd name="T13" fmla="*/ 64 h 486"/>
              <a:gd name="T14" fmla="*/ 146 w 251"/>
              <a:gd name="T15" fmla="*/ 34 h 486"/>
              <a:gd name="T16" fmla="*/ 106 w 251"/>
              <a:gd name="T17" fmla="*/ 10 h 486"/>
              <a:gd name="T18" fmla="*/ 124 w 251"/>
              <a:gd name="T19" fmla="*/ 0 h 486"/>
              <a:gd name="T20" fmla="*/ 141 w 251"/>
              <a:gd name="T21" fmla="*/ 10 h 486"/>
              <a:gd name="T22" fmla="*/ 101 w 251"/>
              <a:gd name="T23" fmla="*/ 34 h 486"/>
              <a:gd name="T24" fmla="*/ 153 w 251"/>
              <a:gd name="T25" fmla="*/ 64 h 486"/>
              <a:gd name="T26" fmla="*/ 87 w 251"/>
              <a:gd name="T27" fmla="*/ 103 h 486"/>
              <a:gd name="T28" fmla="*/ 169 w 251"/>
              <a:gd name="T29" fmla="*/ 149 h 486"/>
              <a:gd name="T30" fmla="*/ 63 w 251"/>
              <a:gd name="T31" fmla="*/ 210 h 486"/>
              <a:gd name="T32" fmla="*/ 208 w 251"/>
              <a:gd name="T33" fmla="*/ 294 h 486"/>
              <a:gd name="T34" fmla="*/ 0 w 251"/>
              <a:gd name="T35" fmla="*/ 413 h 486"/>
              <a:gd name="T36" fmla="*/ 125 w 251"/>
              <a:gd name="T3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1" h="486">
                <a:moveTo>
                  <a:pt x="125" y="486"/>
                </a:moveTo>
                <a:lnTo>
                  <a:pt x="251" y="414"/>
                </a:lnTo>
                <a:lnTo>
                  <a:pt x="42" y="293"/>
                </a:lnTo>
                <a:lnTo>
                  <a:pt x="187" y="211"/>
                </a:lnTo>
                <a:lnTo>
                  <a:pt x="78" y="149"/>
                </a:lnTo>
                <a:lnTo>
                  <a:pt x="161" y="103"/>
                </a:lnTo>
                <a:lnTo>
                  <a:pt x="95" y="64"/>
                </a:lnTo>
                <a:lnTo>
                  <a:pt x="146" y="34"/>
                </a:lnTo>
                <a:lnTo>
                  <a:pt x="106" y="10"/>
                </a:lnTo>
                <a:lnTo>
                  <a:pt x="124" y="0"/>
                </a:lnTo>
                <a:lnTo>
                  <a:pt x="141" y="10"/>
                </a:lnTo>
                <a:lnTo>
                  <a:pt x="101" y="34"/>
                </a:lnTo>
                <a:lnTo>
                  <a:pt x="153" y="64"/>
                </a:lnTo>
                <a:lnTo>
                  <a:pt x="87" y="103"/>
                </a:lnTo>
                <a:lnTo>
                  <a:pt x="169" y="149"/>
                </a:lnTo>
                <a:lnTo>
                  <a:pt x="63" y="210"/>
                </a:lnTo>
                <a:lnTo>
                  <a:pt x="208" y="294"/>
                </a:lnTo>
                <a:lnTo>
                  <a:pt x="0" y="413"/>
                </a:lnTo>
                <a:lnTo>
                  <a:pt x="125" y="486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>
            <a:off x="2963863" y="2816225"/>
            <a:ext cx="0" cy="10128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6" name="Freeform 26"/>
          <p:cNvSpPr>
            <a:spLocks/>
          </p:cNvSpPr>
          <p:nvPr/>
        </p:nvSpPr>
        <p:spPr bwMode="auto">
          <a:xfrm>
            <a:off x="2744788" y="3043238"/>
            <a:ext cx="439737" cy="585787"/>
          </a:xfrm>
          <a:custGeom>
            <a:avLst/>
            <a:gdLst>
              <a:gd name="T0" fmla="*/ 103 w 207"/>
              <a:gd name="T1" fmla="*/ 401 h 401"/>
              <a:gd name="T2" fmla="*/ 0 w 207"/>
              <a:gd name="T3" fmla="*/ 342 h 401"/>
              <a:gd name="T4" fmla="*/ 176 w 207"/>
              <a:gd name="T5" fmla="*/ 242 h 401"/>
              <a:gd name="T6" fmla="*/ 49 w 207"/>
              <a:gd name="T7" fmla="*/ 169 h 401"/>
              <a:gd name="T8" fmla="*/ 144 w 207"/>
              <a:gd name="T9" fmla="*/ 114 h 401"/>
              <a:gd name="T10" fmla="*/ 70 w 207"/>
              <a:gd name="T11" fmla="*/ 72 h 401"/>
              <a:gd name="T12" fmla="*/ 128 w 207"/>
              <a:gd name="T13" fmla="*/ 37 h 401"/>
              <a:gd name="T14" fmla="*/ 84 w 207"/>
              <a:gd name="T15" fmla="*/ 11 h 401"/>
              <a:gd name="T16" fmla="*/ 103 w 207"/>
              <a:gd name="T17" fmla="*/ 0 h 401"/>
              <a:gd name="T18" fmla="*/ 122 w 207"/>
              <a:gd name="T19" fmla="*/ 12 h 401"/>
              <a:gd name="T20" fmla="*/ 78 w 207"/>
              <a:gd name="T21" fmla="*/ 37 h 401"/>
              <a:gd name="T22" fmla="*/ 137 w 207"/>
              <a:gd name="T23" fmla="*/ 72 h 401"/>
              <a:gd name="T24" fmla="*/ 62 w 207"/>
              <a:gd name="T25" fmla="*/ 114 h 401"/>
              <a:gd name="T26" fmla="*/ 157 w 207"/>
              <a:gd name="T27" fmla="*/ 169 h 401"/>
              <a:gd name="T28" fmla="*/ 31 w 207"/>
              <a:gd name="T29" fmla="*/ 242 h 401"/>
              <a:gd name="T30" fmla="*/ 207 w 207"/>
              <a:gd name="T31" fmla="*/ 342 h 401"/>
              <a:gd name="T32" fmla="*/ 103 w 207"/>
              <a:gd name="T33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7" h="401">
                <a:moveTo>
                  <a:pt x="103" y="401"/>
                </a:moveTo>
                <a:lnTo>
                  <a:pt x="0" y="342"/>
                </a:lnTo>
                <a:lnTo>
                  <a:pt x="176" y="242"/>
                </a:lnTo>
                <a:lnTo>
                  <a:pt x="49" y="169"/>
                </a:lnTo>
                <a:lnTo>
                  <a:pt x="144" y="114"/>
                </a:lnTo>
                <a:lnTo>
                  <a:pt x="70" y="72"/>
                </a:lnTo>
                <a:lnTo>
                  <a:pt x="128" y="37"/>
                </a:lnTo>
                <a:lnTo>
                  <a:pt x="84" y="11"/>
                </a:lnTo>
                <a:lnTo>
                  <a:pt x="103" y="0"/>
                </a:lnTo>
                <a:lnTo>
                  <a:pt x="122" y="12"/>
                </a:lnTo>
                <a:lnTo>
                  <a:pt x="78" y="37"/>
                </a:lnTo>
                <a:lnTo>
                  <a:pt x="137" y="72"/>
                </a:lnTo>
                <a:lnTo>
                  <a:pt x="62" y="114"/>
                </a:lnTo>
                <a:lnTo>
                  <a:pt x="157" y="169"/>
                </a:lnTo>
                <a:lnTo>
                  <a:pt x="31" y="242"/>
                </a:lnTo>
                <a:lnTo>
                  <a:pt x="207" y="342"/>
                </a:lnTo>
                <a:lnTo>
                  <a:pt x="103" y="401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7" name="Freeform 27"/>
          <p:cNvSpPr>
            <a:spLocks/>
          </p:cNvSpPr>
          <p:nvPr/>
        </p:nvSpPr>
        <p:spPr bwMode="auto">
          <a:xfrm>
            <a:off x="2651125" y="2938463"/>
            <a:ext cx="631825" cy="890587"/>
          </a:xfrm>
          <a:custGeom>
            <a:avLst/>
            <a:gdLst>
              <a:gd name="T0" fmla="*/ 0 w 768"/>
              <a:gd name="T1" fmla="*/ 1310 h 1499"/>
              <a:gd name="T2" fmla="*/ 329 w 768"/>
              <a:gd name="T3" fmla="*/ 170 h 1499"/>
              <a:gd name="T4" fmla="*/ 329 w 768"/>
              <a:gd name="T5" fmla="*/ 170 h 1499"/>
              <a:gd name="T6" fmla="*/ 346 w 768"/>
              <a:gd name="T7" fmla="*/ 168 h 1499"/>
              <a:gd name="T8" fmla="*/ 357 w 768"/>
              <a:gd name="T9" fmla="*/ 1 h 1499"/>
              <a:gd name="T10" fmla="*/ 399 w 768"/>
              <a:gd name="T11" fmla="*/ 0 h 1499"/>
              <a:gd name="T12" fmla="*/ 408 w 768"/>
              <a:gd name="T13" fmla="*/ 165 h 1499"/>
              <a:gd name="T14" fmla="*/ 426 w 768"/>
              <a:gd name="T15" fmla="*/ 169 h 1499"/>
              <a:gd name="T16" fmla="*/ 768 w 768"/>
              <a:gd name="T17" fmla="*/ 1310 h 1499"/>
              <a:gd name="T18" fmla="*/ 768 w 768"/>
              <a:gd name="T19" fmla="*/ 1310 h 1499"/>
              <a:gd name="T20" fmla="*/ 705 w 768"/>
              <a:gd name="T21" fmla="*/ 1169 h 1499"/>
              <a:gd name="T22" fmla="*/ 382 w 768"/>
              <a:gd name="T23" fmla="*/ 1345 h 1499"/>
              <a:gd name="T24" fmla="*/ 380 w 768"/>
              <a:gd name="T25" fmla="*/ 1499 h 1499"/>
              <a:gd name="T26" fmla="*/ 382 w 768"/>
              <a:gd name="T27" fmla="*/ 1345 h 1499"/>
              <a:gd name="T28" fmla="*/ 59 w 768"/>
              <a:gd name="T29" fmla="*/ 1167 h 1499"/>
              <a:gd name="T30" fmla="*/ 0 w 768"/>
              <a:gd name="T31" fmla="*/ 1310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8" h="1499">
                <a:moveTo>
                  <a:pt x="0" y="1310"/>
                </a:moveTo>
                <a:cubicBezTo>
                  <a:pt x="155" y="943"/>
                  <a:pt x="266" y="561"/>
                  <a:pt x="329" y="170"/>
                </a:cubicBezTo>
                <a:lnTo>
                  <a:pt x="329" y="170"/>
                </a:lnTo>
                <a:lnTo>
                  <a:pt x="346" y="168"/>
                </a:lnTo>
                <a:cubicBezTo>
                  <a:pt x="350" y="113"/>
                  <a:pt x="354" y="57"/>
                  <a:pt x="357" y="1"/>
                </a:cubicBezTo>
                <a:cubicBezTo>
                  <a:pt x="371" y="1"/>
                  <a:pt x="385" y="1"/>
                  <a:pt x="399" y="0"/>
                </a:cubicBezTo>
                <a:cubicBezTo>
                  <a:pt x="400" y="55"/>
                  <a:pt x="403" y="110"/>
                  <a:pt x="408" y="165"/>
                </a:cubicBezTo>
                <a:cubicBezTo>
                  <a:pt x="414" y="166"/>
                  <a:pt x="420" y="168"/>
                  <a:pt x="426" y="169"/>
                </a:cubicBezTo>
                <a:cubicBezTo>
                  <a:pt x="486" y="562"/>
                  <a:pt x="602" y="946"/>
                  <a:pt x="768" y="1310"/>
                </a:cubicBezTo>
                <a:lnTo>
                  <a:pt x="768" y="1310"/>
                </a:lnTo>
                <a:lnTo>
                  <a:pt x="705" y="1169"/>
                </a:lnTo>
                <a:lnTo>
                  <a:pt x="382" y="1345"/>
                </a:lnTo>
                <a:lnTo>
                  <a:pt x="380" y="1499"/>
                </a:lnTo>
                <a:lnTo>
                  <a:pt x="382" y="1345"/>
                </a:lnTo>
                <a:lnTo>
                  <a:pt x="59" y="1167"/>
                </a:lnTo>
                <a:lnTo>
                  <a:pt x="0" y="131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8" name="Freeform 28"/>
          <p:cNvSpPr>
            <a:spLocks/>
          </p:cNvSpPr>
          <p:nvPr/>
        </p:nvSpPr>
        <p:spPr bwMode="auto">
          <a:xfrm>
            <a:off x="3584575" y="3038475"/>
            <a:ext cx="533400" cy="709613"/>
          </a:xfrm>
          <a:custGeom>
            <a:avLst/>
            <a:gdLst>
              <a:gd name="T0" fmla="*/ 126 w 251"/>
              <a:gd name="T1" fmla="*/ 486 h 486"/>
              <a:gd name="T2" fmla="*/ 251 w 251"/>
              <a:gd name="T3" fmla="*/ 414 h 486"/>
              <a:gd name="T4" fmla="*/ 43 w 251"/>
              <a:gd name="T5" fmla="*/ 293 h 486"/>
              <a:gd name="T6" fmla="*/ 188 w 251"/>
              <a:gd name="T7" fmla="*/ 211 h 486"/>
              <a:gd name="T8" fmla="*/ 79 w 251"/>
              <a:gd name="T9" fmla="*/ 149 h 486"/>
              <a:gd name="T10" fmla="*/ 161 w 251"/>
              <a:gd name="T11" fmla="*/ 103 h 486"/>
              <a:gd name="T12" fmla="*/ 95 w 251"/>
              <a:gd name="T13" fmla="*/ 64 h 486"/>
              <a:gd name="T14" fmla="*/ 147 w 251"/>
              <a:gd name="T15" fmla="*/ 34 h 486"/>
              <a:gd name="T16" fmla="*/ 107 w 251"/>
              <a:gd name="T17" fmla="*/ 10 h 486"/>
              <a:gd name="T18" fmla="*/ 124 w 251"/>
              <a:gd name="T19" fmla="*/ 0 h 486"/>
              <a:gd name="T20" fmla="*/ 142 w 251"/>
              <a:gd name="T21" fmla="*/ 10 h 486"/>
              <a:gd name="T22" fmla="*/ 101 w 251"/>
              <a:gd name="T23" fmla="*/ 34 h 486"/>
              <a:gd name="T24" fmla="*/ 154 w 251"/>
              <a:gd name="T25" fmla="*/ 64 h 486"/>
              <a:gd name="T26" fmla="*/ 87 w 251"/>
              <a:gd name="T27" fmla="*/ 103 h 486"/>
              <a:gd name="T28" fmla="*/ 170 w 251"/>
              <a:gd name="T29" fmla="*/ 149 h 486"/>
              <a:gd name="T30" fmla="*/ 63 w 251"/>
              <a:gd name="T31" fmla="*/ 210 h 486"/>
              <a:gd name="T32" fmla="*/ 208 w 251"/>
              <a:gd name="T33" fmla="*/ 293 h 486"/>
              <a:gd name="T34" fmla="*/ 0 w 251"/>
              <a:gd name="T35" fmla="*/ 413 h 486"/>
              <a:gd name="T36" fmla="*/ 126 w 251"/>
              <a:gd name="T3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1" h="486">
                <a:moveTo>
                  <a:pt x="126" y="486"/>
                </a:moveTo>
                <a:lnTo>
                  <a:pt x="251" y="414"/>
                </a:lnTo>
                <a:lnTo>
                  <a:pt x="43" y="293"/>
                </a:lnTo>
                <a:lnTo>
                  <a:pt x="188" y="211"/>
                </a:lnTo>
                <a:lnTo>
                  <a:pt x="79" y="149"/>
                </a:lnTo>
                <a:lnTo>
                  <a:pt x="161" y="103"/>
                </a:lnTo>
                <a:lnTo>
                  <a:pt x="95" y="64"/>
                </a:lnTo>
                <a:lnTo>
                  <a:pt x="147" y="34"/>
                </a:lnTo>
                <a:lnTo>
                  <a:pt x="107" y="10"/>
                </a:lnTo>
                <a:lnTo>
                  <a:pt x="124" y="0"/>
                </a:lnTo>
                <a:lnTo>
                  <a:pt x="142" y="10"/>
                </a:lnTo>
                <a:lnTo>
                  <a:pt x="101" y="34"/>
                </a:lnTo>
                <a:lnTo>
                  <a:pt x="154" y="64"/>
                </a:lnTo>
                <a:lnTo>
                  <a:pt x="87" y="103"/>
                </a:lnTo>
                <a:lnTo>
                  <a:pt x="170" y="149"/>
                </a:lnTo>
                <a:lnTo>
                  <a:pt x="63" y="210"/>
                </a:lnTo>
                <a:lnTo>
                  <a:pt x="208" y="293"/>
                </a:lnTo>
                <a:lnTo>
                  <a:pt x="0" y="413"/>
                </a:lnTo>
                <a:lnTo>
                  <a:pt x="126" y="486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69" name="Line 29"/>
          <p:cNvSpPr>
            <a:spLocks noChangeShapeType="1"/>
          </p:cNvSpPr>
          <p:nvPr/>
        </p:nvSpPr>
        <p:spPr bwMode="auto">
          <a:xfrm>
            <a:off x="3849688" y="2827338"/>
            <a:ext cx="0" cy="10112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0" name="Freeform 30"/>
          <p:cNvSpPr>
            <a:spLocks/>
          </p:cNvSpPr>
          <p:nvPr/>
        </p:nvSpPr>
        <p:spPr bwMode="auto">
          <a:xfrm>
            <a:off x="3629025" y="3052763"/>
            <a:ext cx="439738" cy="585787"/>
          </a:xfrm>
          <a:custGeom>
            <a:avLst/>
            <a:gdLst>
              <a:gd name="T0" fmla="*/ 104 w 207"/>
              <a:gd name="T1" fmla="*/ 401 h 401"/>
              <a:gd name="T2" fmla="*/ 0 w 207"/>
              <a:gd name="T3" fmla="*/ 342 h 401"/>
              <a:gd name="T4" fmla="*/ 176 w 207"/>
              <a:gd name="T5" fmla="*/ 242 h 401"/>
              <a:gd name="T6" fmla="*/ 49 w 207"/>
              <a:gd name="T7" fmla="*/ 169 h 401"/>
              <a:gd name="T8" fmla="*/ 144 w 207"/>
              <a:gd name="T9" fmla="*/ 114 h 401"/>
              <a:gd name="T10" fmla="*/ 70 w 207"/>
              <a:gd name="T11" fmla="*/ 71 h 401"/>
              <a:gd name="T12" fmla="*/ 128 w 207"/>
              <a:gd name="T13" fmla="*/ 37 h 401"/>
              <a:gd name="T14" fmla="*/ 84 w 207"/>
              <a:gd name="T15" fmla="*/ 11 h 401"/>
              <a:gd name="T16" fmla="*/ 103 w 207"/>
              <a:gd name="T17" fmla="*/ 0 h 401"/>
              <a:gd name="T18" fmla="*/ 123 w 207"/>
              <a:gd name="T19" fmla="*/ 12 h 401"/>
              <a:gd name="T20" fmla="*/ 79 w 207"/>
              <a:gd name="T21" fmla="*/ 37 h 401"/>
              <a:gd name="T22" fmla="*/ 138 w 207"/>
              <a:gd name="T23" fmla="*/ 71 h 401"/>
              <a:gd name="T24" fmla="*/ 63 w 207"/>
              <a:gd name="T25" fmla="*/ 114 h 401"/>
              <a:gd name="T26" fmla="*/ 158 w 207"/>
              <a:gd name="T27" fmla="*/ 169 h 401"/>
              <a:gd name="T28" fmla="*/ 31 w 207"/>
              <a:gd name="T29" fmla="*/ 242 h 401"/>
              <a:gd name="T30" fmla="*/ 207 w 207"/>
              <a:gd name="T31" fmla="*/ 342 h 401"/>
              <a:gd name="T32" fmla="*/ 104 w 207"/>
              <a:gd name="T33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7" h="401">
                <a:moveTo>
                  <a:pt x="104" y="401"/>
                </a:moveTo>
                <a:lnTo>
                  <a:pt x="0" y="342"/>
                </a:lnTo>
                <a:lnTo>
                  <a:pt x="176" y="242"/>
                </a:lnTo>
                <a:lnTo>
                  <a:pt x="49" y="169"/>
                </a:lnTo>
                <a:lnTo>
                  <a:pt x="144" y="114"/>
                </a:lnTo>
                <a:lnTo>
                  <a:pt x="70" y="71"/>
                </a:lnTo>
                <a:lnTo>
                  <a:pt x="128" y="37"/>
                </a:lnTo>
                <a:lnTo>
                  <a:pt x="84" y="11"/>
                </a:lnTo>
                <a:lnTo>
                  <a:pt x="103" y="0"/>
                </a:lnTo>
                <a:lnTo>
                  <a:pt x="123" y="12"/>
                </a:lnTo>
                <a:lnTo>
                  <a:pt x="79" y="37"/>
                </a:lnTo>
                <a:lnTo>
                  <a:pt x="138" y="71"/>
                </a:lnTo>
                <a:lnTo>
                  <a:pt x="63" y="114"/>
                </a:lnTo>
                <a:lnTo>
                  <a:pt x="158" y="169"/>
                </a:lnTo>
                <a:lnTo>
                  <a:pt x="31" y="242"/>
                </a:lnTo>
                <a:lnTo>
                  <a:pt x="207" y="342"/>
                </a:lnTo>
                <a:lnTo>
                  <a:pt x="104" y="401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1" name="Freeform 31"/>
          <p:cNvSpPr>
            <a:spLocks/>
          </p:cNvSpPr>
          <p:nvPr/>
        </p:nvSpPr>
        <p:spPr bwMode="auto">
          <a:xfrm>
            <a:off x="3536950" y="2949575"/>
            <a:ext cx="631825" cy="889000"/>
          </a:xfrm>
          <a:custGeom>
            <a:avLst/>
            <a:gdLst>
              <a:gd name="T0" fmla="*/ 0 w 768"/>
              <a:gd name="T1" fmla="*/ 1310 h 1499"/>
              <a:gd name="T2" fmla="*/ 329 w 768"/>
              <a:gd name="T3" fmla="*/ 170 h 1499"/>
              <a:gd name="T4" fmla="*/ 329 w 768"/>
              <a:gd name="T5" fmla="*/ 170 h 1499"/>
              <a:gd name="T6" fmla="*/ 346 w 768"/>
              <a:gd name="T7" fmla="*/ 169 h 1499"/>
              <a:gd name="T8" fmla="*/ 357 w 768"/>
              <a:gd name="T9" fmla="*/ 1 h 1499"/>
              <a:gd name="T10" fmla="*/ 399 w 768"/>
              <a:gd name="T11" fmla="*/ 0 h 1499"/>
              <a:gd name="T12" fmla="*/ 408 w 768"/>
              <a:gd name="T13" fmla="*/ 165 h 1499"/>
              <a:gd name="T14" fmla="*/ 426 w 768"/>
              <a:gd name="T15" fmla="*/ 169 h 1499"/>
              <a:gd name="T16" fmla="*/ 768 w 768"/>
              <a:gd name="T17" fmla="*/ 1310 h 1499"/>
              <a:gd name="T18" fmla="*/ 768 w 768"/>
              <a:gd name="T19" fmla="*/ 1310 h 1499"/>
              <a:gd name="T20" fmla="*/ 705 w 768"/>
              <a:gd name="T21" fmla="*/ 1169 h 1499"/>
              <a:gd name="T22" fmla="*/ 382 w 768"/>
              <a:gd name="T23" fmla="*/ 1345 h 1499"/>
              <a:gd name="T24" fmla="*/ 380 w 768"/>
              <a:gd name="T25" fmla="*/ 1499 h 1499"/>
              <a:gd name="T26" fmla="*/ 382 w 768"/>
              <a:gd name="T27" fmla="*/ 1345 h 1499"/>
              <a:gd name="T28" fmla="*/ 59 w 768"/>
              <a:gd name="T29" fmla="*/ 1167 h 1499"/>
              <a:gd name="T30" fmla="*/ 0 w 768"/>
              <a:gd name="T31" fmla="*/ 1310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8" h="1499">
                <a:moveTo>
                  <a:pt x="0" y="1310"/>
                </a:moveTo>
                <a:cubicBezTo>
                  <a:pt x="156" y="943"/>
                  <a:pt x="266" y="561"/>
                  <a:pt x="329" y="170"/>
                </a:cubicBezTo>
                <a:lnTo>
                  <a:pt x="329" y="170"/>
                </a:lnTo>
                <a:lnTo>
                  <a:pt x="346" y="169"/>
                </a:lnTo>
                <a:cubicBezTo>
                  <a:pt x="351" y="113"/>
                  <a:pt x="354" y="57"/>
                  <a:pt x="357" y="1"/>
                </a:cubicBezTo>
                <a:cubicBezTo>
                  <a:pt x="371" y="1"/>
                  <a:pt x="385" y="1"/>
                  <a:pt x="399" y="0"/>
                </a:cubicBezTo>
                <a:cubicBezTo>
                  <a:pt x="400" y="55"/>
                  <a:pt x="403" y="110"/>
                  <a:pt x="408" y="165"/>
                </a:cubicBezTo>
                <a:cubicBezTo>
                  <a:pt x="414" y="166"/>
                  <a:pt x="420" y="168"/>
                  <a:pt x="426" y="169"/>
                </a:cubicBezTo>
                <a:cubicBezTo>
                  <a:pt x="487" y="562"/>
                  <a:pt x="602" y="946"/>
                  <a:pt x="768" y="1310"/>
                </a:cubicBezTo>
                <a:lnTo>
                  <a:pt x="768" y="1310"/>
                </a:lnTo>
                <a:lnTo>
                  <a:pt x="705" y="1169"/>
                </a:lnTo>
                <a:lnTo>
                  <a:pt x="382" y="1345"/>
                </a:lnTo>
                <a:lnTo>
                  <a:pt x="380" y="1499"/>
                </a:lnTo>
                <a:lnTo>
                  <a:pt x="382" y="1345"/>
                </a:lnTo>
                <a:lnTo>
                  <a:pt x="59" y="1167"/>
                </a:lnTo>
                <a:lnTo>
                  <a:pt x="0" y="131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72" name="Group 32"/>
          <p:cNvGrpSpPr>
            <a:grpSpLocks/>
          </p:cNvGrpSpPr>
          <p:nvPr/>
        </p:nvGrpSpPr>
        <p:grpSpPr bwMode="auto">
          <a:xfrm>
            <a:off x="6019800" y="3352800"/>
            <a:ext cx="1382713" cy="522288"/>
            <a:chOff x="4124" y="2040"/>
            <a:chExt cx="871" cy="329"/>
          </a:xfrm>
        </p:grpSpPr>
        <p:sp>
          <p:nvSpPr>
            <p:cNvPr id="266273" name="Freeform 33"/>
            <p:cNvSpPr>
              <a:spLocks/>
            </p:cNvSpPr>
            <p:nvPr/>
          </p:nvSpPr>
          <p:spPr bwMode="auto">
            <a:xfrm>
              <a:off x="4202" y="2043"/>
              <a:ext cx="0" cy="326"/>
            </a:xfrm>
            <a:custGeom>
              <a:avLst/>
              <a:gdLst>
                <a:gd name="T0" fmla="*/ 0 h 354"/>
                <a:gd name="T1" fmla="*/ 354 h 354"/>
                <a:gd name="T2" fmla="*/ 311 h 35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4">
                  <a:moveTo>
                    <a:pt x="0" y="0"/>
                  </a:moveTo>
                  <a:lnTo>
                    <a:pt x="0" y="354"/>
                  </a:lnTo>
                  <a:lnTo>
                    <a:pt x="0" y="3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4" name="Freeform 34"/>
            <p:cNvSpPr>
              <a:spLocks/>
            </p:cNvSpPr>
            <p:nvPr/>
          </p:nvSpPr>
          <p:spPr bwMode="auto">
            <a:xfrm>
              <a:off x="4142" y="2067"/>
              <a:ext cx="119" cy="67"/>
            </a:xfrm>
            <a:custGeom>
              <a:avLst/>
              <a:gdLst>
                <a:gd name="T0" fmla="*/ 0 w 89"/>
                <a:gd name="T1" fmla="*/ 23 h 73"/>
                <a:gd name="T2" fmla="*/ 0 w 89"/>
                <a:gd name="T3" fmla="*/ 0 h 73"/>
                <a:gd name="T4" fmla="*/ 89 w 89"/>
                <a:gd name="T5" fmla="*/ 47 h 73"/>
                <a:gd name="T6" fmla="*/ 89 w 89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3">
                  <a:moveTo>
                    <a:pt x="0" y="23"/>
                  </a:moveTo>
                  <a:lnTo>
                    <a:pt x="0" y="0"/>
                  </a:lnTo>
                  <a:lnTo>
                    <a:pt x="89" y="47"/>
                  </a:lnTo>
                  <a:lnTo>
                    <a:pt x="89" y="7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5" name="Freeform 35"/>
            <p:cNvSpPr>
              <a:spLocks/>
            </p:cNvSpPr>
            <p:nvPr/>
          </p:nvSpPr>
          <p:spPr bwMode="auto">
            <a:xfrm>
              <a:off x="4557" y="2040"/>
              <a:ext cx="0" cy="324"/>
            </a:xfrm>
            <a:custGeom>
              <a:avLst/>
              <a:gdLst>
                <a:gd name="T0" fmla="*/ 0 h 353"/>
                <a:gd name="T1" fmla="*/ 353 h 353"/>
                <a:gd name="T2" fmla="*/ 311 h 3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3">
                  <a:moveTo>
                    <a:pt x="0" y="0"/>
                  </a:moveTo>
                  <a:lnTo>
                    <a:pt x="0" y="353"/>
                  </a:lnTo>
                  <a:lnTo>
                    <a:pt x="0" y="3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6" name="Freeform 36"/>
            <p:cNvSpPr>
              <a:spLocks/>
            </p:cNvSpPr>
            <p:nvPr/>
          </p:nvSpPr>
          <p:spPr bwMode="auto">
            <a:xfrm>
              <a:off x="4496" y="2064"/>
              <a:ext cx="121" cy="67"/>
            </a:xfrm>
            <a:custGeom>
              <a:avLst/>
              <a:gdLst>
                <a:gd name="T0" fmla="*/ 0 w 90"/>
                <a:gd name="T1" fmla="*/ 23 h 73"/>
                <a:gd name="T2" fmla="*/ 0 w 90"/>
                <a:gd name="T3" fmla="*/ 0 h 73"/>
                <a:gd name="T4" fmla="*/ 90 w 90"/>
                <a:gd name="T5" fmla="*/ 47 h 73"/>
                <a:gd name="T6" fmla="*/ 90 w 9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73">
                  <a:moveTo>
                    <a:pt x="0" y="23"/>
                  </a:moveTo>
                  <a:lnTo>
                    <a:pt x="0" y="0"/>
                  </a:lnTo>
                  <a:lnTo>
                    <a:pt x="90" y="47"/>
                  </a:lnTo>
                  <a:lnTo>
                    <a:pt x="90" y="7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7" name="Freeform 37"/>
            <p:cNvSpPr>
              <a:spLocks/>
            </p:cNvSpPr>
            <p:nvPr/>
          </p:nvSpPr>
          <p:spPr bwMode="auto">
            <a:xfrm>
              <a:off x="4919" y="2041"/>
              <a:ext cx="0" cy="324"/>
            </a:xfrm>
            <a:custGeom>
              <a:avLst/>
              <a:gdLst>
                <a:gd name="T0" fmla="*/ 0 h 353"/>
                <a:gd name="T1" fmla="*/ 353 h 353"/>
                <a:gd name="T2" fmla="*/ 311 h 3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3">
                  <a:moveTo>
                    <a:pt x="0" y="0"/>
                  </a:moveTo>
                  <a:lnTo>
                    <a:pt x="0" y="353"/>
                  </a:lnTo>
                  <a:lnTo>
                    <a:pt x="0" y="31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8" name="Freeform 38"/>
            <p:cNvSpPr>
              <a:spLocks/>
            </p:cNvSpPr>
            <p:nvPr/>
          </p:nvSpPr>
          <p:spPr bwMode="auto">
            <a:xfrm>
              <a:off x="4860" y="2064"/>
              <a:ext cx="119" cy="67"/>
            </a:xfrm>
            <a:custGeom>
              <a:avLst/>
              <a:gdLst>
                <a:gd name="T0" fmla="*/ 0 w 89"/>
                <a:gd name="T1" fmla="*/ 23 h 72"/>
                <a:gd name="T2" fmla="*/ 0 w 89"/>
                <a:gd name="T3" fmla="*/ 0 h 72"/>
                <a:gd name="T4" fmla="*/ 89 w 89"/>
                <a:gd name="T5" fmla="*/ 46 h 72"/>
                <a:gd name="T6" fmla="*/ 89 w 89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2">
                  <a:moveTo>
                    <a:pt x="0" y="23"/>
                  </a:moveTo>
                  <a:lnTo>
                    <a:pt x="0" y="0"/>
                  </a:lnTo>
                  <a:lnTo>
                    <a:pt x="89" y="46"/>
                  </a:lnTo>
                  <a:lnTo>
                    <a:pt x="89" y="72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9" name="Freeform 39"/>
            <p:cNvSpPr>
              <a:spLocks/>
            </p:cNvSpPr>
            <p:nvPr/>
          </p:nvSpPr>
          <p:spPr bwMode="auto">
            <a:xfrm>
              <a:off x="4415" y="2126"/>
              <a:ext cx="222" cy="80"/>
            </a:xfrm>
            <a:custGeom>
              <a:avLst/>
              <a:gdLst>
                <a:gd name="T0" fmla="*/ 0 w 166"/>
                <a:gd name="T1" fmla="*/ 81 h 87"/>
                <a:gd name="T2" fmla="*/ 154 w 166"/>
                <a:gd name="T3" fmla="*/ 0 h 87"/>
                <a:gd name="T4" fmla="*/ 154 w 166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87">
                  <a:moveTo>
                    <a:pt x="0" y="81"/>
                  </a:moveTo>
                  <a:cubicBezTo>
                    <a:pt x="97" y="87"/>
                    <a:pt x="166" y="5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0" name="Freeform 40"/>
            <p:cNvSpPr>
              <a:spLocks/>
            </p:cNvSpPr>
            <p:nvPr/>
          </p:nvSpPr>
          <p:spPr bwMode="auto">
            <a:xfrm>
              <a:off x="4244" y="2115"/>
              <a:ext cx="178" cy="87"/>
            </a:xfrm>
            <a:custGeom>
              <a:avLst/>
              <a:gdLst>
                <a:gd name="T0" fmla="*/ 133 w 133"/>
                <a:gd name="T1" fmla="*/ 93 h 95"/>
                <a:gd name="T2" fmla="*/ 13 w 133"/>
                <a:gd name="T3" fmla="*/ 0 h 95"/>
                <a:gd name="T4" fmla="*/ 13 w 133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95">
                  <a:moveTo>
                    <a:pt x="133" y="93"/>
                  </a:moveTo>
                  <a:cubicBezTo>
                    <a:pt x="53" y="95"/>
                    <a:pt x="0" y="54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1" name="Freeform 41"/>
            <p:cNvSpPr>
              <a:spLocks/>
            </p:cNvSpPr>
            <p:nvPr/>
          </p:nvSpPr>
          <p:spPr bwMode="auto">
            <a:xfrm>
              <a:off x="4774" y="2123"/>
              <a:ext cx="221" cy="79"/>
            </a:xfrm>
            <a:custGeom>
              <a:avLst/>
              <a:gdLst>
                <a:gd name="T0" fmla="*/ 0 w 166"/>
                <a:gd name="T1" fmla="*/ 81 h 86"/>
                <a:gd name="T2" fmla="*/ 154 w 166"/>
                <a:gd name="T3" fmla="*/ 0 h 86"/>
                <a:gd name="T4" fmla="*/ 154 w 166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86">
                  <a:moveTo>
                    <a:pt x="0" y="81"/>
                  </a:moveTo>
                  <a:cubicBezTo>
                    <a:pt x="98" y="86"/>
                    <a:pt x="166" y="5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2" name="Freeform 42"/>
            <p:cNvSpPr>
              <a:spLocks/>
            </p:cNvSpPr>
            <p:nvPr/>
          </p:nvSpPr>
          <p:spPr bwMode="auto">
            <a:xfrm>
              <a:off x="4603" y="2112"/>
              <a:ext cx="177" cy="88"/>
            </a:xfrm>
            <a:custGeom>
              <a:avLst/>
              <a:gdLst>
                <a:gd name="T0" fmla="*/ 133 w 133"/>
                <a:gd name="T1" fmla="*/ 93 h 95"/>
                <a:gd name="T2" fmla="*/ 14 w 133"/>
                <a:gd name="T3" fmla="*/ 0 h 95"/>
                <a:gd name="T4" fmla="*/ 14 w 133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95">
                  <a:moveTo>
                    <a:pt x="133" y="93"/>
                  </a:moveTo>
                  <a:cubicBezTo>
                    <a:pt x="54" y="95"/>
                    <a:pt x="0" y="5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3" name="Freeform 43"/>
            <p:cNvSpPr>
              <a:spLocks/>
            </p:cNvSpPr>
            <p:nvPr/>
          </p:nvSpPr>
          <p:spPr bwMode="auto">
            <a:xfrm>
              <a:off x="4295" y="2095"/>
              <a:ext cx="223" cy="79"/>
            </a:xfrm>
            <a:custGeom>
              <a:avLst/>
              <a:gdLst>
                <a:gd name="T0" fmla="*/ 0 w 167"/>
                <a:gd name="T1" fmla="*/ 81 h 86"/>
                <a:gd name="T2" fmla="*/ 154 w 167"/>
                <a:gd name="T3" fmla="*/ 0 h 86"/>
                <a:gd name="T4" fmla="*/ 154 w 167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86">
                  <a:moveTo>
                    <a:pt x="0" y="81"/>
                  </a:moveTo>
                  <a:cubicBezTo>
                    <a:pt x="98" y="86"/>
                    <a:pt x="167" y="5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4" name="Freeform 44"/>
            <p:cNvSpPr>
              <a:spLocks/>
            </p:cNvSpPr>
            <p:nvPr/>
          </p:nvSpPr>
          <p:spPr bwMode="auto">
            <a:xfrm>
              <a:off x="4124" y="2084"/>
              <a:ext cx="178" cy="87"/>
            </a:xfrm>
            <a:custGeom>
              <a:avLst/>
              <a:gdLst>
                <a:gd name="T0" fmla="*/ 133 w 133"/>
                <a:gd name="T1" fmla="*/ 93 h 95"/>
                <a:gd name="T2" fmla="*/ 14 w 133"/>
                <a:gd name="T3" fmla="*/ 0 h 95"/>
                <a:gd name="T4" fmla="*/ 14 w 133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95">
                  <a:moveTo>
                    <a:pt x="133" y="93"/>
                  </a:moveTo>
                  <a:cubicBezTo>
                    <a:pt x="54" y="95"/>
                    <a:pt x="0" y="53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5" name="Freeform 45"/>
            <p:cNvSpPr>
              <a:spLocks/>
            </p:cNvSpPr>
            <p:nvPr/>
          </p:nvSpPr>
          <p:spPr bwMode="auto">
            <a:xfrm>
              <a:off x="4655" y="2095"/>
              <a:ext cx="222" cy="79"/>
            </a:xfrm>
            <a:custGeom>
              <a:avLst/>
              <a:gdLst>
                <a:gd name="T0" fmla="*/ 0 w 166"/>
                <a:gd name="T1" fmla="*/ 81 h 86"/>
                <a:gd name="T2" fmla="*/ 154 w 166"/>
                <a:gd name="T3" fmla="*/ 0 h 86"/>
                <a:gd name="T4" fmla="*/ 154 w 166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86">
                  <a:moveTo>
                    <a:pt x="0" y="81"/>
                  </a:moveTo>
                  <a:cubicBezTo>
                    <a:pt x="97" y="86"/>
                    <a:pt x="166" y="5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6" name="Freeform 46"/>
            <p:cNvSpPr>
              <a:spLocks/>
            </p:cNvSpPr>
            <p:nvPr/>
          </p:nvSpPr>
          <p:spPr bwMode="auto">
            <a:xfrm>
              <a:off x="4484" y="2084"/>
              <a:ext cx="177" cy="87"/>
            </a:xfrm>
            <a:custGeom>
              <a:avLst/>
              <a:gdLst>
                <a:gd name="T0" fmla="*/ 133 w 133"/>
                <a:gd name="T1" fmla="*/ 93 h 95"/>
                <a:gd name="T2" fmla="*/ 13 w 133"/>
                <a:gd name="T3" fmla="*/ 0 h 95"/>
                <a:gd name="T4" fmla="*/ 13 w 133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95">
                  <a:moveTo>
                    <a:pt x="133" y="93"/>
                  </a:moveTo>
                  <a:cubicBezTo>
                    <a:pt x="53" y="95"/>
                    <a:pt x="0" y="53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7" name="Freeform 47"/>
            <p:cNvSpPr>
              <a:spLocks noEditPoints="1"/>
            </p:cNvSpPr>
            <p:nvPr/>
          </p:nvSpPr>
          <p:spPr bwMode="auto">
            <a:xfrm>
              <a:off x="4895" y="2097"/>
              <a:ext cx="44" cy="68"/>
            </a:xfrm>
            <a:custGeom>
              <a:avLst/>
              <a:gdLst>
                <a:gd name="T0" fmla="*/ 0 w 85"/>
                <a:gd name="T1" fmla="*/ 11 h 178"/>
                <a:gd name="T2" fmla="*/ 42 w 85"/>
                <a:gd name="T3" fmla="*/ 0 h 178"/>
                <a:gd name="T4" fmla="*/ 85 w 85"/>
                <a:gd name="T5" fmla="*/ 11 h 178"/>
                <a:gd name="T6" fmla="*/ 85 w 85"/>
                <a:gd name="T7" fmla="*/ 11 h 178"/>
                <a:gd name="T8" fmla="*/ 42 w 85"/>
                <a:gd name="T9" fmla="*/ 21 h 178"/>
                <a:gd name="T10" fmla="*/ 0 w 85"/>
                <a:gd name="T11" fmla="*/ 11 h 178"/>
                <a:gd name="T12" fmla="*/ 0 w 85"/>
                <a:gd name="T13" fmla="*/ 167 h 178"/>
                <a:gd name="T14" fmla="*/ 42 w 85"/>
                <a:gd name="T15" fmla="*/ 178 h 178"/>
                <a:gd name="T16" fmla="*/ 85 w 85"/>
                <a:gd name="T17" fmla="*/ 167 h 178"/>
                <a:gd name="T18" fmla="*/ 85 w 85"/>
                <a:gd name="T19" fmla="*/ 167 h 178"/>
                <a:gd name="T20" fmla="*/ 85 w 85"/>
                <a:gd name="T21" fmla="*/ 11 h 178"/>
                <a:gd name="T22" fmla="*/ 42 w 85"/>
                <a:gd name="T23" fmla="*/ 21 h 178"/>
                <a:gd name="T24" fmla="*/ 0 w 85"/>
                <a:gd name="T25" fmla="*/ 11 h 178"/>
                <a:gd name="T26" fmla="*/ 0 w 85"/>
                <a:gd name="T27" fmla="*/ 11 h 178"/>
                <a:gd name="T28" fmla="*/ 0 w 85"/>
                <a:gd name="T29" fmla="*/ 1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8">
                  <a:moveTo>
                    <a:pt x="0" y="11"/>
                  </a:moveTo>
                  <a:cubicBezTo>
                    <a:pt x="0" y="5"/>
                    <a:pt x="19" y="0"/>
                    <a:pt x="42" y="0"/>
                  </a:cubicBezTo>
                  <a:cubicBezTo>
                    <a:pt x="66" y="0"/>
                    <a:pt x="85" y="5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6"/>
                    <a:pt x="66" y="21"/>
                    <a:pt x="42" y="21"/>
                  </a:cubicBezTo>
                  <a:cubicBezTo>
                    <a:pt x="19" y="21"/>
                    <a:pt x="0" y="16"/>
                    <a:pt x="0" y="11"/>
                  </a:cubicBezTo>
                  <a:close/>
                  <a:moveTo>
                    <a:pt x="0" y="167"/>
                  </a:moveTo>
                  <a:cubicBezTo>
                    <a:pt x="0" y="173"/>
                    <a:pt x="19" y="178"/>
                    <a:pt x="42" y="178"/>
                  </a:cubicBezTo>
                  <a:cubicBezTo>
                    <a:pt x="66" y="178"/>
                    <a:pt x="85" y="173"/>
                    <a:pt x="85" y="167"/>
                  </a:cubicBezTo>
                  <a:cubicBezTo>
                    <a:pt x="85" y="167"/>
                    <a:pt x="85" y="167"/>
                    <a:pt x="85" y="167"/>
                  </a:cubicBezTo>
                  <a:lnTo>
                    <a:pt x="85" y="11"/>
                  </a:lnTo>
                  <a:cubicBezTo>
                    <a:pt x="85" y="16"/>
                    <a:pt x="66" y="21"/>
                    <a:pt x="42" y="21"/>
                  </a:cubicBezTo>
                  <a:cubicBezTo>
                    <a:pt x="19" y="21"/>
                    <a:pt x="0" y="16"/>
                    <a:pt x="0" y="11"/>
                  </a:cubicBezTo>
                  <a:lnTo>
                    <a:pt x="0" y="1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8" name="Freeform 48"/>
            <p:cNvSpPr>
              <a:spLocks noEditPoints="1"/>
            </p:cNvSpPr>
            <p:nvPr/>
          </p:nvSpPr>
          <p:spPr bwMode="auto">
            <a:xfrm>
              <a:off x="4895" y="2097"/>
              <a:ext cx="44" cy="68"/>
            </a:xfrm>
            <a:custGeom>
              <a:avLst/>
              <a:gdLst>
                <a:gd name="T0" fmla="*/ 0 w 85"/>
                <a:gd name="T1" fmla="*/ 11 h 178"/>
                <a:gd name="T2" fmla="*/ 42 w 85"/>
                <a:gd name="T3" fmla="*/ 0 h 178"/>
                <a:gd name="T4" fmla="*/ 85 w 85"/>
                <a:gd name="T5" fmla="*/ 11 h 178"/>
                <a:gd name="T6" fmla="*/ 85 w 85"/>
                <a:gd name="T7" fmla="*/ 11 h 178"/>
                <a:gd name="T8" fmla="*/ 42 w 85"/>
                <a:gd name="T9" fmla="*/ 21 h 178"/>
                <a:gd name="T10" fmla="*/ 0 w 85"/>
                <a:gd name="T11" fmla="*/ 11 h 178"/>
                <a:gd name="T12" fmla="*/ 0 w 85"/>
                <a:gd name="T13" fmla="*/ 167 h 178"/>
                <a:gd name="T14" fmla="*/ 42 w 85"/>
                <a:gd name="T15" fmla="*/ 178 h 178"/>
                <a:gd name="T16" fmla="*/ 85 w 85"/>
                <a:gd name="T17" fmla="*/ 167 h 178"/>
                <a:gd name="T18" fmla="*/ 85 w 85"/>
                <a:gd name="T19" fmla="*/ 167 h 178"/>
                <a:gd name="T20" fmla="*/ 85 w 85"/>
                <a:gd name="T21" fmla="*/ 11 h 178"/>
                <a:gd name="T22" fmla="*/ 42 w 85"/>
                <a:gd name="T23" fmla="*/ 21 h 178"/>
                <a:gd name="T24" fmla="*/ 0 w 85"/>
                <a:gd name="T25" fmla="*/ 11 h 178"/>
                <a:gd name="T26" fmla="*/ 0 w 85"/>
                <a:gd name="T27" fmla="*/ 11 h 178"/>
                <a:gd name="T28" fmla="*/ 0 w 85"/>
                <a:gd name="T29" fmla="*/ 1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78">
                  <a:moveTo>
                    <a:pt x="0" y="11"/>
                  </a:moveTo>
                  <a:cubicBezTo>
                    <a:pt x="0" y="5"/>
                    <a:pt x="19" y="0"/>
                    <a:pt x="42" y="0"/>
                  </a:cubicBezTo>
                  <a:cubicBezTo>
                    <a:pt x="66" y="0"/>
                    <a:pt x="85" y="5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6"/>
                    <a:pt x="66" y="21"/>
                    <a:pt x="42" y="21"/>
                  </a:cubicBezTo>
                  <a:cubicBezTo>
                    <a:pt x="19" y="21"/>
                    <a:pt x="0" y="16"/>
                    <a:pt x="0" y="11"/>
                  </a:cubicBezTo>
                  <a:close/>
                  <a:moveTo>
                    <a:pt x="0" y="167"/>
                  </a:moveTo>
                  <a:cubicBezTo>
                    <a:pt x="0" y="173"/>
                    <a:pt x="19" y="178"/>
                    <a:pt x="42" y="178"/>
                  </a:cubicBezTo>
                  <a:cubicBezTo>
                    <a:pt x="66" y="178"/>
                    <a:pt x="85" y="173"/>
                    <a:pt x="85" y="167"/>
                  </a:cubicBezTo>
                  <a:cubicBezTo>
                    <a:pt x="85" y="167"/>
                    <a:pt x="85" y="167"/>
                    <a:pt x="85" y="167"/>
                  </a:cubicBezTo>
                  <a:lnTo>
                    <a:pt x="85" y="11"/>
                  </a:lnTo>
                  <a:cubicBezTo>
                    <a:pt x="85" y="16"/>
                    <a:pt x="66" y="21"/>
                    <a:pt x="42" y="21"/>
                  </a:cubicBezTo>
                  <a:cubicBezTo>
                    <a:pt x="19" y="21"/>
                    <a:pt x="0" y="16"/>
                    <a:pt x="0" y="11"/>
                  </a:cubicBezTo>
                  <a:lnTo>
                    <a:pt x="0" y="11"/>
                  </a:lnTo>
                  <a:lnTo>
                    <a:pt x="0" y="167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89" name="Text Box 49"/>
          <p:cNvSpPr txBox="1">
            <a:spLocks noChangeArrowheads="1"/>
          </p:cNvSpPr>
          <p:nvPr/>
        </p:nvSpPr>
        <p:spPr bwMode="auto">
          <a:xfrm>
            <a:off x="3362325" y="1423988"/>
            <a:ext cx="311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1" dirty="0" smtClean="0">
                <a:latin typeface="Arial" charset="0"/>
              </a:rPr>
              <a:t>Energy </a:t>
            </a:r>
            <a:r>
              <a:rPr lang="en-US" sz="2000" b="1" dirty="0">
                <a:latin typeface="Arial" charset="0"/>
              </a:rPr>
              <a:t>Flow </a:t>
            </a:r>
          </a:p>
        </p:txBody>
      </p:sp>
      <p:pic>
        <p:nvPicPr>
          <p:cNvPr id="266291" name="Picture 51" descr="j01508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48577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92" name="Picture 52" descr="j010497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11188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4" name="Line 54"/>
          <p:cNvSpPr>
            <a:spLocks noChangeShapeType="1"/>
          </p:cNvSpPr>
          <p:nvPr/>
        </p:nvSpPr>
        <p:spPr bwMode="auto">
          <a:xfrm>
            <a:off x="5270500" y="1806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5" name="Line 55"/>
          <p:cNvSpPr>
            <a:spLocks noChangeShapeType="1"/>
          </p:cNvSpPr>
          <p:nvPr/>
        </p:nvSpPr>
        <p:spPr bwMode="auto">
          <a:xfrm flipH="1">
            <a:off x="3581400" y="2057400"/>
            <a:ext cx="266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6" name="Picture 56" descr="j0150783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233488" cy="10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98" name="Freeform 58"/>
          <p:cNvSpPr>
            <a:spLocks/>
          </p:cNvSpPr>
          <p:nvPr/>
        </p:nvSpPr>
        <p:spPr bwMode="auto">
          <a:xfrm rot="13106392" flipH="1">
            <a:off x="7239000" y="3657600"/>
            <a:ext cx="885825" cy="406400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9" name="Freeform 59"/>
          <p:cNvSpPr>
            <a:spLocks/>
          </p:cNvSpPr>
          <p:nvPr/>
        </p:nvSpPr>
        <p:spPr bwMode="auto">
          <a:xfrm rot="17585343" flipH="1">
            <a:off x="7179469" y="3107531"/>
            <a:ext cx="714375" cy="138113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0" name="Picture 60" descr="j0320356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1366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01" name="Text Box 61"/>
          <p:cNvSpPr txBox="1">
            <a:spLocks noChangeArrowheads="1"/>
          </p:cNvSpPr>
          <p:nvPr/>
        </p:nvSpPr>
        <p:spPr bwMode="auto">
          <a:xfrm>
            <a:off x="2286000" y="5943600"/>
            <a:ext cx="960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Natural gas</a:t>
            </a:r>
          </a:p>
        </p:txBody>
      </p:sp>
      <p:pic>
        <p:nvPicPr>
          <p:cNvPr id="266302" name="Picture 62" descr="j0240163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0922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03" name="Line 63"/>
          <p:cNvSpPr>
            <a:spLocks noChangeShapeType="1"/>
          </p:cNvSpPr>
          <p:nvPr/>
        </p:nvSpPr>
        <p:spPr bwMode="auto">
          <a:xfrm>
            <a:off x="2239963" y="2355850"/>
            <a:ext cx="350837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4" name="Line 64"/>
          <p:cNvSpPr>
            <a:spLocks noChangeShapeType="1"/>
          </p:cNvSpPr>
          <p:nvPr/>
        </p:nvSpPr>
        <p:spPr bwMode="auto">
          <a:xfrm>
            <a:off x="1295400" y="2819400"/>
            <a:ext cx="76200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5" name="Line 65"/>
          <p:cNvSpPr>
            <a:spLocks noChangeShapeType="1"/>
          </p:cNvSpPr>
          <p:nvPr/>
        </p:nvSpPr>
        <p:spPr bwMode="auto">
          <a:xfrm>
            <a:off x="1447800" y="3352800"/>
            <a:ext cx="66992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6" name="Line 66"/>
          <p:cNvSpPr>
            <a:spLocks noChangeShapeType="1"/>
          </p:cNvSpPr>
          <p:nvPr/>
        </p:nvSpPr>
        <p:spPr bwMode="auto">
          <a:xfrm flipV="1">
            <a:off x="990600" y="4495800"/>
            <a:ext cx="0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307" name="Group 67"/>
          <p:cNvGrpSpPr>
            <a:grpSpLocks/>
          </p:cNvGrpSpPr>
          <p:nvPr/>
        </p:nvGrpSpPr>
        <p:grpSpPr bwMode="auto">
          <a:xfrm>
            <a:off x="4343400" y="4876800"/>
            <a:ext cx="1555750" cy="1554163"/>
            <a:chOff x="2745" y="2774"/>
            <a:chExt cx="980" cy="979"/>
          </a:xfrm>
        </p:grpSpPr>
        <p:pic>
          <p:nvPicPr>
            <p:cNvPr id="266308" name="Picture 6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2774"/>
              <a:ext cx="751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09" name="Oval 69"/>
            <p:cNvSpPr>
              <a:spLocks noChangeArrowheads="1"/>
            </p:cNvSpPr>
            <p:nvPr/>
          </p:nvSpPr>
          <p:spPr bwMode="auto">
            <a:xfrm>
              <a:off x="2745" y="3475"/>
              <a:ext cx="980" cy="2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0" name="Text Box 70"/>
            <p:cNvSpPr txBox="1">
              <a:spLocks noChangeArrowheads="1"/>
            </p:cNvSpPr>
            <p:nvPr/>
          </p:nvSpPr>
          <p:spPr bwMode="auto">
            <a:xfrm>
              <a:off x="2947" y="3525"/>
              <a:ext cx="5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latin typeface="Interstate-BoldCondensed" pitchFamily="2" charset="0"/>
                </a:rPr>
                <a:t>Gas Storage</a:t>
              </a:r>
            </a:p>
          </p:txBody>
        </p:sp>
      </p:grpSp>
      <p:pic>
        <p:nvPicPr>
          <p:cNvPr id="266311" name="Picture 71" descr="j0320178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1295400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2" name="Picture 72" descr="oil extrac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1276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17" name="Line 77"/>
          <p:cNvSpPr>
            <a:spLocks noChangeShapeType="1"/>
          </p:cNvSpPr>
          <p:nvPr/>
        </p:nvSpPr>
        <p:spPr bwMode="auto">
          <a:xfrm>
            <a:off x="2133600" y="579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8" name="Line 78"/>
          <p:cNvSpPr>
            <a:spLocks noChangeShapeType="1"/>
          </p:cNvSpPr>
          <p:nvPr/>
        </p:nvSpPr>
        <p:spPr bwMode="auto">
          <a:xfrm flipV="1">
            <a:off x="5867400" y="44196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21" name="Picture 81" descr="FS-11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096" y="405765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322" name="Text Box 82"/>
          <p:cNvSpPr txBox="1">
            <a:spLocks noChangeArrowheads="1"/>
          </p:cNvSpPr>
          <p:nvPr/>
        </p:nvSpPr>
        <p:spPr bwMode="auto">
          <a:xfrm>
            <a:off x="4419600" y="2514600"/>
            <a:ext cx="835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Electricity</a:t>
            </a:r>
          </a:p>
        </p:txBody>
      </p:sp>
      <p:pic>
        <p:nvPicPr>
          <p:cNvPr id="266323" name="Picture 83" descr="j0435236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00400"/>
            <a:ext cx="8667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1" descr="FS-11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728" y="4375150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59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934200" cy="914400"/>
          </a:xfrm>
        </p:spPr>
        <p:txBody>
          <a:bodyPr/>
          <a:lstStyle/>
          <a:p>
            <a:r>
              <a:rPr lang="en-US" dirty="0">
                <a:latin typeface="Verdana" pitchFamily="34" charset="0"/>
                <a:cs typeface="Verdana" pitchFamily="34" charset="0"/>
              </a:rPr>
              <a:t>The Utility World Tomorrow</a:t>
            </a: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5715000" y="2193925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1908" name="Freeform 4"/>
          <p:cNvSpPr>
            <a:spLocks/>
          </p:cNvSpPr>
          <p:nvPr/>
        </p:nvSpPr>
        <p:spPr bwMode="auto">
          <a:xfrm>
            <a:off x="3543300" y="3649663"/>
            <a:ext cx="1385888" cy="182562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09" name="Line 5"/>
          <p:cNvSpPr>
            <a:spLocks noChangeShapeType="1"/>
          </p:cNvSpPr>
          <p:nvPr/>
        </p:nvSpPr>
        <p:spPr bwMode="auto">
          <a:xfrm>
            <a:off x="2651125" y="3608388"/>
            <a:ext cx="633413" cy="15240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0" name="Freeform 6"/>
          <p:cNvSpPr>
            <a:spLocks/>
          </p:cNvSpPr>
          <p:nvPr/>
        </p:nvSpPr>
        <p:spPr bwMode="auto">
          <a:xfrm>
            <a:off x="2768600" y="3638550"/>
            <a:ext cx="114300" cy="147638"/>
          </a:xfrm>
          <a:custGeom>
            <a:avLst/>
            <a:gdLst>
              <a:gd name="T0" fmla="*/ 0 w 54"/>
              <a:gd name="T1" fmla="*/ 0 h 102"/>
              <a:gd name="T2" fmla="*/ 45 w 54"/>
              <a:gd name="T3" fmla="*/ 102 h 102"/>
              <a:gd name="T4" fmla="*/ 54 w 54"/>
              <a:gd name="T5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02">
                <a:moveTo>
                  <a:pt x="0" y="0"/>
                </a:moveTo>
                <a:lnTo>
                  <a:pt x="45" y="102"/>
                </a:lnTo>
                <a:lnTo>
                  <a:pt x="54" y="6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1" name="Line 7"/>
          <p:cNvSpPr>
            <a:spLocks noChangeShapeType="1"/>
          </p:cNvSpPr>
          <p:nvPr/>
        </p:nvSpPr>
        <p:spPr bwMode="auto">
          <a:xfrm>
            <a:off x="2651125" y="3608388"/>
            <a:ext cx="238125" cy="9842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 flipV="1">
            <a:off x="2963863" y="3722688"/>
            <a:ext cx="160337" cy="793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3" name="Line 9"/>
          <p:cNvSpPr>
            <a:spLocks noChangeShapeType="1"/>
          </p:cNvSpPr>
          <p:nvPr/>
        </p:nvSpPr>
        <p:spPr bwMode="auto">
          <a:xfrm>
            <a:off x="2984500" y="3740150"/>
            <a:ext cx="277813" cy="158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>
            <a:off x="2655888" y="3611563"/>
            <a:ext cx="0" cy="1000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3284538" y="3760788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6" name="Line 12"/>
          <p:cNvSpPr>
            <a:spLocks noChangeShapeType="1"/>
          </p:cNvSpPr>
          <p:nvPr/>
        </p:nvSpPr>
        <p:spPr bwMode="auto">
          <a:xfrm>
            <a:off x="3536950" y="3619500"/>
            <a:ext cx="631825" cy="15081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7" name="Freeform 13"/>
          <p:cNvSpPr>
            <a:spLocks/>
          </p:cNvSpPr>
          <p:nvPr/>
        </p:nvSpPr>
        <p:spPr bwMode="auto">
          <a:xfrm>
            <a:off x="3656013" y="3648075"/>
            <a:ext cx="112712" cy="149225"/>
          </a:xfrm>
          <a:custGeom>
            <a:avLst/>
            <a:gdLst>
              <a:gd name="T0" fmla="*/ 0 w 53"/>
              <a:gd name="T1" fmla="*/ 0 h 102"/>
              <a:gd name="T2" fmla="*/ 45 w 53"/>
              <a:gd name="T3" fmla="*/ 102 h 102"/>
              <a:gd name="T4" fmla="*/ 53 w 53"/>
              <a:gd name="T5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" h="102">
                <a:moveTo>
                  <a:pt x="0" y="0"/>
                </a:moveTo>
                <a:lnTo>
                  <a:pt x="45" y="102"/>
                </a:lnTo>
                <a:lnTo>
                  <a:pt x="53" y="6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8" name="Line 14"/>
          <p:cNvSpPr>
            <a:spLocks noChangeShapeType="1"/>
          </p:cNvSpPr>
          <p:nvPr/>
        </p:nvSpPr>
        <p:spPr bwMode="auto">
          <a:xfrm>
            <a:off x="3536950" y="3619500"/>
            <a:ext cx="239713" cy="96838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 flipV="1">
            <a:off x="3851275" y="3732213"/>
            <a:ext cx="160338" cy="793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0" name="Line 16"/>
          <p:cNvSpPr>
            <a:spLocks noChangeShapeType="1"/>
          </p:cNvSpPr>
          <p:nvPr/>
        </p:nvSpPr>
        <p:spPr bwMode="auto">
          <a:xfrm>
            <a:off x="3870325" y="3749675"/>
            <a:ext cx="279400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1" name="Line 17"/>
          <p:cNvSpPr>
            <a:spLocks noChangeShapeType="1"/>
          </p:cNvSpPr>
          <p:nvPr/>
        </p:nvSpPr>
        <p:spPr bwMode="auto">
          <a:xfrm>
            <a:off x="3543300" y="3621088"/>
            <a:ext cx="0" cy="100012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2" name="Line 18"/>
          <p:cNvSpPr>
            <a:spLocks noChangeShapeType="1"/>
          </p:cNvSpPr>
          <p:nvPr/>
        </p:nvSpPr>
        <p:spPr bwMode="auto">
          <a:xfrm>
            <a:off x="4168775" y="3770313"/>
            <a:ext cx="0" cy="92075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3" name="Freeform 19"/>
          <p:cNvSpPr>
            <a:spLocks/>
          </p:cNvSpPr>
          <p:nvPr/>
        </p:nvSpPr>
        <p:spPr bwMode="auto">
          <a:xfrm>
            <a:off x="3675063" y="3862388"/>
            <a:ext cx="500062" cy="138112"/>
          </a:xfrm>
          <a:custGeom>
            <a:avLst/>
            <a:gdLst>
              <a:gd name="T0" fmla="*/ 0 w 236"/>
              <a:gd name="T1" fmla="*/ 92 h 94"/>
              <a:gd name="T2" fmla="*/ 233 w 236"/>
              <a:gd name="T3" fmla="*/ 0 h 94"/>
              <a:gd name="T4" fmla="*/ 233 w 236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94">
                <a:moveTo>
                  <a:pt x="0" y="92"/>
                </a:moveTo>
                <a:cubicBezTo>
                  <a:pt x="132" y="94"/>
                  <a:pt x="236" y="53"/>
                  <a:pt x="233" y="0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4" name="Freeform 20"/>
          <p:cNvSpPr>
            <a:spLocks/>
          </p:cNvSpPr>
          <p:nvPr/>
        </p:nvSpPr>
        <p:spPr bwMode="auto">
          <a:xfrm>
            <a:off x="3305175" y="3841750"/>
            <a:ext cx="384175" cy="155575"/>
          </a:xfrm>
          <a:custGeom>
            <a:avLst/>
            <a:gdLst>
              <a:gd name="T0" fmla="*/ 181 w 181"/>
              <a:gd name="T1" fmla="*/ 106 h 106"/>
              <a:gd name="T2" fmla="*/ 0 w 181"/>
              <a:gd name="T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1" h="106">
                <a:moveTo>
                  <a:pt x="181" y="106"/>
                </a:moveTo>
                <a:cubicBezTo>
                  <a:pt x="81" y="106"/>
                  <a:pt x="0" y="59"/>
                  <a:pt x="0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5" name="Freeform 21"/>
          <p:cNvSpPr>
            <a:spLocks/>
          </p:cNvSpPr>
          <p:nvPr/>
        </p:nvSpPr>
        <p:spPr bwMode="auto">
          <a:xfrm>
            <a:off x="3021013" y="3729038"/>
            <a:ext cx="500062" cy="138112"/>
          </a:xfrm>
          <a:custGeom>
            <a:avLst/>
            <a:gdLst>
              <a:gd name="T0" fmla="*/ 0 w 236"/>
              <a:gd name="T1" fmla="*/ 93 h 95"/>
              <a:gd name="T2" fmla="*/ 233 w 236"/>
              <a:gd name="T3" fmla="*/ 0 h 95"/>
              <a:gd name="T4" fmla="*/ 233 w 236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95">
                <a:moveTo>
                  <a:pt x="0" y="93"/>
                </a:moveTo>
                <a:cubicBezTo>
                  <a:pt x="131" y="95"/>
                  <a:pt x="236" y="53"/>
                  <a:pt x="233" y="0"/>
                </a:cubicBezTo>
                <a:cubicBezTo>
                  <a:pt x="233" y="0"/>
                  <a:pt x="233" y="0"/>
                  <a:pt x="23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6" name="Freeform 22"/>
          <p:cNvSpPr>
            <a:spLocks/>
          </p:cNvSpPr>
          <p:nvPr/>
        </p:nvSpPr>
        <p:spPr bwMode="auto">
          <a:xfrm>
            <a:off x="2651125" y="3709988"/>
            <a:ext cx="384175" cy="153987"/>
          </a:xfrm>
          <a:custGeom>
            <a:avLst/>
            <a:gdLst>
              <a:gd name="T0" fmla="*/ 181 w 181"/>
              <a:gd name="T1" fmla="*/ 106 h 106"/>
              <a:gd name="T2" fmla="*/ 0 w 181"/>
              <a:gd name="T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1" h="106">
                <a:moveTo>
                  <a:pt x="181" y="106"/>
                </a:moveTo>
                <a:cubicBezTo>
                  <a:pt x="81" y="106"/>
                  <a:pt x="0" y="58"/>
                  <a:pt x="0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7" name="Freeform 23"/>
          <p:cNvSpPr>
            <a:spLocks/>
          </p:cNvSpPr>
          <p:nvPr/>
        </p:nvSpPr>
        <p:spPr bwMode="auto">
          <a:xfrm>
            <a:off x="2700338" y="3568700"/>
            <a:ext cx="531812" cy="709613"/>
          </a:xfrm>
          <a:custGeom>
            <a:avLst/>
            <a:gdLst>
              <a:gd name="T0" fmla="*/ 125 w 251"/>
              <a:gd name="T1" fmla="*/ 486 h 486"/>
              <a:gd name="T2" fmla="*/ 251 w 251"/>
              <a:gd name="T3" fmla="*/ 414 h 486"/>
              <a:gd name="T4" fmla="*/ 42 w 251"/>
              <a:gd name="T5" fmla="*/ 293 h 486"/>
              <a:gd name="T6" fmla="*/ 187 w 251"/>
              <a:gd name="T7" fmla="*/ 211 h 486"/>
              <a:gd name="T8" fmla="*/ 78 w 251"/>
              <a:gd name="T9" fmla="*/ 149 h 486"/>
              <a:gd name="T10" fmla="*/ 161 w 251"/>
              <a:gd name="T11" fmla="*/ 103 h 486"/>
              <a:gd name="T12" fmla="*/ 95 w 251"/>
              <a:gd name="T13" fmla="*/ 64 h 486"/>
              <a:gd name="T14" fmla="*/ 146 w 251"/>
              <a:gd name="T15" fmla="*/ 34 h 486"/>
              <a:gd name="T16" fmla="*/ 106 w 251"/>
              <a:gd name="T17" fmla="*/ 10 h 486"/>
              <a:gd name="T18" fmla="*/ 124 w 251"/>
              <a:gd name="T19" fmla="*/ 0 h 486"/>
              <a:gd name="T20" fmla="*/ 141 w 251"/>
              <a:gd name="T21" fmla="*/ 10 h 486"/>
              <a:gd name="T22" fmla="*/ 101 w 251"/>
              <a:gd name="T23" fmla="*/ 34 h 486"/>
              <a:gd name="T24" fmla="*/ 153 w 251"/>
              <a:gd name="T25" fmla="*/ 64 h 486"/>
              <a:gd name="T26" fmla="*/ 87 w 251"/>
              <a:gd name="T27" fmla="*/ 103 h 486"/>
              <a:gd name="T28" fmla="*/ 169 w 251"/>
              <a:gd name="T29" fmla="*/ 149 h 486"/>
              <a:gd name="T30" fmla="*/ 63 w 251"/>
              <a:gd name="T31" fmla="*/ 210 h 486"/>
              <a:gd name="T32" fmla="*/ 208 w 251"/>
              <a:gd name="T33" fmla="*/ 294 h 486"/>
              <a:gd name="T34" fmla="*/ 0 w 251"/>
              <a:gd name="T35" fmla="*/ 413 h 486"/>
              <a:gd name="T36" fmla="*/ 125 w 251"/>
              <a:gd name="T3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1" h="486">
                <a:moveTo>
                  <a:pt x="125" y="486"/>
                </a:moveTo>
                <a:lnTo>
                  <a:pt x="251" y="414"/>
                </a:lnTo>
                <a:lnTo>
                  <a:pt x="42" y="293"/>
                </a:lnTo>
                <a:lnTo>
                  <a:pt x="187" y="211"/>
                </a:lnTo>
                <a:lnTo>
                  <a:pt x="78" y="149"/>
                </a:lnTo>
                <a:lnTo>
                  <a:pt x="161" y="103"/>
                </a:lnTo>
                <a:lnTo>
                  <a:pt x="95" y="64"/>
                </a:lnTo>
                <a:lnTo>
                  <a:pt x="146" y="34"/>
                </a:lnTo>
                <a:lnTo>
                  <a:pt x="106" y="10"/>
                </a:lnTo>
                <a:lnTo>
                  <a:pt x="124" y="0"/>
                </a:lnTo>
                <a:lnTo>
                  <a:pt x="141" y="10"/>
                </a:lnTo>
                <a:lnTo>
                  <a:pt x="101" y="34"/>
                </a:lnTo>
                <a:lnTo>
                  <a:pt x="153" y="64"/>
                </a:lnTo>
                <a:lnTo>
                  <a:pt x="87" y="103"/>
                </a:lnTo>
                <a:lnTo>
                  <a:pt x="169" y="149"/>
                </a:lnTo>
                <a:lnTo>
                  <a:pt x="63" y="210"/>
                </a:lnTo>
                <a:lnTo>
                  <a:pt x="208" y="294"/>
                </a:lnTo>
                <a:lnTo>
                  <a:pt x="0" y="413"/>
                </a:lnTo>
                <a:lnTo>
                  <a:pt x="125" y="486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8" name="Line 24"/>
          <p:cNvSpPr>
            <a:spLocks noChangeShapeType="1"/>
          </p:cNvSpPr>
          <p:nvPr/>
        </p:nvSpPr>
        <p:spPr bwMode="auto">
          <a:xfrm>
            <a:off x="2963863" y="3355975"/>
            <a:ext cx="0" cy="1012825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9" name="Freeform 25"/>
          <p:cNvSpPr>
            <a:spLocks/>
          </p:cNvSpPr>
          <p:nvPr/>
        </p:nvSpPr>
        <p:spPr bwMode="auto">
          <a:xfrm>
            <a:off x="2744788" y="3582988"/>
            <a:ext cx="439737" cy="585787"/>
          </a:xfrm>
          <a:custGeom>
            <a:avLst/>
            <a:gdLst>
              <a:gd name="T0" fmla="*/ 103 w 207"/>
              <a:gd name="T1" fmla="*/ 401 h 401"/>
              <a:gd name="T2" fmla="*/ 0 w 207"/>
              <a:gd name="T3" fmla="*/ 342 h 401"/>
              <a:gd name="T4" fmla="*/ 176 w 207"/>
              <a:gd name="T5" fmla="*/ 242 h 401"/>
              <a:gd name="T6" fmla="*/ 49 w 207"/>
              <a:gd name="T7" fmla="*/ 169 h 401"/>
              <a:gd name="T8" fmla="*/ 144 w 207"/>
              <a:gd name="T9" fmla="*/ 114 h 401"/>
              <a:gd name="T10" fmla="*/ 70 w 207"/>
              <a:gd name="T11" fmla="*/ 72 h 401"/>
              <a:gd name="T12" fmla="*/ 128 w 207"/>
              <a:gd name="T13" fmla="*/ 37 h 401"/>
              <a:gd name="T14" fmla="*/ 84 w 207"/>
              <a:gd name="T15" fmla="*/ 11 h 401"/>
              <a:gd name="T16" fmla="*/ 103 w 207"/>
              <a:gd name="T17" fmla="*/ 0 h 401"/>
              <a:gd name="T18" fmla="*/ 122 w 207"/>
              <a:gd name="T19" fmla="*/ 12 h 401"/>
              <a:gd name="T20" fmla="*/ 78 w 207"/>
              <a:gd name="T21" fmla="*/ 37 h 401"/>
              <a:gd name="T22" fmla="*/ 137 w 207"/>
              <a:gd name="T23" fmla="*/ 72 h 401"/>
              <a:gd name="T24" fmla="*/ 62 w 207"/>
              <a:gd name="T25" fmla="*/ 114 h 401"/>
              <a:gd name="T26" fmla="*/ 157 w 207"/>
              <a:gd name="T27" fmla="*/ 169 h 401"/>
              <a:gd name="T28" fmla="*/ 31 w 207"/>
              <a:gd name="T29" fmla="*/ 242 h 401"/>
              <a:gd name="T30" fmla="*/ 207 w 207"/>
              <a:gd name="T31" fmla="*/ 342 h 401"/>
              <a:gd name="T32" fmla="*/ 103 w 207"/>
              <a:gd name="T33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7" h="401">
                <a:moveTo>
                  <a:pt x="103" y="401"/>
                </a:moveTo>
                <a:lnTo>
                  <a:pt x="0" y="342"/>
                </a:lnTo>
                <a:lnTo>
                  <a:pt x="176" y="242"/>
                </a:lnTo>
                <a:lnTo>
                  <a:pt x="49" y="169"/>
                </a:lnTo>
                <a:lnTo>
                  <a:pt x="144" y="114"/>
                </a:lnTo>
                <a:lnTo>
                  <a:pt x="70" y="72"/>
                </a:lnTo>
                <a:lnTo>
                  <a:pt x="128" y="37"/>
                </a:lnTo>
                <a:lnTo>
                  <a:pt x="84" y="11"/>
                </a:lnTo>
                <a:lnTo>
                  <a:pt x="103" y="0"/>
                </a:lnTo>
                <a:lnTo>
                  <a:pt x="122" y="12"/>
                </a:lnTo>
                <a:lnTo>
                  <a:pt x="78" y="37"/>
                </a:lnTo>
                <a:lnTo>
                  <a:pt x="137" y="72"/>
                </a:lnTo>
                <a:lnTo>
                  <a:pt x="62" y="114"/>
                </a:lnTo>
                <a:lnTo>
                  <a:pt x="157" y="169"/>
                </a:lnTo>
                <a:lnTo>
                  <a:pt x="31" y="242"/>
                </a:lnTo>
                <a:lnTo>
                  <a:pt x="207" y="342"/>
                </a:lnTo>
                <a:lnTo>
                  <a:pt x="103" y="401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0" name="Freeform 26"/>
          <p:cNvSpPr>
            <a:spLocks/>
          </p:cNvSpPr>
          <p:nvPr/>
        </p:nvSpPr>
        <p:spPr bwMode="auto">
          <a:xfrm>
            <a:off x="2651125" y="3478213"/>
            <a:ext cx="631825" cy="890587"/>
          </a:xfrm>
          <a:custGeom>
            <a:avLst/>
            <a:gdLst>
              <a:gd name="T0" fmla="*/ 0 w 768"/>
              <a:gd name="T1" fmla="*/ 1310 h 1499"/>
              <a:gd name="T2" fmla="*/ 329 w 768"/>
              <a:gd name="T3" fmla="*/ 170 h 1499"/>
              <a:gd name="T4" fmla="*/ 329 w 768"/>
              <a:gd name="T5" fmla="*/ 170 h 1499"/>
              <a:gd name="T6" fmla="*/ 346 w 768"/>
              <a:gd name="T7" fmla="*/ 168 h 1499"/>
              <a:gd name="T8" fmla="*/ 357 w 768"/>
              <a:gd name="T9" fmla="*/ 1 h 1499"/>
              <a:gd name="T10" fmla="*/ 399 w 768"/>
              <a:gd name="T11" fmla="*/ 0 h 1499"/>
              <a:gd name="T12" fmla="*/ 408 w 768"/>
              <a:gd name="T13" fmla="*/ 165 h 1499"/>
              <a:gd name="T14" fmla="*/ 426 w 768"/>
              <a:gd name="T15" fmla="*/ 169 h 1499"/>
              <a:gd name="T16" fmla="*/ 768 w 768"/>
              <a:gd name="T17" fmla="*/ 1310 h 1499"/>
              <a:gd name="T18" fmla="*/ 768 w 768"/>
              <a:gd name="T19" fmla="*/ 1310 h 1499"/>
              <a:gd name="T20" fmla="*/ 705 w 768"/>
              <a:gd name="T21" fmla="*/ 1169 h 1499"/>
              <a:gd name="T22" fmla="*/ 382 w 768"/>
              <a:gd name="T23" fmla="*/ 1345 h 1499"/>
              <a:gd name="T24" fmla="*/ 380 w 768"/>
              <a:gd name="T25" fmla="*/ 1499 h 1499"/>
              <a:gd name="T26" fmla="*/ 382 w 768"/>
              <a:gd name="T27" fmla="*/ 1345 h 1499"/>
              <a:gd name="T28" fmla="*/ 59 w 768"/>
              <a:gd name="T29" fmla="*/ 1167 h 1499"/>
              <a:gd name="T30" fmla="*/ 0 w 768"/>
              <a:gd name="T31" fmla="*/ 1310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8" h="1499">
                <a:moveTo>
                  <a:pt x="0" y="1310"/>
                </a:moveTo>
                <a:cubicBezTo>
                  <a:pt x="155" y="943"/>
                  <a:pt x="266" y="561"/>
                  <a:pt x="329" y="170"/>
                </a:cubicBezTo>
                <a:lnTo>
                  <a:pt x="329" y="170"/>
                </a:lnTo>
                <a:lnTo>
                  <a:pt x="346" y="168"/>
                </a:lnTo>
                <a:cubicBezTo>
                  <a:pt x="350" y="113"/>
                  <a:pt x="354" y="57"/>
                  <a:pt x="357" y="1"/>
                </a:cubicBezTo>
                <a:cubicBezTo>
                  <a:pt x="371" y="1"/>
                  <a:pt x="385" y="1"/>
                  <a:pt x="399" y="0"/>
                </a:cubicBezTo>
                <a:cubicBezTo>
                  <a:pt x="400" y="55"/>
                  <a:pt x="403" y="110"/>
                  <a:pt x="408" y="165"/>
                </a:cubicBezTo>
                <a:cubicBezTo>
                  <a:pt x="414" y="166"/>
                  <a:pt x="420" y="168"/>
                  <a:pt x="426" y="169"/>
                </a:cubicBezTo>
                <a:cubicBezTo>
                  <a:pt x="486" y="562"/>
                  <a:pt x="602" y="946"/>
                  <a:pt x="768" y="1310"/>
                </a:cubicBezTo>
                <a:lnTo>
                  <a:pt x="768" y="1310"/>
                </a:lnTo>
                <a:lnTo>
                  <a:pt x="705" y="1169"/>
                </a:lnTo>
                <a:lnTo>
                  <a:pt x="382" y="1345"/>
                </a:lnTo>
                <a:lnTo>
                  <a:pt x="380" y="1499"/>
                </a:lnTo>
                <a:lnTo>
                  <a:pt x="382" y="1345"/>
                </a:lnTo>
                <a:lnTo>
                  <a:pt x="59" y="1167"/>
                </a:lnTo>
                <a:lnTo>
                  <a:pt x="0" y="131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1" name="Freeform 27"/>
          <p:cNvSpPr>
            <a:spLocks/>
          </p:cNvSpPr>
          <p:nvPr/>
        </p:nvSpPr>
        <p:spPr bwMode="auto">
          <a:xfrm>
            <a:off x="3584575" y="3578225"/>
            <a:ext cx="533400" cy="709613"/>
          </a:xfrm>
          <a:custGeom>
            <a:avLst/>
            <a:gdLst>
              <a:gd name="T0" fmla="*/ 126 w 251"/>
              <a:gd name="T1" fmla="*/ 486 h 486"/>
              <a:gd name="T2" fmla="*/ 251 w 251"/>
              <a:gd name="T3" fmla="*/ 414 h 486"/>
              <a:gd name="T4" fmla="*/ 43 w 251"/>
              <a:gd name="T5" fmla="*/ 293 h 486"/>
              <a:gd name="T6" fmla="*/ 188 w 251"/>
              <a:gd name="T7" fmla="*/ 211 h 486"/>
              <a:gd name="T8" fmla="*/ 79 w 251"/>
              <a:gd name="T9" fmla="*/ 149 h 486"/>
              <a:gd name="T10" fmla="*/ 161 w 251"/>
              <a:gd name="T11" fmla="*/ 103 h 486"/>
              <a:gd name="T12" fmla="*/ 95 w 251"/>
              <a:gd name="T13" fmla="*/ 64 h 486"/>
              <a:gd name="T14" fmla="*/ 147 w 251"/>
              <a:gd name="T15" fmla="*/ 34 h 486"/>
              <a:gd name="T16" fmla="*/ 107 w 251"/>
              <a:gd name="T17" fmla="*/ 10 h 486"/>
              <a:gd name="T18" fmla="*/ 124 w 251"/>
              <a:gd name="T19" fmla="*/ 0 h 486"/>
              <a:gd name="T20" fmla="*/ 142 w 251"/>
              <a:gd name="T21" fmla="*/ 10 h 486"/>
              <a:gd name="T22" fmla="*/ 101 w 251"/>
              <a:gd name="T23" fmla="*/ 34 h 486"/>
              <a:gd name="T24" fmla="*/ 154 w 251"/>
              <a:gd name="T25" fmla="*/ 64 h 486"/>
              <a:gd name="T26" fmla="*/ 87 w 251"/>
              <a:gd name="T27" fmla="*/ 103 h 486"/>
              <a:gd name="T28" fmla="*/ 170 w 251"/>
              <a:gd name="T29" fmla="*/ 149 h 486"/>
              <a:gd name="T30" fmla="*/ 63 w 251"/>
              <a:gd name="T31" fmla="*/ 210 h 486"/>
              <a:gd name="T32" fmla="*/ 208 w 251"/>
              <a:gd name="T33" fmla="*/ 293 h 486"/>
              <a:gd name="T34" fmla="*/ 0 w 251"/>
              <a:gd name="T35" fmla="*/ 413 h 486"/>
              <a:gd name="T36" fmla="*/ 126 w 251"/>
              <a:gd name="T37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1" h="486">
                <a:moveTo>
                  <a:pt x="126" y="486"/>
                </a:moveTo>
                <a:lnTo>
                  <a:pt x="251" y="414"/>
                </a:lnTo>
                <a:lnTo>
                  <a:pt x="43" y="293"/>
                </a:lnTo>
                <a:lnTo>
                  <a:pt x="188" y="211"/>
                </a:lnTo>
                <a:lnTo>
                  <a:pt x="79" y="149"/>
                </a:lnTo>
                <a:lnTo>
                  <a:pt x="161" y="103"/>
                </a:lnTo>
                <a:lnTo>
                  <a:pt x="95" y="64"/>
                </a:lnTo>
                <a:lnTo>
                  <a:pt x="147" y="34"/>
                </a:lnTo>
                <a:lnTo>
                  <a:pt x="107" y="10"/>
                </a:lnTo>
                <a:lnTo>
                  <a:pt x="124" y="0"/>
                </a:lnTo>
                <a:lnTo>
                  <a:pt x="142" y="10"/>
                </a:lnTo>
                <a:lnTo>
                  <a:pt x="101" y="34"/>
                </a:lnTo>
                <a:lnTo>
                  <a:pt x="154" y="64"/>
                </a:lnTo>
                <a:lnTo>
                  <a:pt x="87" y="103"/>
                </a:lnTo>
                <a:lnTo>
                  <a:pt x="170" y="149"/>
                </a:lnTo>
                <a:lnTo>
                  <a:pt x="63" y="210"/>
                </a:lnTo>
                <a:lnTo>
                  <a:pt x="208" y="293"/>
                </a:lnTo>
                <a:lnTo>
                  <a:pt x="0" y="413"/>
                </a:lnTo>
                <a:lnTo>
                  <a:pt x="126" y="486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2" name="Line 28"/>
          <p:cNvSpPr>
            <a:spLocks noChangeShapeType="1"/>
          </p:cNvSpPr>
          <p:nvPr/>
        </p:nvSpPr>
        <p:spPr bwMode="auto">
          <a:xfrm>
            <a:off x="3849688" y="3367088"/>
            <a:ext cx="0" cy="1011237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3" name="Freeform 29"/>
          <p:cNvSpPr>
            <a:spLocks/>
          </p:cNvSpPr>
          <p:nvPr/>
        </p:nvSpPr>
        <p:spPr bwMode="auto">
          <a:xfrm>
            <a:off x="3629025" y="3592513"/>
            <a:ext cx="439738" cy="585787"/>
          </a:xfrm>
          <a:custGeom>
            <a:avLst/>
            <a:gdLst>
              <a:gd name="T0" fmla="*/ 104 w 207"/>
              <a:gd name="T1" fmla="*/ 401 h 401"/>
              <a:gd name="T2" fmla="*/ 0 w 207"/>
              <a:gd name="T3" fmla="*/ 342 h 401"/>
              <a:gd name="T4" fmla="*/ 176 w 207"/>
              <a:gd name="T5" fmla="*/ 242 h 401"/>
              <a:gd name="T6" fmla="*/ 49 w 207"/>
              <a:gd name="T7" fmla="*/ 169 h 401"/>
              <a:gd name="T8" fmla="*/ 144 w 207"/>
              <a:gd name="T9" fmla="*/ 114 h 401"/>
              <a:gd name="T10" fmla="*/ 70 w 207"/>
              <a:gd name="T11" fmla="*/ 71 h 401"/>
              <a:gd name="T12" fmla="*/ 128 w 207"/>
              <a:gd name="T13" fmla="*/ 37 h 401"/>
              <a:gd name="T14" fmla="*/ 84 w 207"/>
              <a:gd name="T15" fmla="*/ 11 h 401"/>
              <a:gd name="T16" fmla="*/ 103 w 207"/>
              <a:gd name="T17" fmla="*/ 0 h 401"/>
              <a:gd name="T18" fmla="*/ 123 w 207"/>
              <a:gd name="T19" fmla="*/ 12 h 401"/>
              <a:gd name="T20" fmla="*/ 79 w 207"/>
              <a:gd name="T21" fmla="*/ 37 h 401"/>
              <a:gd name="T22" fmla="*/ 138 w 207"/>
              <a:gd name="T23" fmla="*/ 71 h 401"/>
              <a:gd name="T24" fmla="*/ 63 w 207"/>
              <a:gd name="T25" fmla="*/ 114 h 401"/>
              <a:gd name="T26" fmla="*/ 158 w 207"/>
              <a:gd name="T27" fmla="*/ 169 h 401"/>
              <a:gd name="T28" fmla="*/ 31 w 207"/>
              <a:gd name="T29" fmla="*/ 242 h 401"/>
              <a:gd name="T30" fmla="*/ 207 w 207"/>
              <a:gd name="T31" fmla="*/ 342 h 401"/>
              <a:gd name="T32" fmla="*/ 104 w 207"/>
              <a:gd name="T33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7" h="401">
                <a:moveTo>
                  <a:pt x="104" y="401"/>
                </a:moveTo>
                <a:lnTo>
                  <a:pt x="0" y="342"/>
                </a:lnTo>
                <a:lnTo>
                  <a:pt x="176" y="242"/>
                </a:lnTo>
                <a:lnTo>
                  <a:pt x="49" y="169"/>
                </a:lnTo>
                <a:lnTo>
                  <a:pt x="144" y="114"/>
                </a:lnTo>
                <a:lnTo>
                  <a:pt x="70" y="71"/>
                </a:lnTo>
                <a:lnTo>
                  <a:pt x="128" y="37"/>
                </a:lnTo>
                <a:lnTo>
                  <a:pt x="84" y="11"/>
                </a:lnTo>
                <a:lnTo>
                  <a:pt x="103" y="0"/>
                </a:lnTo>
                <a:lnTo>
                  <a:pt x="123" y="12"/>
                </a:lnTo>
                <a:lnTo>
                  <a:pt x="79" y="37"/>
                </a:lnTo>
                <a:lnTo>
                  <a:pt x="138" y="71"/>
                </a:lnTo>
                <a:lnTo>
                  <a:pt x="63" y="114"/>
                </a:lnTo>
                <a:lnTo>
                  <a:pt x="158" y="169"/>
                </a:lnTo>
                <a:lnTo>
                  <a:pt x="31" y="242"/>
                </a:lnTo>
                <a:lnTo>
                  <a:pt x="207" y="342"/>
                </a:lnTo>
                <a:lnTo>
                  <a:pt x="104" y="401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4" name="Freeform 30"/>
          <p:cNvSpPr>
            <a:spLocks/>
          </p:cNvSpPr>
          <p:nvPr/>
        </p:nvSpPr>
        <p:spPr bwMode="auto">
          <a:xfrm>
            <a:off x="3536950" y="3489325"/>
            <a:ext cx="631825" cy="889000"/>
          </a:xfrm>
          <a:custGeom>
            <a:avLst/>
            <a:gdLst>
              <a:gd name="T0" fmla="*/ 0 w 768"/>
              <a:gd name="T1" fmla="*/ 1310 h 1499"/>
              <a:gd name="T2" fmla="*/ 329 w 768"/>
              <a:gd name="T3" fmla="*/ 170 h 1499"/>
              <a:gd name="T4" fmla="*/ 329 w 768"/>
              <a:gd name="T5" fmla="*/ 170 h 1499"/>
              <a:gd name="T6" fmla="*/ 346 w 768"/>
              <a:gd name="T7" fmla="*/ 169 h 1499"/>
              <a:gd name="T8" fmla="*/ 357 w 768"/>
              <a:gd name="T9" fmla="*/ 1 h 1499"/>
              <a:gd name="T10" fmla="*/ 399 w 768"/>
              <a:gd name="T11" fmla="*/ 0 h 1499"/>
              <a:gd name="T12" fmla="*/ 408 w 768"/>
              <a:gd name="T13" fmla="*/ 165 h 1499"/>
              <a:gd name="T14" fmla="*/ 426 w 768"/>
              <a:gd name="T15" fmla="*/ 169 h 1499"/>
              <a:gd name="T16" fmla="*/ 768 w 768"/>
              <a:gd name="T17" fmla="*/ 1310 h 1499"/>
              <a:gd name="T18" fmla="*/ 768 w 768"/>
              <a:gd name="T19" fmla="*/ 1310 h 1499"/>
              <a:gd name="T20" fmla="*/ 705 w 768"/>
              <a:gd name="T21" fmla="*/ 1169 h 1499"/>
              <a:gd name="T22" fmla="*/ 382 w 768"/>
              <a:gd name="T23" fmla="*/ 1345 h 1499"/>
              <a:gd name="T24" fmla="*/ 380 w 768"/>
              <a:gd name="T25" fmla="*/ 1499 h 1499"/>
              <a:gd name="T26" fmla="*/ 382 w 768"/>
              <a:gd name="T27" fmla="*/ 1345 h 1499"/>
              <a:gd name="T28" fmla="*/ 59 w 768"/>
              <a:gd name="T29" fmla="*/ 1167 h 1499"/>
              <a:gd name="T30" fmla="*/ 0 w 768"/>
              <a:gd name="T31" fmla="*/ 1310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8" h="1499">
                <a:moveTo>
                  <a:pt x="0" y="1310"/>
                </a:moveTo>
                <a:cubicBezTo>
                  <a:pt x="156" y="943"/>
                  <a:pt x="266" y="561"/>
                  <a:pt x="329" y="170"/>
                </a:cubicBezTo>
                <a:lnTo>
                  <a:pt x="329" y="170"/>
                </a:lnTo>
                <a:lnTo>
                  <a:pt x="346" y="169"/>
                </a:lnTo>
                <a:cubicBezTo>
                  <a:pt x="351" y="113"/>
                  <a:pt x="354" y="57"/>
                  <a:pt x="357" y="1"/>
                </a:cubicBezTo>
                <a:cubicBezTo>
                  <a:pt x="371" y="1"/>
                  <a:pt x="385" y="1"/>
                  <a:pt x="399" y="0"/>
                </a:cubicBezTo>
                <a:cubicBezTo>
                  <a:pt x="400" y="55"/>
                  <a:pt x="403" y="110"/>
                  <a:pt x="408" y="165"/>
                </a:cubicBezTo>
                <a:cubicBezTo>
                  <a:pt x="414" y="166"/>
                  <a:pt x="420" y="168"/>
                  <a:pt x="426" y="169"/>
                </a:cubicBezTo>
                <a:cubicBezTo>
                  <a:pt x="487" y="562"/>
                  <a:pt x="602" y="946"/>
                  <a:pt x="768" y="1310"/>
                </a:cubicBezTo>
                <a:lnTo>
                  <a:pt x="768" y="1310"/>
                </a:lnTo>
                <a:lnTo>
                  <a:pt x="705" y="1169"/>
                </a:lnTo>
                <a:lnTo>
                  <a:pt x="382" y="1345"/>
                </a:lnTo>
                <a:lnTo>
                  <a:pt x="380" y="1499"/>
                </a:lnTo>
                <a:lnTo>
                  <a:pt x="382" y="1345"/>
                </a:lnTo>
                <a:lnTo>
                  <a:pt x="59" y="1167"/>
                </a:lnTo>
                <a:lnTo>
                  <a:pt x="0" y="131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5" name="Text Box 31"/>
          <p:cNvSpPr txBox="1">
            <a:spLocks noChangeArrowheads="1"/>
          </p:cNvSpPr>
          <p:nvPr/>
        </p:nvSpPr>
        <p:spPr bwMode="auto">
          <a:xfrm>
            <a:off x="3171825" y="1693863"/>
            <a:ext cx="219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000" b="1" dirty="0">
                <a:latin typeface="Arial" charset="0"/>
              </a:rPr>
              <a:t>Energy Flow </a:t>
            </a:r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>
            <a:off x="5080000" y="248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1937" name="Picture 33" descr="j032017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519613"/>
            <a:ext cx="1341438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38" name="Line 34"/>
          <p:cNvSpPr>
            <a:spLocks noChangeShapeType="1"/>
          </p:cNvSpPr>
          <p:nvPr/>
        </p:nvSpPr>
        <p:spPr bwMode="auto">
          <a:xfrm>
            <a:off x="2239963" y="2895600"/>
            <a:ext cx="350837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39" name="Line 35"/>
          <p:cNvSpPr>
            <a:spLocks noChangeShapeType="1"/>
          </p:cNvSpPr>
          <p:nvPr/>
        </p:nvSpPr>
        <p:spPr bwMode="auto">
          <a:xfrm>
            <a:off x="1660525" y="3367088"/>
            <a:ext cx="762000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0" name="Line 36"/>
          <p:cNvSpPr>
            <a:spLocks noChangeShapeType="1"/>
          </p:cNvSpPr>
          <p:nvPr/>
        </p:nvSpPr>
        <p:spPr bwMode="auto">
          <a:xfrm flipV="1">
            <a:off x="1874838" y="3962400"/>
            <a:ext cx="8223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1941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7613"/>
            <a:ext cx="1044575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42" name="Oval 38"/>
          <p:cNvSpPr>
            <a:spLocks noChangeArrowheads="1"/>
          </p:cNvSpPr>
          <p:nvPr/>
        </p:nvSpPr>
        <p:spPr bwMode="auto">
          <a:xfrm>
            <a:off x="2727325" y="5988050"/>
            <a:ext cx="3490913" cy="701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Interstate-BoldCondensed" pitchFamily="2" charset="0"/>
            </a:endParaRPr>
          </a:p>
        </p:txBody>
      </p:sp>
      <p:sp>
        <p:nvSpPr>
          <p:cNvPr id="251943" name="Text Box 39"/>
          <p:cNvSpPr txBox="1">
            <a:spLocks noChangeArrowheads="1"/>
          </p:cNvSpPr>
          <p:nvPr/>
        </p:nvSpPr>
        <p:spPr bwMode="auto">
          <a:xfrm>
            <a:off x="4754563" y="6067425"/>
            <a:ext cx="896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Interstate-BoldCondensed" pitchFamily="2" charset="0"/>
              </a:rPr>
              <a:t>Gas Storage</a:t>
            </a:r>
          </a:p>
        </p:txBody>
      </p:sp>
      <p:pic>
        <p:nvPicPr>
          <p:cNvPr id="251944" name="Picture 40" descr="j032017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505325"/>
            <a:ext cx="159385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45" name="Line 41"/>
          <p:cNvSpPr>
            <a:spLocks noChangeShapeType="1"/>
          </p:cNvSpPr>
          <p:nvPr/>
        </p:nvSpPr>
        <p:spPr bwMode="auto">
          <a:xfrm>
            <a:off x="4816475" y="4768850"/>
            <a:ext cx="27305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6" name="Line 42"/>
          <p:cNvSpPr>
            <a:spLocks noChangeShapeType="1"/>
          </p:cNvSpPr>
          <p:nvPr/>
        </p:nvSpPr>
        <p:spPr bwMode="auto">
          <a:xfrm flipV="1">
            <a:off x="5486400" y="4738688"/>
            <a:ext cx="24447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7" name="Line 43"/>
          <p:cNvSpPr>
            <a:spLocks noChangeShapeType="1"/>
          </p:cNvSpPr>
          <p:nvPr/>
        </p:nvSpPr>
        <p:spPr bwMode="auto">
          <a:xfrm>
            <a:off x="4968875" y="4692650"/>
            <a:ext cx="623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48" name="Line 44"/>
          <p:cNvSpPr>
            <a:spLocks noChangeShapeType="1"/>
          </p:cNvSpPr>
          <p:nvPr/>
        </p:nvSpPr>
        <p:spPr bwMode="auto">
          <a:xfrm flipV="1">
            <a:off x="7100888" y="4251325"/>
            <a:ext cx="382587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1949" name="Picture 4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1" t="20151" r="54868" b="52272"/>
          <a:stretch>
            <a:fillRect/>
          </a:stretch>
        </p:blipFill>
        <p:spPr bwMode="auto">
          <a:xfrm>
            <a:off x="1524000" y="4800600"/>
            <a:ext cx="1658938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50" name="Freeform 46"/>
          <p:cNvSpPr>
            <a:spLocks/>
          </p:cNvSpPr>
          <p:nvPr/>
        </p:nvSpPr>
        <p:spPr bwMode="auto">
          <a:xfrm>
            <a:off x="5711825" y="3743325"/>
            <a:ext cx="681038" cy="188913"/>
          </a:xfrm>
          <a:custGeom>
            <a:avLst/>
            <a:gdLst>
              <a:gd name="T0" fmla="*/ 0 w 237"/>
              <a:gd name="T1" fmla="*/ 93 h 94"/>
              <a:gd name="T2" fmla="*/ 234 w 237"/>
              <a:gd name="T3" fmla="*/ 0 h 94"/>
              <a:gd name="T4" fmla="*/ 234 w 237"/>
              <a:gd name="T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" h="94">
                <a:moveTo>
                  <a:pt x="0" y="93"/>
                </a:moveTo>
                <a:cubicBezTo>
                  <a:pt x="133" y="94"/>
                  <a:pt x="237" y="53"/>
                  <a:pt x="234" y="0"/>
                </a:cubicBezTo>
                <a:cubicBezTo>
                  <a:pt x="234" y="0"/>
                  <a:pt x="234" y="0"/>
                  <a:pt x="23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1" name="Freeform 47"/>
          <p:cNvSpPr>
            <a:spLocks/>
          </p:cNvSpPr>
          <p:nvPr/>
        </p:nvSpPr>
        <p:spPr bwMode="auto">
          <a:xfrm>
            <a:off x="6454775" y="3671888"/>
            <a:ext cx="0" cy="517525"/>
          </a:xfrm>
          <a:custGeom>
            <a:avLst/>
            <a:gdLst>
              <a:gd name="T0" fmla="*/ 0 h 354"/>
              <a:gd name="T1" fmla="*/ 354 h 354"/>
              <a:gd name="T2" fmla="*/ 311 h 35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54">
                <a:moveTo>
                  <a:pt x="0" y="0"/>
                </a:moveTo>
                <a:lnTo>
                  <a:pt x="0" y="354"/>
                </a:lnTo>
                <a:lnTo>
                  <a:pt x="0" y="31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2" name="Freeform 48"/>
          <p:cNvSpPr>
            <a:spLocks/>
          </p:cNvSpPr>
          <p:nvPr/>
        </p:nvSpPr>
        <p:spPr bwMode="auto">
          <a:xfrm>
            <a:off x="6359525" y="3709988"/>
            <a:ext cx="188913" cy="106362"/>
          </a:xfrm>
          <a:custGeom>
            <a:avLst/>
            <a:gdLst>
              <a:gd name="T0" fmla="*/ 0 w 89"/>
              <a:gd name="T1" fmla="*/ 23 h 73"/>
              <a:gd name="T2" fmla="*/ 0 w 89"/>
              <a:gd name="T3" fmla="*/ 0 h 73"/>
              <a:gd name="T4" fmla="*/ 89 w 89"/>
              <a:gd name="T5" fmla="*/ 47 h 73"/>
              <a:gd name="T6" fmla="*/ 89 w 89"/>
              <a:gd name="T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73">
                <a:moveTo>
                  <a:pt x="0" y="23"/>
                </a:moveTo>
                <a:lnTo>
                  <a:pt x="0" y="0"/>
                </a:lnTo>
                <a:lnTo>
                  <a:pt x="89" y="47"/>
                </a:lnTo>
                <a:lnTo>
                  <a:pt x="89" y="7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3" name="Freeform 49"/>
          <p:cNvSpPr>
            <a:spLocks/>
          </p:cNvSpPr>
          <p:nvPr/>
        </p:nvSpPr>
        <p:spPr bwMode="auto">
          <a:xfrm>
            <a:off x="7018338" y="3667125"/>
            <a:ext cx="0" cy="514350"/>
          </a:xfrm>
          <a:custGeom>
            <a:avLst/>
            <a:gdLst>
              <a:gd name="T0" fmla="*/ 0 h 353"/>
              <a:gd name="T1" fmla="*/ 353 h 353"/>
              <a:gd name="T2" fmla="*/ 311 h 35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53">
                <a:moveTo>
                  <a:pt x="0" y="0"/>
                </a:moveTo>
                <a:lnTo>
                  <a:pt x="0" y="353"/>
                </a:lnTo>
                <a:lnTo>
                  <a:pt x="0" y="31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4" name="Freeform 50"/>
          <p:cNvSpPr>
            <a:spLocks/>
          </p:cNvSpPr>
          <p:nvPr/>
        </p:nvSpPr>
        <p:spPr bwMode="auto">
          <a:xfrm>
            <a:off x="6921500" y="3705225"/>
            <a:ext cx="192088" cy="106363"/>
          </a:xfrm>
          <a:custGeom>
            <a:avLst/>
            <a:gdLst>
              <a:gd name="T0" fmla="*/ 0 w 90"/>
              <a:gd name="T1" fmla="*/ 23 h 73"/>
              <a:gd name="T2" fmla="*/ 0 w 90"/>
              <a:gd name="T3" fmla="*/ 0 h 73"/>
              <a:gd name="T4" fmla="*/ 90 w 90"/>
              <a:gd name="T5" fmla="*/ 47 h 73"/>
              <a:gd name="T6" fmla="*/ 90 w 90"/>
              <a:gd name="T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73">
                <a:moveTo>
                  <a:pt x="0" y="23"/>
                </a:moveTo>
                <a:lnTo>
                  <a:pt x="0" y="0"/>
                </a:lnTo>
                <a:lnTo>
                  <a:pt x="90" y="47"/>
                </a:lnTo>
                <a:lnTo>
                  <a:pt x="90" y="7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5" name="Freeform 51"/>
          <p:cNvSpPr>
            <a:spLocks/>
          </p:cNvSpPr>
          <p:nvPr/>
        </p:nvSpPr>
        <p:spPr bwMode="auto">
          <a:xfrm>
            <a:off x="7593013" y="3668713"/>
            <a:ext cx="0" cy="514350"/>
          </a:xfrm>
          <a:custGeom>
            <a:avLst/>
            <a:gdLst>
              <a:gd name="T0" fmla="*/ 0 h 353"/>
              <a:gd name="T1" fmla="*/ 353 h 353"/>
              <a:gd name="T2" fmla="*/ 311 h 35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53">
                <a:moveTo>
                  <a:pt x="0" y="0"/>
                </a:moveTo>
                <a:lnTo>
                  <a:pt x="0" y="353"/>
                </a:lnTo>
                <a:lnTo>
                  <a:pt x="0" y="311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6" name="Freeform 52"/>
          <p:cNvSpPr>
            <a:spLocks/>
          </p:cNvSpPr>
          <p:nvPr/>
        </p:nvSpPr>
        <p:spPr bwMode="auto">
          <a:xfrm>
            <a:off x="7499350" y="3705225"/>
            <a:ext cx="188913" cy="106363"/>
          </a:xfrm>
          <a:custGeom>
            <a:avLst/>
            <a:gdLst>
              <a:gd name="T0" fmla="*/ 0 w 89"/>
              <a:gd name="T1" fmla="*/ 23 h 72"/>
              <a:gd name="T2" fmla="*/ 0 w 89"/>
              <a:gd name="T3" fmla="*/ 0 h 72"/>
              <a:gd name="T4" fmla="*/ 89 w 89"/>
              <a:gd name="T5" fmla="*/ 46 h 72"/>
              <a:gd name="T6" fmla="*/ 89 w 89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72">
                <a:moveTo>
                  <a:pt x="0" y="23"/>
                </a:moveTo>
                <a:lnTo>
                  <a:pt x="0" y="0"/>
                </a:lnTo>
                <a:lnTo>
                  <a:pt x="89" y="46"/>
                </a:lnTo>
                <a:lnTo>
                  <a:pt x="89" y="72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7" name="Freeform 53"/>
          <p:cNvSpPr>
            <a:spLocks/>
          </p:cNvSpPr>
          <p:nvPr/>
        </p:nvSpPr>
        <p:spPr bwMode="auto">
          <a:xfrm>
            <a:off x="6792913" y="3803650"/>
            <a:ext cx="352425" cy="127000"/>
          </a:xfrm>
          <a:custGeom>
            <a:avLst/>
            <a:gdLst>
              <a:gd name="T0" fmla="*/ 0 w 166"/>
              <a:gd name="T1" fmla="*/ 81 h 87"/>
              <a:gd name="T2" fmla="*/ 154 w 166"/>
              <a:gd name="T3" fmla="*/ 0 h 87"/>
              <a:gd name="T4" fmla="*/ 154 w 166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" h="87">
                <a:moveTo>
                  <a:pt x="0" y="81"/>
                </a:moveTo>
                <a:cubicBezTo>
                  <a:pt x="97" y="87"/>
                  <a:pt x="166" y="50"/>
                  <a:pt x="154" y="0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8" name="Freeform 54"/>
          <p:cNvSpPr>
            <a:spLocks/>
          </p:cNvSpPr>
          <p:nvPr/>
        </p:nvSpPr>
        <p:spPr bwMode="auto">
          <a:xfrm>
            <a:off x="6521450" y="3786188"/>
            <a:ext cx="282575" cy="138112"/>
          </a:xfrm>
          <a:custGeom>
            <a:avLst/>
            <a:gdLst>
              <a:gd name="T0" fmla="*/ 133 w 133"/>
              <a:gd name="T1" fmla="*/ 93 h 95"/>
              <a:gd name="T2" fmla="*/ 13 w 133"/>
              <a:gd name="T3" fmla="*/ 0 h 95"/>
              <a:gd name="T4" fmla="*/ 13 w 133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95">
                <a:moveTo>
                  <a:pt x="133" y="93"/>
                </a:moveTo>
                <a:cubicBezTo>
                  <a:pt x="53" y="95"/>
                  <a:pt x="0" y="54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59" name="Freeform 55"/>
          <p:cNvSpPr>
            <a:spLocks/>
          </p:cNvSpPr>
          <p:nvPr/>
        </p:nvSpPr>
        <p:spPr bwMode="auto">
          <a:xfrm>
            <a:off x="7362825" y="3798888"/>
            <a:ext cx="350838" cy="125412"/>
          </a:xfrm>
          <a:custGeom>
            <a:avLst/>
            <a:gdLst>
              <a:gd name="T0" fmla="*/ 0 w 166"/>
              <a:gd name="T1" fmla="*/ 81 h 86"/>
              <a:gd name="T2" fmla="*/ 154 w 166"/>
              <a:gd name="T3" fmla="*/ 0 h 86"/>
              <a:gd name="T4" fmla="*/ 154 w 166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" h="86">
                <a:moveTo>
                  <a:pt x="0" y="81"/>
                </a:moveTo>
                <a:cubicBezTo>
                  <a:pt x="98" y="86"/>
                  <a:pt x="166" y="50"/>
                  <a:pt x="154" y="0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0" name="Freeform 56"/>
          <p:cNvSpPr>
            <a:spLocks/>
          </p:cNvSpPr>
          <p:nvPr/>
        </p:nvSpPr>
        <p:spPr bwMode="auto">
          <a:xfrm>
            <a:off x="7091363" y="3781425"/>
            <a:ext cx="280987" cy="139700"/>
          </a:xfrm>
          <a:custGeom>
            <a:avLst/>
            <a:gdLst>
              <a:gd name="T0" fmla="*/ 133 w 133"/>
              <a:gd name="T1" fmla="*/ 93 h 95"/>
              <a:gd name="T2" fmla="*/ 14 w 133"/>
              <a:gd name="T3" fmla="*/ 0 h 95"/>
              <a:gd name="T4" fmla="*/ 14 w 133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95">
                <a:moveTo>
                  <a:pt x="133" y="93"/>
                </a:moveTo>
                <a:cubicBezTo>
                  <a:pt x="54" y="95"/>
                  <a:pt x="0" y="53"/>
                  <a:pt x="14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1" name="Freeform 57"/>
          <p:cNvSpPr>
            <a:spLocks/>
          </p:cNvSpPr>
          <p:nvPr/>
        </p:nvSpPr>
        <p:spPr bwMode="auto">
          <a:xfrm>
            <a:off x="6602413" y="3754438"/>
            <a:ext cx="354012" cy="125412"/>
          </a:xfrm>
          <a:custGeom>
            <a:avLst/>
            <a:gdLst>
              <a:gd name="T0" fmla="*/ 0 w 167"/>
              <a:gd name="T1" fmla="*/ 81 h 86"/>
              <a:gd name="T2" fmla="*/ 154 w 167"/>
              <a:gd name="T3" fmla="*/ 0 h 86"/>
              <a:gd name="T4" fmla="*/ 154 w 167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86">
                <a:moveTo>
                  <a:pt x="0" y="81"/>
                </a:moveTo>
                <a:cubicBezTo>
                  <a:pt x="98" y="86"/>
                  <a:pt x="167" y="50"/>
                  <a:pt x="154" y="0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2" name="Freeform 58"/>
          <p:cNvSpPr>
            <a:spLocks/>
          </p:cNvSpPr>
          <p:nvPr/>
        </p:nvSpPr>
        <p:spPr bwMode="auto">
          <a:xfrm>
            <a:off x="6330950" y="3736975"/>
            <a:ext cx="282575" cy="138113"/>
          </a:xfrm>
          <a:custGeom>
            <a:avLst/>
            <a:gdLst>
              <a:gd name="T0" fmla="*/ 133 w 133"/>
              <a:gd name="T1" fmla="*/ 93 h 95"/>
              <a:gd name="T2" fmla="*/ 14 w 133"/>
              <a:gd name="T3" fmla="*/ 0 h 95"/>
              <a:gd name="T4" fmla="*/ 14 w 133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95">
                <a:moveTo>
                  <a:pt x="133" y="93"/>
                </a:moveTo>
                <a:cubicBezTo>
                  <a:pt x="54" y="95"/>
                  <a:pt x="0" y="53"/>
                  <a:pt x="14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3" name="Freeform 59"/>
          <p:cNvSpPr>
            <a:spLocks/>
          </p:cNvSpPr>
          <p:nvPr/>
        </p:nvSpPr>
        <p:spPr bwMode="auto">
          <a:xfrm>
            <a:off x="7173913" y="3754438"/>
            <a:ext cx="352425" cy="125412"/>
          </a:xfrm>
          <a:custGeom>
            <a:avLst/>
            <a:gdLst>
              <a:gd name="T0" fmla="*/ 0 w 166"/>
              <a:gd name="T1" fmla="*/ 81 h 86"/>
              <a:gd name="T2" fmla="*/ 154 w 166"/>
              <a:gd name="T3" fmla="*/ 0 h 86"/>
              <a:gd name="T4" fmla="*/ 154 w 166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" h="86">
                <a:moveTo>
                  <a:pt x="0" y="81"/>
                </a:moveTo>
                <a:cubicBezTo>
                  <a:pt x="97" y="86"/>
                  <a:pt x="166" y="50"/>
                  <a:pt x="154" y="0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4" name="Freeform 60"/>
          <p:cNvSpPr>
            <a:spLocks/>
          </p:cNvSpPr>
          <p:nvPr/>
        </p:nvSpPr>
        <p:spPr bwMode="auto">
          <a:xfrm>
            <a:off x="6902450" y="3736975"/>
            <a:ext cx="280988" cy="138113"/>
          </a:xfrm>
          <a:custGeom>
            <a:avLst/>
            <a:gdLst>
              <a:gd name="T0" fmla="*/ 133 w 133"/>
              <a:gd name="T1" fmla="*/ 93 h 95"/>
              <a:gd name="T2" fmla="*/ 13 w 133"/>
              <a:gd name="T3" fmla="*/ 0 h 95"/>
              <a:gd name="T4" fmla="*/ 13 w 133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95">
                <a:moveTo>
                  <a:pt x="133" y="93"/>
                </a:moveTo>
                <a:cubicBezTo>
                  <a:pt x="53" y="95"/>
                  <a:pt x="0" y="53"/>
                  <a:pt x="13" y="0"/>
                </a:cubicBezTo>
                <a:cubicBezTo>
                  <a:pt x="13" y="0"/>
                  <a:pt x="13" y="0"/>
                  <a:pt x="1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65" name="Freeform 61"/>
          <p:cNvSpPr>
            <a:spLocks noEditPoints="1"/>
          </p:cNvSpPr>
          <p:nvPr/>
        </p:nvSpPr>
        <p:spPr bwMode="auto">
          <a:xfrm>
            <a:off x="7554913" y="3757613"/>
            <a:ext cx="69850" cy="107950"/>
          </a:xfrm>
          <a:custGeom>
            <a:avLst/>
            <a:gdLst>
              <a:gd name="T0" fmla="*/ 0 w 85"/>
              <a:gd name="T1" fmla="*/ 11 h 178"/>
              <a:gd name="T2" fmla="*/ 42 w 85"/>
              <a:gd name="T3" fmla="*/ 0 h 178"/>
              <a:gd name="T4" fmla="*/ 85 w 85"/>
              <a:gd name="T5" fmla="*/ 11 h 178"/>
              <a:gd name="T6" fmla="*/ 85 w 85"/>
              <a:gd name="T7" fmla="*/ 11 h 178"/>
              <a:gd name="T8" fmla="*/ 42 w 85"/>
              <a:gd name="T9" fmla="*/ 21 h 178"/>
              <a:gd name="T10" fmla="*/ 0 w 85"/>
              <a:gd name="T11" fmla="*/ 11 h 178"/>
              <a:gd name="T12" fmla="*/ 0 w 85"/>
              <a:gd name="T13" fmla="*/ 167 h 178"/>
              <a:gd name="T14" fmla="*/ 42 w 85"/>
              <a:gd name="T15" fmla="*/ 178 h 178"/>
              <a:gd name="T16" fmla="*/ 85 w 85"/>
              <a:gd name="T17" fmla="*/ 167 h 178"/>
              <a:gd name="T18" fmla="*/ 85 w 85"/>
              <a:gd name="T19" fmla="*/ 167 h 178"/>
              <a:gd name="T20" fmla="*/ 85 w 85"/>
              <a:gd name="T21" fmla="*/ 11 h 178"/>
              <a:gd name="T22" fmla="*/ 42 w 85"/>
              <a:gd name="T23" fmla="*/ 21 h 178"/>
              <a:gd name="T24" fmla="*/ 0 w 85"/>
              <a:gd name="T25" fmla="*/ 11 h 178"/>
              <a:gd name="T26" fmla="*/ 0 w 85"/>
              <a:gd name="T27" fmla="*/ 11 h 178"/>
              <a:gd name="T28" fmla="*/ 0 w 85"/>
              <a:gd name="T29" fmla="*/ 16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178">
                <a:moveTo>
                  <a:pt x="0" y="11"/>
                </a:moveTo>
                <a:cubicBezTo>
                  <a:pt x="0" y="5"/>
                  <a:pt x="19" y="0"/>
                  <a:pt x="42" y="0"/>
                </a:cubicBezTo>
                <a:cubicBezTo>
                  <a:pt x="66" y="0"/>
                  <a:pt x="85" y="5"/>
                  <a:pt x="85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5" y="16"/>
                  <a:pt x="66" y="21"/>
                  <a:pt x="42" y="21"/>
                </a:cubicBezTo>
                <a:cubicBezTo>
                  <a:pt x="19" y="21"/>
                  <a:pt x="0" y="16"/>
                  <a:pt x="0" y="11"/>
                </a:cubicBezTo>
                <a:close/>
                <a:moveTo>
                  <a:pt x="0" y="167"/>
                </a:moveTo>
                <a:cubicBezTo>
                  <a:pt x="0" y="173"/>
                  <a:pt x="19" y="178"/>
                  <a:pt x="42" y="178"/>
                </a:cubicBezTo>
                <a:cubicBezTo>
                  <a:pt x="66" y="178"/>
                  <a:pt x="85" y="173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lnTo>
                  <a:pt x="85" y="11"/>
                </a:lnTo>
                <a:cubicBezTo>
                  <a:pt x="85" y="16"/>
                  <a:pt x="66" y="21"/>
                  <a:pt x="42" y="21"/>
                </a:cubicBezTo>
                <a:cubicBezTo>
                  <a:pt x="19" y="21"/>
                  <a:pt x="0" y="16"/>
                  <a:pt x="0" y="11"/>
                </a:cubicBezTo>
                <a:lnTo>
                  <a:pt x="0" y="11"/>
                </a:lnTo>
                <a:lnTo>
                  <a:pt x="0" y="167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66" name="Freeform 62"/>
          <p:cNvSpPr>
            <a:spLocks noEditPoints="1"/>
          </p:cNvSpPr>
          <p:nvPr/>
        </p:nvSpPr>
        <p:spPr bwMode="auto">
          <a:xfrm>
            <a:off x="7554913" y="3757613"/>
            <a:ext cx="69850" cy="107950"/>
          </a:xfrm>
          <a:custGeom>
            <a:avLst/>
            <a:gdLst>
              <a:gd name="T0" fmla="*/ 0 w 85"/>
              <a:gd name="T1" fmla="*/ 11 h 178"/>
              <a:gd name="T2" fmla="*/ 42 w 85"/>
              <a:gd name="T3" fmla="*/ 0 h 178"/>
              <a:gd name="T4" fmla="*/ 85 w 85"/>
              <a:gd name="T5" fmla="*/ 11 h 178"/>
              <a:gd name="T6" fmla="*/ 85 w 85"/>
              <a:gd name="T7" fmla="*/ 11 h 178"/>
              <a:gd name="T8" fmla="*/ 42 w 85"/>
              <a:gd name="T9" fmla="*/ 21 h 178"/>
              <a:gd name="T10" fmla="*/ 0 w 85"/>
              <a:gd name="T11" fmla="*/ 11 h 178"/>
              <a:gd name="T12" fmla="*/ 0 w 85"/>
              <a:gd name="T13" fmla="*/ 167 h 178"/>
              <a:gd name="T14" fmla="*/ 42 w 85"/>
              <a:gd name="T15" fmla="*/ 178 h 178"/>
              <a:gd name="T16" fmla="*/ 85 w 85"/>
              <a:gd name="T17" fmla="*/ 167 h 178"/>
              <a:gd name="T18" fmla="*/ 85 w 85"/>
              <a:gd name="T19" fmla="*/ 167 h 178"/>
              <a:gd name="T20" fmla="*/ 85 w 85"/>
              <a:gd name="T21" fmla="*/ 11 h 178"/>
              <a:gd name="T22" fmla="*/ 42 w 85"/>
              <a:gd name="T23" fmla="*/ 21 h 178"/>
              <a:gd name="T24" fmla="*/ 0 w 85"/>
              <a:gd name="T25" fmla="*/ 11 h 178"/>
              <a:gd name="T26" fmla="*/ 0 w 85"/>
              <a:gd name="T27" fmla="*/ 11 h 178"/>
              <a:gd name="T28" fmla="*/ 0 w 85"/>
              <a:gd name="T29" fmla="*/ 16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178">
                <a:moveTo>
                  <a:pt x="0" y="11"/>
                </a:moveTo>
                <a:cubicBezTo>
                  <a:pt x="0" y="5"/>
                  <a:pt x="19" y="0"/>
                  <a:pt x="42" y="0"/>
                </a:cubicBezTo>
                <a:cubicBezTo>
                  <a:pt x="66" y="0"/>
                  <a:pt x="85" y="5"/>
                  <a:pt x="85" y="11"/>
                </a:cubicBezTo>
                <a:cubicBezTo>
                  <a:pt x="85" y="11"/>
                  <a:pt x="85" y="11"/>
                  <a:pt x="85" y="11"/>
                </a:cubicBezTo>
                <a:cubicBezTo>
                  <a:pt x="85" y="16"/>
                  <a:pt x="66" y="21"/>
                  <a:pt x="42" y="21"/>
                </a:cubicBezTo>
                <a:cubicBezTo>
                  <a:pt x="19" y="21"/>
                  <a:pt x="0" y="16"/>
                  <a:pt x="0" y="11"/>
                </a:cubicBezTo>
                <a:close/>
                <a:moveTo>
                  <a:pt x="0" y="167"/>
                </a:moveTo>
                <a:cubicBezTo>
                  <a:pt x="0" y="173"/>
                  <a:pt x="19" y="178"/>
                  <a:pt x="42" y="178"/>
                </a:cubicBezTo>
                <a:cubicBezTo>
                  <a:pt x="66" y="178"/>
                  <a:pt x="85" y="173"/>
                  <a:pt x="85" y="167"/>
                </a:cubicBezTo>
                <a:cubicBezTo>
                  <a:pt x="85" y="167"/>
                  <a:pt x="85" y="167"/>
                  <a:pt x="85" y="167"/>
                </a:cubicBezTo>
                <a:lnTo>
                  <a:pt x="85" y="11"/>
                </a:lnTo>
                <a:cubicBezTo>
                  <a:pt x="85" y="16"/>
                  <a:pt x="66" y="21"/>
                  <a:pt x="42" y="21"/>
                </a:cubicBezTo>
                <a:cubicBezTo>
                  <a:pt x="19" y="21"/>
                  <a:pt x="0" y="16"/>
                  <a:pt x="0" y="11"/>
                </a:cubicBezTo>
                <a:lnTo>
                  <a:pt x="0" y="11"/>
                </a:lnTo>
                <a:lnTo>
                  <a:pt x="0" y="167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1967" name="Picture 63" descr="j04347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288" y="4173538"/>
            <a:ext cx="806450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1968" name="Text Box 64"/>
          <p:cNvSpPr txBox="1">
            <a:spLocks noChangeArrowheads="1"/>
          </p:cNvSpPr>
          <p:nvPr/>
        </p:nvSpPr>
        <p:spPr bwMode="auto">
          <a:xfrm>
            <a:off x="7264400" y="4721225"/>
            <a:ext cx="1174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Interstate-BoldCondensed" pitchFamily="2" charset="0"/>
              </a:rPr>
              <a:t>Energy Storage</a:t>
            </a:r>
          </a:p>
        </p:txBody>
      </p:sp>
      <p:sp>
        <p:nvSpPr>
          <p:cNvPr id="251969" name="Freeform 65"/>
          <p:cNvSpPr>
            <a:spLocks/>
          </p:cNvSpPr>
          <p:nvPr/>
        </p:nvSpPr>
        <p:spPr bwMode="auto">
          <a:xfrm rot="13106392" flipH="1">
            <a:off x="7459663" y="3819525"/>
            <a:ext cx="696912" cy="295275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0" name="Freeform 66"/>
          <p:cNvSpPr>
            <a:spLocks/>
          </p:cNvSpPr>
          <p:nvPr/>
        </p:nvSpPr>
        <p:spPr bwMode="auto">
          <a:xfrm rot="17585343" flipH="1">
            <a:off x="7289006" y="3312319"/>
            <a:ext cx="873125" cy="115888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1" name="Freeform 67"/>
          <p:cNvSpPr>
            <a:spLocks/>
          </p:cNvSpPr>
          <p:nvPr/>
        </p:nvSpPr>
        <p:spPr bwMode="auto">
          <a:xfrm rot="10568262" flipH="1">
            <a:off x="7618413" y="3597275"/>
            <a:ext cx="587375" cy="227013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2" name="Freeform 68"/>
          <p:cNvSpPr>
            <a:spLocks/>
          </p:cNvSpPr>
          <p:nvPr/>
        </p:nvSpPr>
        <p:spPr bwMode="auto">
          <a:xfrm rot="17585343" flipH="1">
            <a:off x="6234907" y="3353594"/>
            <a:ext cx="711200" cy="179387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3" name="Freeform 69"/>
          <p:cNvSpPr>
            <a:spLocks/>
          </p:cNvSpPr>
          <p:nvPr/>
        </p:nvSpPr>
        <p:spPr bwMode="auto">
          <a:xfrm rot="8959900" flipH="1">
            <a:off x="7593013" y="3417888"/>
            <a:ext cx="765175" cy="242887"/>
          </a:xfrm>
          <a:custGeom>
            <a:avLst/>
            <a:gdLst>
              <a:gd name="T0" fmla="*/ 0 w 653"/>
              <a:gd name="T1" fmla="*/ 49 h 125"/>
              <a:gd name="T2" fmla="*/ 325 w 653"/>
              <a:gd name="T3" fmla="*/ 125 h 125"/>
              <a:gd name="T4" fmla="*/ 653 w 653"/>
              <a:gd name="T5" fmla="*/ 0 h 125"/>
              <a:gd name="T6" fmla="*/ 653 w 653"/>
              <a:gd name="T7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125">
                <a:moveTo>
                  <a:pt x="0" y="49"/>
                </a:moveTo>
                <a:cubicBezTo>
                  <a:pt x="0" y="91"/>
                  <a:pt x="146" y="125"/>
                  <a:pt x="325" y="125"/>
                </a:cubicBezTo>
                <a:cubicBezTo>
                  <a:pt x="507" y="125"/>
                  <a:pt x="653" y="69"/>
                  <a:pt x="653" y="0"/>
                </a:cubicBezTo>
                <a:cubicBezTo>
                  <a:pt x="653" y="0"/>
                  <a:pt x="653" y="0"/>
                  <a:pt x="653" y="0"/>
                </a:cubicBezTo>
              </a:path>
            </a:pathLst>
          </a:custGeom>
          <a:noFill/>
          <a:ln w="1587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4" name="Rectangle 70"/>
          <p:cNvSpPr>
            <a:spLocks noChangeArrowheads="1"/>
          </p:cNvSpPr>
          <p:nvPr/>
        </p:nvSpPr>
        <p:spPr bwMode="auto">
          <a:xfrm>
            <a:off x="8853488" y="3260725"/>
            <a:ext cx="274637" cy="319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5" name="Line 71"/>
          <p:cNvSpPr>
            <a:spLocks noChangeShapeType="1"/>
          </p:cNvSpPr>
          <p:nvPr/>
        </p:nvSpPr>
        <p:spPr bwMode="auto">
          <a:xfrm flipH="1">
            <a:off x="3352800" y="2209800"/>
            <a:ext cx="132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6" name="Line 72"/>
          <p:cNvSpPr>
            <a:spLocks noChangeShapeType="1"/>
          </p:cNvSpPr>
          <p:nvPr/>
        </p:nvSpPr>
        <p:spPr bwMode="auto">
          <a:xfrm flipH="1">
            <a:off x="4013200" y="2451100"/>
            <a:ext cx="1295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77" name="Text Box 73"/>
          <p:cNvSpPr txBox="1">
            <a:spLocks noChangeArrowheads="1"/>
          </p:cNvSpPr>
          <p:nvPr/>
        </p:nvSpPr>
        <p:spPr bwMode="auto">
          <a:xfrm>
            <a:off x="3549650" y="6342063"/>
            <a:ext cx="1511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Interstate-BoldCondensed" pitchFamily="2" charset="0"/>
              </a:rPr>
              <a:t>Enhanced Oil Recovery</a:t>
            </a:r>
          </a:p>
        </p:txBody>
      </p:sp>
      <p:sp>
        <p:nvSpPr>
          <p:cNvPr id="251978" name="Arc 74"/>
          <p:cNvSpPr>
            <a:spLocks/>
          </p:cNvSpPr>
          <p:nvPr/>
        </p:nvSpPr>
        <p:spPr bwMode="auto">
          <a:xfrm flipH="1" flipV="1">
            <a:off x="765175" y="5197475"/>
            <a:ext cx="1901825" cy="12033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00"/>
              <a:gd name="T1" fmla="*/ 0 h 21600"/>
              <a:gd name="T2" fmla="*/ 21500 w 21500"/>
              <a:gd name="T3" fmla="*/ 19522 h 21600"/>
              <a:gd name="T4" fmla="*/ 0 w 215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" h="21600" fill="none" extrusionOk="0">
                <a:moveTo>
                  <a:pt x="-1" y="0"/>
                </a:moveTo>
                <a:cubicBezTo>
                  <a:pt x="11124" y="0"/>
                  <a:pt x="20429" y="8449"/>
                  <a:pt x="21499" y="19522"/>
                </a:cubicBezTo>
              </a:path>
              <a:path w="21500" h="21600" stroke="0" extrusionOk="0">
                <a:moveTo>
                  <a:pt x="-1" y="0"/>
                </a:moveTo>
                <a:cubicBezTo>
                  <a:pt x="11124" y="0"/>
                  <a:pt x="20429" y="8449"/>
                  <a:pt x="21499" y="1952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79" name="Text Box 75"/>
          <p:cNvSpPr txBox="1">
            <a:spLocks noChangeArrowheads="1"/>
          </p:cNvSpPr>
          <p:nvPr/>
        </p:nvSpPr>
        <p:spPr bwMode="auto">
          <a:xfrm>
            <a:off x="1220788" y="6172200"/>
            <a:ext cx="541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nterstate-BoldCondensed" pitchFamily="2" charset="0"/>
              </a:rPr>
              <a:t>CO2</a:t>
            </a:r>
          </a:p>
        </p:txBody>
      </p:sp>
      <p:sp>
        <p:nvSpPr>
          <p:cNvPr id="251980" name="Text Box 76"/>
          <p:cNvSpPr txBox="1">
            <a:spLocks noChangeArrowheads="1"/>
          </p:cNvSpPr>
          <p:nvPr/>
        </p:nvSpPr>
        <p:spPr bwMode="auto">
          <a:xfrm>
            <a:off x="7969250" y="4130675"/>
            <a:ext cx="1174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Interstate-BoldCondensed" pitchFamily="2" charset="0"/>
              </a:rPr>
              <a:t>Fuel Cell</a:t>
            </a:r>
          </a:p>
        </p:txBody>
      </p:sp>
      <p:sp>
        <p:nvSpPr>
          <p:cNvPr id="251981" name="Rectangle 77"/>
          <p:cNvSpPr>
            <a:spLocks noChangeArrowheads="1"/>
          </p:cNvSpPr>
          <p:nvPr/>
        </p:nvSpPr>
        <p:spPr bwMode="auto">
          <a:xfrm>
            <a:off x="7072313" y="2651125"/>
            <a:ext cx="457200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82" name="Rectangle 78"/>
          <p:cNvSpPr>
            <a:spLocks noChangeArrowheads="1"/>
          </p:cNvSpPr>
          <p:nvPr/>
        </p:nvSpPr>
        <p:spPr bwMode="auto">
          <a:xfrm>
            <a:off x="7907338" y="3121025"/>
            <a:ext cx="457200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983" name="Text Box 79"/>
          <p:cNvSpPr txBox="1">
            <a:spLocks noChangeArrowheads="1"/>
          </p:cNvSpPr>
          <p:nvPr/>
        </p:nvSpPr>
        <p:spPr bwMode="auto">
          <a:xfrm>
            <a:off x="6989763" y="2641600"/>
            <a:ext cx="7159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200">
                <a:latin typeface="Interstate-BoldCondensed" pitchFamily="2" charset="0"/>
              </a:rPr>
              <a:t>Smart Home</a:t>
            </a:r>
          </a:p>
        </p:txBody>
      </p:sp>
      <p:sp>
        <p:nvSpPr>
          <p:cNvPr id="251984" name="Text Box 80"/>
          <p:cNvSpPr txBox="1">
            <a:spLocks noChangeArrowheads="1"/>
          </p:cNvSpPr>
          <p:nvPr/>
        </p:nvSpPr>
        <p:spPr bwMode="auto">
          <a:xfrm>
            <a:off x="7772400" y="2971800"/>
            <a:ext cx="715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200">
                <a:latin typeface="Interstate-BoldCondensed" pitchFamily="2" charset="0"/>
              </a:rPr>
              <a:t>Smart Office</a:t>
            </a:r>
          </a:p>
        </p:txBody>
      </p:sp>
      <p:sp>
        <p:nvSpPr>
          <p:cNvPr id="251985" name="Text Box 81"/>
          <p:cNvSpPr txBox="1">
            <a:spLocks noChangeArrowheads="1"/>
          </p:cNvSpPr>
          <p:nvPr/>
        </p:nvSpPr>
        <p:spPr bwMode="auto">
          <a:xfrm>
            <a:off x="6335713" y="1936750"/>
            <a:ext cx="82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Interstate-BoldCondensed" pitchFamily="2" charset="0"/>
              </a:rPr>
              <a:t>Solar Power</a:t>
            </a:r>
          </a:p>
        </p:txBody>
      </p:sp>
      <p:sp>
        <p:nvSpPr>
          <p:cNvPr id="251986" name="Text Box 82"/>
          <p:cNvSpPr txBox="1">
            <a:spLocks noChangeArrowheads="1"/>
          </p:cNvSpPr>
          <p:nvPr/>
        </p:nvSpPr>
        <p:spPr bwMode="auto">
          <a:xfrm>
            <a:off x="3609975" y="3105150"/>
            <a:ext cx="16303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200">
                <a:latin typeface="Interstate-BoldCondensed" pitchFamily="2" charset="0"/>
              </a:rPr>
              <a:t>Smart Grid and OpEx</a:t>
            </a:r>
          </a:p>
        </p:txBody>
      </p:sp>
      <p:sp>
        <p:nvSpPr>
          <p:cNvPr id="251987" name="Line 83"/>
          <p:cNvSpPr>
            <a:spLocks noChangeShapeType="1"/>
          </p:cNvSpPr>
          <p:nvPr/>
        </p:nvSpPr>
        <p:spPr bwMode="auto">
          <a:xfrm flipV="1">
            <a:off x="3429000" y="4957763"/>
            <a:ext cx="122238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88" name="Line 84"/>
          <p:cNvSpPr>
            <a:spLocks noChangeShapeType="1"/>
          </p:cNvSpPr>
          <p:nvPr/>
        </p:nvSpPr>
        <p:spPr bwMode="auto">
          <a:xfrm flipV="1">
            <a:off x="1403350" y="4267200"/>
            <a:ext cx="111125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89" name="Line 85"/>
          <p:cNvSpPr>
            <a:spLocks noChangeShapeType="1"/>
          </p:cNvSpPr>
          <p:nvPr/>
        </p:nvSpPr>
        <p:spPr bwMode="auto">
          <a:xfrm flipV="1">
            <a:off x="2606675" y="4637088"/>
            <a:ext cx="747713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90" name="Line 86"/>
          <p:cNvSpPr>
            <a:spLocks noChangeShapeType="1"/>
          </p:cNvSpPr>
          <p:nvPr/>
        </p:nvSpPr>
        <p:spPr bwMode="auto">
          <a:xfrm flipV="1">
            <a:off x="2530475" y="4318000"/>
            <a:ext cx="242888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91" name="Text Box 87"/>
          <p:cNvSpPr txBox="1">
            <a:spLocks noChangeArrowheads="1"/>
          </p:cNvSpPr>
          <p:nvPr/>
        </p:nvSpPr>
        <p:spPr bwMode="auto">
          <a:xfrm>
            <a:off x="1568450" y="5592763"/>
            <a:ext cx="1174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Interstate-BoldCondensed" pitchFamily="2" charset="0"/>
              </a:rPr>
              <a:t>Biofuels</a:t>
            </a:r>
          </a:p>
        </p:txBody>
      </p:sp>
      <p:sp>
        <p:nvSpPr>
          <p:cNvPr id="251992" name="Text Box 88"/>
          <p:cNvSpPr txBox="1">
            <a:spLocks noChangeArrowheads="1"/>
          </p:cNvSpPr>
          <p:nvPr/>
        </p:nvSpPr>
        <p:spPr bwMode="auto">
          <a:xfrm>
            <a:off x="8153400" y="1905000"/>
            <a:ext cx="9159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1200">
                <a:latin typeface="Interstate-BoldCondensed" pitchFamily="2" charset="0"/>
              </a:rPr>
              <a:t>Smart Meter</a:t>
            </a:r>
          </a:p>
        </p:txBody>
      </p:sp>
      <p:sp>
        <p:nvSpPr>
          <p:cNvPr id="251993" name="Text Box 89"/>
          <p:cNvSpPr txBox="1">
            <a:spLocks noChangeArrowheads="1"/>
          </p:cNvSpPr>
          <p:nvPr/>
        </p:nvSpPr>
        <p:spPr bwMode="auto">
          <a:xfrm>
            <a:off x="581025" y="9620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1994" name="Text Box 90"/>
          <p:cNvSpPr txBox="1">
            <a:spLocks noChangeArrowheads="1"/>
          </p:cNvSpPr>
          <p:nvPr/>
        </p:nvSpPr>
        <p:spPr bwMode="auto">
          <a:xfrm>
            <a:off x="6575425" y="5532438"/>
            <a:ext cx="1587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US" sz="1200">
                <a:latin typeface="Interstate-BoldCondensed" pitchFamily="2" charset="0"/>
              </a:rPr>
              <a:t>Clean Transportation</a:t>
            </a:r>
          </a:p>
        </p:txBody>
      </p:sp>
      <p:pic>
        <p:nvPicPr>
          <p:cNvPr id="251995" name="Picture 91" descr="The new SDG&amp;E smart me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1996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94" t="39583" r="40514" b="43750"/>
          <a:stretch>
            <a:fillRect/>
          </a:stretch>
        </p:blipFill>
        <p:spPr bwMode="auto">
          <a:xfrm>
            <a:off x="533400" y="2514600"/>
            <a:ext cx="914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97" name="Picture 9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971800"/>
            <a:ext cx="4841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98" name="Picture 9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9" t="23958" r="67188" b="58333"/>
          <a:stretch>
            <a:fillRect/>
          </a:stretch>
        </p:blipFill>
        <p:spPr bwMode="auto">
          <a:xfrm>
            <a:off x="1600200" y="1933575"/>
            <a:ext cx="9906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1999" name="Picture 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9" t="23958" r="67188" b="58333"/>
          <a:stretch>
            <a:fillRect/>
          </a:stretch>
        </p:blipFill>
        <p:spPr bwMode="auto">
          <a:xfrm>
            <a:off x="5715000" y="2286000"/>
            <a:ext cx="9144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000" name="Picture 9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1066800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001" name="Picture 97" descr="j031094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73638"/>
            <a:ext cx="1371600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002" name="Picture 98" descr="j0150783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51350"/>
            <a:ext cx="10636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003" name="Picture 99" descr="j0367344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1228725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004" name="Picture 100" descr="j0438069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81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005" name="Picture 101" descr="in00710_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1066800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2006" name="Picture 1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219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46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1745</Words>
  <Application>Microsoft Office PowerPoint</Application>
  <PresentationFormat>On-screen Show (4:3)</PresentationFormat>
  <Paragraphs>299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Energy supply in San Diego County How Sustainable are we?</vt:lpstr>
      <vt:lpstr>Agenda</vt:lpstr>
      <vt:lpstr>Sempra Energy Overview</vt:lpstr>
      <vt:lpstr>SDG&amp;E Service Area</vt:lpstr>
      <vt:lpstr>What has changed at SDG&amp;E?</vt:lpstr>
      <vt:lpstr>What has changed at SDG&amp;E?</vt:lpstr>
      <vt:lpstr>Our role: deliver reliable and safe service that meets the demands and needs of our customers</vt:lpstr>
      <vt:lpstr>The Utility World Today</vt:lpstr>
      <vt:lpstr>The Utility World Tomorrow</vt:lpstr>
      <vt:lpstr>Where does our electricity come from?</vt:lpstr>
      <vt:lpstr>Slide 11</vt:lpstr>
      <vt:lpstr>Future Resource Planning and Procurement</vt:lpstr>
      <vt:lpstr>Slide 13</vt:lpstr>
      <vt:lpstr>Challenges in Meeting RPS Goals</vt:lpstr>
      <vt:lpstr>Solar PV Intermittency</vt:lpstr>
      <vt:lpstr>Slide 16</vt:lpstr>
      <vt:lpstr>Slide 17</vt:lpstr>
      <vt:lpstr>Variability in Wind Generation</vt:lpstr>
      <vt:lpstr>San Onofre Nuclear Generation Station (SONGS)</vt:lpstr>
      <vt:lpstr>Pio Pico and Quail Brush Gas-Fired Peaker Plants</vt:lpstr>
      <vt:lpstr>Sunrise Powerlink</vt:lpstr>
      <vt:lpstr>Rooftop Solar PV</vt:lpstr>
      <vt:lpstr>Integration of DER Solar &amp; Electric Vehicle Customers</vt:lpstr>
      <vt:lpstr>Net Energy Metering (NEM) Installations Monthly Growth 2010-2013 </vt:lpstr>
      <vt:lpstr>Slide 25</vt:lpstr>
      <vt:lpstr>Peak Demand Compared to Solar Production</vt:lpstr>
      <vt:lpstr> </vt:lpstr>
      <vt:lpstr> </vt:lpstr>
      <vt:lpstr>Central station generation vs. distributed generation costs</vt:lpstr>
      <vt:lpstr>Summary</vt:lpstr>
    </vt:vector>
  </TitlesOfParts>
  <Company>viadesign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Jake Knighton</cp:lastModifiedBy>
  <cp:revision>150</cp:revision>
  <cp:lastPrinted>2013-04-05T22:39:58Z</cp:lastPrinted>
  <dcterms:created xsi:type="dcterms:W3CDTF">2011-12-12T17:07:07Z</dcterms:created>
  <dcterms:modified xsi:type="dcterms:W3CDTF">2013-04-09T18:14:06Z</dcterms:modified>
</cp:coreProperties>
</file>