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0" r:id="rId2"/>
  </p:sldMasterIdLst>
  <p:notesMasterIdLst>
    <p:notesMasterId r:id="rId18"/>
  </p:notesMasterIdLst>
  <p:handoutMasterIdLst>
    <p:handoutMasterId r:id="rId19"/>
  </p:handoutMasterIdLst>
  <p:sldIdLst>
    <p:sldId id="256" r:id="rId3"/>
    <p:sldId id="356" r:id="rId4"/>
    <p:sldId id="258" r:id="rId5"/>
    <p:sldId id="333" r:id="rId6"/>
    <p:sldId id="341" r:id="rId7"/>
    <p:sldId id="331" r:id="rId8"/>
    <p:sldId id="353" r:id="rId9"/>
    <p:sldId id="354" r:id="rId10"/>
    <p:sldId id="343" r:id="rId11"/>
    <p:sldId id="334" r:id="rId12"/>
    <p:sldId id="337" r:id="rId13"/>
    <p:sldId id="355" r:id="rId14"/>
    <p:sldId id="351" r:id="rId15"/>
    <p:sldId id="357" r:id="rId16"/>
    <p:sldId id="35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initials="K" lastIdx="49" clrIdx="0"/>
  <p:cmAuthor id="1" name="Kristina Curtis" initials="KC" lastIdx="18" clrIdx="1"/>
  <p:cmAuthor id="2" name="Erin" initials="E"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01A"/>
    <a:srgbClr val="009900"/>
    <a:srgbClr val="008000"/>
    <a:srgbClr val="339933"/>
    <a:srgbClr val="006600"/>
    <a:srgbClr val="33CC33"/>
    <a:srgbClr val="D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86401" autoAdjust="0"/>
  </p:normalViewPr>
  <p:slideViewPr>
    <p:cSldViewPr>
      <p:cViewPr>
        <p:scale>
          <a:sx n="81" d="100"/>
          <a:sy n="81" d="100"/>
        </p:scale>
        <p:origin x="-96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9DCBBB-79B0-4A05-8B78-BC9227CCC38D}" type="datetimeFigureOut">
              <a:rPr lang="en-US" smtClean="0"/>
              <a:t>2/25/2015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34D50C5-BCC4-4E08-A739-99306C1371FF}" type="slidenum">
              <a:rPr lang="en-US" smtClean="0"/>
              <a:t>‹#›</a:t>
            </a:fld>
            <a:endParaRPr lang="en-US"/>
          </a:p>
        </p:txBody>
      </p:sp>
    </p:spTree>
    <p:extLst>
      <p:ext uri="{BB962C8B-B14F-4D97-AF65-F5344CB8AC3E}">
        <p14:creationId xmlns:p14="http://schemas.microsoft.com/office/powerpoint/2010/main" val="2728304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8" tIns="46584" rIns="93168" bIns="46584" rtlCol="0"/>
          <a:lstStyle>
            <a:lvl1pPr algn="r">
              <a:defRPr sz="1200"/>
            </a:lvl1pPr>
          </a:lstStyle>
          <a:p>
            <a:fld id="{E08CA4EC-E57A-4B1B-B433-E61370E59224}" type="datetimeFigureOut">
              <a:rPr lang="en-US" smtClean="0"/>
              <a:t>2/25/2015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AB30DCC2-D849-4A14-BE82-3939A2DA840E}" type="slidenum">
              <a:rPr lang="en-US" smtClean="0"/>
              <a:t>‹#›</a:t>
            </a:fld>
            <a:endParaRPr lang="en-US"/>
          </a:p>
        </p:txBody>
      </p:sp>
    </p:spTree>
    <p:extLst>
      <p:ext uri="{BB962C8B-B14F-4D97-AF65-F5344CB8AC3E}">
        <p14:creationId xmlns:p14="http://schemas.microsoft.com/office/powerpoint/2010/main" val="36754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30DCC2-D849-4A14-BE82-3939A2DA840E}" type="slidenum">
              <a:rPr lang="en-US" smtClean="0"/>
              <a:t>1</a:t>
            </a:fld>
            <a:endParaRPr lang="en-US"/>
          </a:p>
        </p:txBody>
      </p:sp>
    </p:spTree>
    <p:extLst>
      <p:ext uri="{BB962C8B-B14F-4D97-AF65-F5344CB8AC3E}">
        <p14:creationId xmlns:p14="http://schemas.microsoft.com/office/powerpoint/2010/main" val="141659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4058571" y="8813120"/>
            <a:ext cx="3105997" cy="464266"/>
          </a:xfrm>
          <a:prstGeom prst="rect">
            <a:avLst/>
          </a:prstGeom>
          <a:noFill/>
          <a:ln w="9525">
            <a:noFill/>
            <a:miter lim="800000"/>
            <a:headEnd/>
            <a:tailEnd/>
          </a:ln>
        </p:spPr>
        <p:txBody>
          <a:bodyPr lIns="93158" tIns="46580" rIns="93158" bIns="46580" anchor="b"/>
          <a:lstStyle/>
          <a:p>
            <a:pPr algn="r" defTabSz="930173"/>
            <a:fld id="{15D0B2AD-ED8D-4EB4-97AE-A226757CCA14}" type="slidenum">
              <a:rPr lang="en-US" altLang="en-US" sz="1200">
                <a:solidFill>
                  <a:prstClr val="black"/>
                </a:solidFill>
              </a:rPr>
              <a:pPr algn="r" defTabSz="930173"/>
              <a:t>7</a:t>
            </a:fld>
            <a:endParaRPr lang="en-US" altLang="en-US" sz="1200"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4896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0DCC2-D849-4A14-BE82-3939A2DA840E}" type="slidenum">
              <a:rPr lang="en-US" smtClean="0"/>
              <a:t>9</a:t>
            </a:fld>
            <a:endParaRPr lang="en-US" dirty="0"/>
          </a:p>
        </p:txBody>
      </p:sp>
    </p:spTree>
    <p:extLst>
      <p:ext uri="{BB962C8B-B14F-4D97-AF65-F5344CB8AC3E}">
        <p14:creationId xmlns:p14="http://schemas.microsoft.com/office/powerpoint/2010/main" val="82808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greencentury.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20" baseline="0">
                <a:solidFill>
                  <a:schemeClr val="tx1">
                    <a:tint val="75000"/>
                  </a:schemeClr>
                </a:solidFill>
                <a:latin typeface="Palatino Linotyp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txBox="1">
            <a:spLocks/>
          </p:cNvSpPr>
          <p:nvPr userDrawn="1"/>
        </p:nvSpPr>
        <p:spPr>
          <a:xfrm>
            <a:off x="2819400" y="6356350"/>
            <a:ext cx="3581400" cy="365125"/>
          </a:xfrm>
          <a:prstGeom prst="rect">
            <a:avLst/>
          </a:prstGeom>
        </p:spPr>
        <p:txBody>
          <a:bodyPr/>
          <a:lstStyle>
            <a:defPPr>
              <a:defRPr lang="en-US"/>
            </a:defPPr>
            <a:lvl1pPr marL="0" algn="l" defTabSz="914400" rtl="0" eaLnBrk="1" latinLnBrk="0" hangingPunct="1">
              <a:defRPr sz="1400" kern="1200">
                <a:solidFill>
                  <a:schemeClr val="tx2"/>
                </a:solidFill>
                <a:latin typeface="Palatino Linotype"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67674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819400" y="6356350"/>
            <a:ext cx="3581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359928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819400" y="6356350"/>
            <a:ext cx="3581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246912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lvl1pPr algn="l">
              <a:defRPr lang="en-US" sz="2000" kern="1200" dirty="0">
                <a:solidFill>
                  <a:schemeClr val="tx2"/>
                </a:solidFill>
                <a:latin typeface="Palatino Linotype" pitchFamily="18"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Palatino Linotype" pitchFamily="18" charset="0"/>
              </a:defRPr>
            </a:lvl1pPr>
            <a:lvl2pPr>
              <a:defRPr sz="1600">
                <a:solidFill>
                  <a:schemeClr val="tx1"/>
                </a:solidFill>
                <a:latin typeface="Palatino Linotype" pitchFamily="18" charset="0"/>
              </a:defRPr>
            </a:lvl2pPr>
            <a:lvl3pPr>
              <a:defRPr sz="1400">
                <a:solidFill>
                  <a:schemeClr val="tx1"/>
                </a:solidFill>
                <a:latin typeface="Palatino Linotype" pitchFamily="18" charset="0"/>
              </a:defRPr>
            </a:lvl3pPr>
            <a:lvl4pPr>
              <a:defRPr sz="1400">
                <a:solidFill>
                  <a:schemeClr val="tx1"/>
                </a:solidFill>
                <a:latin typeface="Palatino Linotype" pitchFamily="18" charset="0"/>
              </a:defRPr>
            </a:lvl4pPr>
            <a:lvl5pPr>
              <a:defRPr sz="1400">
                <a:solidFill>
                  <a:schemeClr val="tx1"/>
                </a:solidFill>
                <a:latin typeface="Palatino Linotype"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traight Connector 6"/>
          <p:cNvSpPr>
            <a:spLocks noChangeShapeType="1"/>
          </p:cNvSpPr>
          <p:nvPr userDrawn="1"/>
        </p:nvSpPr>
        <p:spPr bwMode="auto">
          <a:xfrm>
            <a:off x="457200" y="1219200"/>
            <a:ext cx="8229600" cy="0"/>
          </a:xfrm>
          <a:prstGeom prst="line">
            <a:avLst/>
          </a:prstGeom>
          <a:noFill/>
          <a:ln w="9525" cap="flat" cmpd="sng" algn="ctr">
            <a:solidFill>
              <a:srgbClr val="000099"/>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Slide Number Placeholder 5"/>
          <p:cNvSpPr txBox="1">
            <a:spLocks/>
          </p:cNvSpPr>
          <p:nvPr userDrawn="1"/>
        </p:nvSpPr>
        <p:spPr>
          <a:xfrm>
            <a:off x="4267200" y="6172200"/>
            <a:ext cx="6096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D967CE-655B-4C38-AF72-095D5FD17729}" type="slidenum">
              <a:rPr lang="en-US" b="0" smtClean="0">
                <a:solidFill>
                  <a:schemeClr val="tx2"/>
                </a:solidFill>
                <a:latin typeface="Palatino Linotype" pitchFamily="18" charset="0"/>
              </a:rPr>
              <a:pPr/>
              <a:t>‹#›</a:t>
            </a:fld>
            <a:endParaRPr lang="en-US" b="0" dirty="0">
              <a:solidFill>
                <a:schemeClr val="tx2"/>
              </a:solidFill>
              <a:latin typeface="Palatino Linotype" pitchFamily="18" charset="0"/>
            </a:endParaRPr>
          </a:p>
        </p:txBody>
      </p:sp>
    </p:spTree>
    <p:extLst>
      <p:ext uri="{BB962C8B-B14F-4D97-AF65-F5344CB8AC3E}">
        <p14:creationId xmlns:p14="http://schemas.microsoft.com/office/powerpoint/2010/main" val="302397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64646"/>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3505200"/>
            <a:ext cx="6400800" cy="1752600"/>
          </a:xfrm>
        </p:spPr>
        <p:txBody>
          <a:bodyPr/>
          <a:lstStyle>
            <a:lvl1pPr marL="0" indent="0" algn="l">
              <a:buNone/>
              <a:defRPr>
                <a:solidFill>
                  <a:schemeClr val="tx1">
                    <a:tint val="75000"/>
                  </a:schemeClr>
                </a:solidFill>
                <a:latin typeface="HelvNeue 35 Thin"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
        <p:nvSpPr>
          <p:cNvPr id="8"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spcBef>
                <a:spcPct val="0"/>
              </a:spcBef>
              <a:defRPr/>
            </a:pPr>
            <a:r>
              <a:rPr lang="en-US" sz="3600" dirty="0" smtClean="0">
                <a:solidFill>
                  <a:prstClr val="white"/>
                </a:solidFill>
                <a:latin typeface="Helvetica" pitchFamily="34" charset="0"/>
                <a:cs typeface="Times New Roman" pitchFamily="18" charset="0"/>
              </a:rPr>
              <a:t>McGaunn &amp; Schwadron</a:t>
            </a:r>
            <a:endParaRPr lang="en-US" sz="3600" dirty="0">
              <a:solidFill>
                <a:prstClr val="white"/>
              </a:solidFill>
              <a:latin typeface="Helvetica" pitchFamily="34" charset="0"/>
              <a:cs typeface="Times New Roman" pitchFamily="18" charset="0"/>
            </a:endParaRPr>
          </a:p>
        </p:txBody>
      </p:sp>
      <p:pic>
        <p:nvPicPr>
          <p:cNvPr id="9" name="Picture 2"/>
          <p:cNvPicPr>
            <a:picLocks noChangeAspect="1" noChangeArrowheads="1"/>
          </p:cNvPicPr>
          <p:nvPr userDrawn="1"/>
        </p:nvPicPr>
        <p:blipFill>
          <a:blip r:embed="rId2" cstate="print"/>
          <a:stretch>
            <a:fillRect/>
          </a:stretch>
        </p:blipFill>
        <p:spPr bwMode="auto">
          <a:xfrm>
            <a:off x="533400" y="228600"/>
            <a:ext cx="2689479" cy="1208532"/>
          </a:xfrm>
          <a:prstGeom prst="rect">
            <a:avLst/>
          </a:prstGeom>
          <a:noFill/>
          <a:ln w="9525">
            <a:noFill/>
            <a:miter lim="800000"/>
            <a:headEnd/>
            <a:tailEnd/>
          </a:ln>
        </p:spPr>
      </p:pic>
      <p:sp>
        <p:nvSpPr>
          <p:cNvPr id="12" name="TextBox 11"/>
          <p:cNvSpPr txBox="1"/>
          <p:nvPr userDrawn="1"/>
        </p:nvSpPr>
        <p:spPr>
          <a:xfrm>
            <a:off x="5105400" y="3505200"/>
            <a:ext cx="3200400" cy="738664"/>
          </a:xfrm>
          <a:prstGeom prst="rect">
            <a:avLst/>
          </a:prstGeom>
          <a:noFill/>
        </p:spPr>
        <p:txBody>
          <a:bodyPr wrap="square" rtlCol="0">
            <a:spAutoFit/>
          </a:bodyPr>
          <a:lstStyle/>
          <a:p>
            <a:pPr algn="r"/>
            <a:r>
              <a:rPr lang="en-US" sz="1400" dirty="0" smtClean="0">
                <a:solidFill>
                  <a:srgbClr val="4CD9F2"/>
                </a:solidFill>
                <a:latin typeface="HelvNeue 45 Light" pitchFamily="82" charset="0"/>
              </a:rPr>
              <a:t>Daniel Kern, President</a:t>
            </a:r>
          </a:p>
          <a:p>
            <a:pPr algn="r"/>
            <a:r>
              <a:rPr lang="en-US" sz="1400" dirty="0" smtClean="0">
                <a:solidFill>
                  <a:srgbClr val="4CD9F2"/>
                </a:solidFill>
                <a:latin typeface="HelvNeue 45 Light" pitchFamily="82" charset="0"/>
              </a:rPr>
              <a:t>June 26, 2012</a:t>
            </a:r>
          </a:p>
          <a:p>
            <a:pPr algn="r"/>
            <a:r>
              <a:rPr lang="en-US" sz="1400" dirty="0" smtClean="0">
                <a:solidFill>
                  <a:srgbClr val="4CD9F2"/>
                </a:solidFill>
                <a:latin typeface="HelvNeue 45 Light" pitchFamily="82" charset="0"/>
              </a:rPr>
              <a:t>www.advisorpartners.com</a:t>
            </a:r>
            <a:endParaRPr lang="en-US" sz="1400" dirty="0">
              <a:solidFill>
                <a:srgbClr val="4CD9F2"/>
              </a:solidFill>
              <a:latin typeface="HelvNeue 45 Light" pitchFamily="82" charset="0"/>
            </a:endParaRPr>
          </a:p>
        </p:txBody>
      </p:sp>
      <p:sp>
        <p:nvSpPr>
          <p:cNvPr id="13" name="Rectangle 12"/>
          <p:cNvSpPr/>
          <p:nvPr userDrawn="1"/>
        </p:nvSpPr>
        <p:spPr>
          <a:xfrm>
            <a:off x="0" y="3352800"/>
            <a:ext cx="5181600" cy="76200"/>
          </a:xfrm>
          <a:prstGeom prst="rect">
            <a:avLst/>
          </a:prstGeom>
          <a:solidFill>
            <a:srgbClr val="4CD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6096000" y="3352800"/>
            <a:ext cx="3048000" cy="762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5181600" y="3352800"/>
            <a:ext cx="1295400" cy="76200"/>
          </a:xfrm>
          <a:prstGeom prst="rect">
            <a:avLst/>
          </a:prstGeom>
          <a:solidFill>
            <a:srgbClr val="00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a:xfrm>
            <a:off x="2743200" y="6356350"/>
            <a:ext cx="3733800" cy="365125"/>
          </a:xfrm>
        </p:spPr>
        <p:txBody>
          <a:bodyPr/>
          <a:lstStyle>
            <a:lvl1pPr>
              <a:lnSpc>
                <a:spcPct val="100000"/>
              </a:lnSpc>
              <a:defRPr sz="900">
                <a:solidFill>
                  <a:schemeClr val="bg1"/>
                </a:solidFill>
                <a:latin typeface="Arial" pitchFamily="34" charset="0"/>
                <a:cs typeface="Arial" pitchFamily="34" charset="0"/>
              </a:defRPr>
            </a:lvl1pPr>
          </a:lstStyle>
          <a:p>
            <a:pPr marL="60325" indent="-60325" eaLnBrk="0" hangingPunct="0">
              <a:spcBef>
                <a:spcPct val="50000"/>
              </a:spcBef>
              <a:buClr>
                <a:srgbClr val="C0504D"/>
              </a:buClr>
              <a:buFont typeface="Times" pitchFamily="18" charset="0"/>
              <a:buNone/>
              <a:defRPr/>
            </a:pPr>
            <a:r>
              <a:rPr lang="en-US" altLang="en-US" dirty="0" smtClean="0">
                <a:solidFill>
                  <a:prstClr val="white">
                    <a:lumMod val="65000"/>
                  </a:prstClr>
                </a:solidFill>
              </a:rPr>
              <a:t>CONFIDENTIAL © 2014 Advisor Partners, LLC     For Investment Professional Use Only </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D876DD3-3F91-451E-AA5B-23CD6097853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27394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14478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lgn="l">
              <a:defRPr>
                <a:solidFill>
                  <a:srgbClr val="4CD9F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464646"/>
                </a:solidFill>
              </a:defRPr>
            </a:lvl1pPr>
            <a:lvl2pPr>
              <a:defRPr>
                <a:solidFill>
                  <a:srgbClr val="464646"/>
                </a:solidFill>
              </a:defRPr>
            </a:lvl2pPr>
            <a:lvl3pPr>
              <a:defRPr>
                <a:solidFill>
                  <a:srgbClr val="464646"/>
                </a:solidFill>
              </a:defRPr>
            </a:lvl3pPr>
            <a:lvl4pPr>
              <a:defRPr>
                <a:solidFill>
                  <a:srgbClr val="464646"/>
                </a:solidFill>
              </a:defRPr>
            </a:lvl4pPr>
            <a:lvl5pPr>
              <a:defRPr>
                <a:solidFill>
                  <a:srgbClr val="46464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6" name="Slide Number Placeholder 5"/>
          <p:cNvSpPr>
            <a:spLocks noGrp="1"/>
          </p:cNvSpPr>
          <p:nvPr>
            <p:ph type="sldNum" sz="quarter" idx="12"/>
          </p:nvPr>
        </p:nvSpPr>
        <p:spPr/>
        <p:txBody>
          <a:bodyPr/>
          <a:lstStyle/>
          <a:p>
            <a:fld id="{AD876DD3-3F91-451E-AA5B-23CD60978533}" type="slidenum">
              <a:rPr lang="en-US" smtClean="0"/>
              <a:pPr/>
              <a:t>‹#›</a:t>
            </a:fld>
            <a:endParaRPr lang="en-US" dirty="0"/>
          </a:p>
        </p:txBody>
      </p:sp>
      <p:pic>
        <p:nvPicPr>
          <p:cNvPr id="7" name="Content Placeholder 3" descr="AP_Logo_Colour_lg.jpg"/>
          <p:cNvPicPr>
            <a:picLocks noChangeAspect="1"/>
          </p:cNvPicPr>
          <p:nvPr userDrawn="1"/>
        </p:nvPicPr>
        <p:blipFill>
          <a:blip r:embed="rId2" cstate="print"/>
          <a:stretch>
            <a:fillRect/>
          </a:stretch>
        </p:blipFill>
        <p:spPr>
          <a:xfrm>
            <a:off x="457200" y="5726430"/>
            <a:ext cx="2228850" cy="1131570"/>
          </a:xfrm>
          <a:prstGeom prst="rect">
            <a:avLst/>
          </a:prstGeom>
        </p:spPr>
      </p:pic>
      <p:pic>
        <p:nvPicPr>
          <p:cNvPr id="11" name="Picture 10" descr="AP_watermark.gif"/>
          <p:cNvPicPr>
            <a:picLocks noChangeAspect="1"/>
          </p:cNvPicPr>
          <p:nvPr userDrawn="1"/>
        </p:nvPicPr>
        <p:blipFill>
          <a:blip r:embed="rId3" cstate="print"/>
          <a:stretch>
            <a:fillRect/>
          </a:stretch>
        </p:blipFill>
        <p:spPr>
          <a:xfrm>
            <a:off x="7620000" y="76200"/>
            <a:ext cx="1550670" cy="1357884"/>
          </a:xfrm>
          <a:prstGeom prst="rect">
            <a:avLst/>
          </a:prstGeom>
        </p:spPr>
      </p:pic>
    </p:spTree>
    <p:extLst>
      <p:ext uri="{BB962C8B-B14F-4D97-AF65-F5344CB8AC3E}">
        <p14:creationId xmlns:p14="http://schemas.microsoft.com/office/powerpoint/2010/main" val="2601728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464646"/>
                </a:solidFill>
                <a:latin typeface="HelvNeue 55 Roman" pitchFamily="8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CD9F2"/>
                </a:solidFill>
                <a:latin typeface="HelvNeue 45 Light" pitchFamily="8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6" name="Slide Number Placeholder 5"/>
          <p:cNvSpPr>
            <a:spLocks noGrp="1"/>
          </p:cNvSpPr>
          <p:nvPr>
            <p:ph type="sldNum" sz="quarter" idx="12"/>
          </p:nvPr>
        </p:nvSpPr>
        <p:spPr/>
        <p:txBody>
          <a:bodyPr/>
          <a:lstStyle/>
          <a:p>
            <a:fld id="{AD876DD3-3F91-451E-AA5B-23CD60978533}" type="slidenum">
              <a:rPr lang="en-US" smtClean="0"/>
              <a:pPr/>
              <a:t>‹#›</a:t>
            </a:fld>
            <a:endParaRPr lang="en-US" dirty="0"/>
          </a:p>
        </p:txBody>
      </p:sp>
    </p:spTree>
    <p:extLst>
      <p:ext uri="{BB962C8B-B14F-4D97-AF65-F5344CB8AC3E}">
        <p14:creationId xmlns:p14="http://schemas.microsoft.com/office/powerpoint/2010/main" val="34878604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9144000" cy="14478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rgbClr val="4CD9F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7" name="Slide Number Placeholder 6"/>
          <p:cNvSpPr>
            <a:spLocks noGrp="1"/>
          </p:cNvSpPr>
          <p:nvPr>
            <p:ph type="sldNum" sz="quarter" idx="12"/>
          </p:nvPr>
        </p:nvSpPr>
        <p:spPr/>
        <p:txBody>
          <a:bodyPr/>
          <a:lstStyle/>
          <a:p>
            <a:fld id="{AD876DD3-3F91-451E-AA5B-23CD60978533}" type="slidenum">
              <a:rPr lang="en-US" smtClean="0"/>
              <a:pPr/>
              <a:t>‹#›</a:t>
            </a:fld>
            <a:endParaRPr lang="en-US" dirty="0"/>
          </a:p>
        </p:txBody>
      </p:sp>
      <p:pic>
        <p:nvPicPr>
          <p:cNvPr id="8"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pic>
        <p:nvPicPr>
          <p:cNvPr id="11" name="Picture 10" descr="AP_watermark.gif"/>
          <p:cNvPicPr>
            <a:picLocks noChangeAspect="1"/>
          </p:cNvPicPr>
          <p:nvPr userDrawn="1"/>
        </p:nvPicPr>
        <p:blipFill>
          <a:blip r:embed="rId3" cstate="print"/>
          <a:stretch>
            <a:fillRect/>
          </a:stretch>
        </p:blipFill>
        <p:spPr>
          <a:xfrm>
            <a:off x="7620000" y="76200"/>
            <a:ext cx="1550670" cy="1357884"/>
          </a:xfrm>
          <a:prstGeom prst="rect">
            <a:avLst/>
          </a:prstGeom>
        </p:spPr>
      </p:pic>
    </p:spTree>
    <p:extLst>
      <p:ext uri="{BB962C8B-B14F-4D97-AF65-F5344CB8AC3E}">
        <p14:creationId xmlns:p14="http://schemas.microsoft.com/office/powerpoint/2010/main" val="26161956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0" y="0"/>
            <a:ext cx="9144000" cy="14478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rgbClr val="4CD9F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4CD9F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4CD9F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9" name="Slide Number Placeholder 8"/>
          <p:cNvSpPr>
            <a:spLocks noGrp="1"/>
          </p:cNvSpPr>
          <p:nvPr>
            <p:ph type="sldNum" sz="quarter" idx="12"/>
          </p:nvPr>
        </p:nvSpPr>
        <p:spPr/>
        <p:txBody>
          <a:bodyPr/>
          <a:lstStyle/>
          <a:p>
            <a:fld id="{AD876DD3-3F91-451E-AA5B-23CD60978533}" type="slidenum">
              <a:rPr lang="en-US" smtClean="0"/>
              <a:pPr/>
              <a:t>‹#›</a:t>
            </a:fld>
            <a:endParaRPr lang="en-US" dirty="0"/>
          </a:p>
        </p:txBody>
      </p:sp>
      <p:pic>
        <p:nvPicPr>
          <p:cNvPr id="10"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pic>
        <p:nvPicPr>
          <p:cNvPr id="13" name="Picture 12" descr="AP_watermark.gif"/>
          <p:cNvPicPr>
            <a:picLocks noChangeAspect="1"/>
          </p:cNvPicPr>
          <p:nvPr userDrawn="1"/>
        </p:nvPicPr>
        <p:blipFill>
          <a:blip r:embed="rId3" cstate="print"/>
          <a:stretch>
            <a:fillRect/>
          </a:stretch>
        </p:blipFill>
        <p:spPr>
          <a:xfrm>
            <a:off x="7620000" y="76200"/>
            <a:ext cx="1550670" cy="1357884"/>
          </a:xfrm>
          <a:prstGeom prst="rect">
            <a:avLst/>
          </a:prstGeom>
        </p:spPr>
      </p:pic>
    </p:spTree>
    <p:extLst>
      <p:ext uri="{BB962C8B-B14F-4D97-AF65-F5344CB8AC3E}">
        <p14:creationId xmlns:p14="http://schemas.microsoft.com/office/powerpoint/2010/main" val="2679475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5" name="Slide Number Placeholder 4"/>
          <p:cNvSpPr>
            <a:spLocks noGrp="1"/>
          </p:cNvSpPr>
          <p:nvPr>
            <p:ph type="sldNum" sz="quarter" idx="12"/>
          </p:nvPr>
        </p:nvSpPr>
        <p:spPr/>
        <p:txBody>
          <a:bodyPr/>
          <a:lstStyle/>
          <a:p>
            <a:fld id="{AD876DD3-3F91-451E-AA5B-23CD60978533}" type="slidenum">
              <a:rPr lang="en-US" smtClean="0"/>
              <a:pPr/>
              <a:t>‹#›</a:t>
            </a:fld>
            <a:endParaRPr lang="en-US" dirty="0"/>
          </a:p>
        </p:txBody>
      </p:sp>
      <p:pic>
        <p:nvPicPr>
          <p:cNvPr id="6"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spTree>
    <p:extLst>
      <p:ext uri="{BB962C8B-B14F-4D97-AF65-F5344CB8AC3E}">
        <p14:creationId xmlns:p14="http://schemas.microsoft.com/office/powerpoint/2010/main" val="20429118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6464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4" name="Slide Number Placeholder 3"/>
          <p:cNvSpPr>
            <a:spLocks noGrp="1"/>
          </p:cNvSpPr>
          <p:nvPr>
            <p:ph type="sldNum" sz="quarter" idx="12"/>
          </p:nvPr>
        </p:nvSpPr>
        <p:spPr/>
        <p:txBody>
          <a:bodyPr/>
          <a:lstStyle/>
          <a:p>
            <a:fld id="{AD876DD3-3F91-451E-AA5B-23CD60978533}" type="slidenum">
              <a:rPr lang="en-US" smtClean="0"/>
              <a:pPr/>
              <a:t>‹#›</a:t>
            </a:fld>
            <a:endParaRPr lang="en-US" dirty="0"/>
          </a:p>
        </p:txBody>
      </p:sp>
    </p:spTree>
    <p:extLst>
      <p:ext uri="{BB962C8B-B14F-4D97-AF65-F5344CB8AC3E}">
        <p14:creationId xmlns:p14="http://schemas.microsoft.com/office/powerpoint/2010/main" val="24951505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400" baseline="0">
                <a:latin typeface="Palatino Linotype" pitchFamily="18" charset="0"/>
              </a:defRPr>
            </a:lvl1pPr>
            <a:lvl2pPr>
              <a:defRPr sz="1400" b="1" baseline="0">
                <a:latin typeface="Palatino Linotype" pitchFamily="18" charset="0"/>
              </a:defRPr>
            </a:lvl2pPr>
            <a:lvl3pPr>
              <a:defRPr sz="1400" baseline="0">
                <a:latin typeface="Palatino Linotype" pitchFamily="18" charset="0"/>
              </a:defRPr>
            </a:lvl3pPr>
            <a:lvl4pPr>
              <a:defRPr sz="1400" baseline="0">
                <a:latin typeface="Palatino Linotype" pitchFamily="18" charset="0"/>
              </a:defRPr>
            </a:lvl4pPr>
            <a:lvl5pPr>
              <a:defRPr sz="1400" baseline="0">
                <a:latin typeface="Palatino Linotype"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343400" y="6356350"/>
            <a:ext cx="457200" cy="365125"/>
          </a:xfrm>
          <a:prstGeom prst="rect">
            <a:avLst/>
          </a:prstGeom>
        </p:spPr>
        <p:txBody>
          <a:bodyPr/>
          <a:lstStyle>
            <a:lvl1pPr>
              <a:defRPr sz="1400">
                <a:solidFill>
                  <a:schemeClr val="tx2"/>
                </a:solidFill>
                <a:latin typeface="Palatino Linotype" pitchFamily="18" charset="0"/>
              </a:defRPr>
            </a:lvl1pPr>
          </a:lstStyle>
          <a:p>
            <a:fld id="{D4B958B5-29E8-43E5-83BC-F5C20F6D8628}" type="slidenum">
              <a:rPr lang="en-US" smtClean="0"/>
              <a:pPr/>
              <a:t>‹#›</a:t>
            </a:fld>
            <a:endParaRPr lang="en-US" dirty="0"/>
          </a:p>
        </p:txBody>
      </p:sp>
      <p:sp>
        <p:nvSpPr>
          <p:cNvPr id="7" name="Straight Connector 6"/>
          <p:cNvSpPr>
            <a:spLocks noChangeShapeType="1"/>
          </p:cNvSpPr>
          <p:nvPr userDrawn="1"/>
        </p:nvSpPr>
        <p:spPr bwMode="auto">
          <a:xfrm>
            <a:off x="457200" y="990600"/>
            <a:ext cx="8229600" cy="0"/>
          </a:xfrm>
          <a:prstGeom prst="line">
            <a:avLst/>
          </a:prstGeom>
          <a:noFill/>
          <a:ln w="9525" cap="flat" cmpd="sng" algn="ctr">
            <a:solidFill>
              <a:srgbClr val="000099"/>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oter Placeholder 4"/>
          <p:cNvSpPr txBox="1">
            <a:spLocks/>
          </p:cNvSpPr>
          <p:nvPr userDrawn="1"/>
        </p:nvSpPr>
        <p:spPr>
          <a:xfrm>
            <a:off x="381000" y="6340475"/>
            <a:ext cx="8382000" cy="365125"/>
          </a:xfrm>
          <a:prstGeom prst="rect">
            <a:avLst/>
          </a:prstGeom>
        </p:spPr>
        <p:txBody>
          <a:bodyPr/>
          <a:lstStyle>
            <a:defPPr>
              <a:defRPr lang="en-US"/>
            </a:defPPr>
            <a:lvl1pPr marL="0" algn="l" defTabSz="914400" rtl="0" eaLnBrk="1" latinLnBrk="0" hangingPunct="1">
              <a:defRPr sz="1400" kern="1200">
                <a:solidFill>
                  <a:schemeClr val="tx2"/>
                </a:solidFill>
                <a:latin typeface="Palatino Linotype"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www.GreenCentury.com</a:t>
            </a:r>
            <a:r>
              <a:rPr lang="en-US" dirty="0" smtClean="0"/>
              <a:t>					1-800-93-GREEN	</a:t>
            </a:r>
            <a:endParaRPr lang="en-US" dirty="0"/>
          </a:p>
        </p:txBody>
      </p:sp>
      <p:sp>
        <p:nvSpPr>
          <p:cNvPr id="9" name="Title 8"/>
          <p:cNvSpPr>
            <a:spLocks noGrp="1"/>
          </p:cNvSpPr>
          <p:nvPr>
            <p:ph type="title"/>
          </p:nvPr>
        </p:nvSpPr>
        <p:spPr>
          <a:xfrm>
            <a:off x="381000" y="274638"/>
            <a:ext cx="8229600" cy="715962"/>
          </a:xfrm>
        </p:spPr>
        <p:txBody>
          <a:bodyPr/>
          <a:lstStyle>
            <a:lvl1pPr>
              <a:defRPr>
                <a:solidFill>
                  <a:schemeClr val="tx2"/>
                </a:solidFill>
              </a:defRPr>
            </a:lvl1pPr>
          </a:lstStyle>
          <a:p>
            <a:r>
              <a:rPr lang="en-US" smtClean="0"/>
              <a:t>Click to edit Master title style</a:t>
            </a:r>
            <a:endParaRPr lang="en-US"/>
          </a:p>
        </p:txBody>
      </p:sp>
      <p:sp>
        <p:nvSpPr>
          <p:cNvPr id="12" name="Footer Placeholder 4"/>
          <p:cNvSpPr txBox="1">
            <a:spLocks/>
          </p:cNvSpPr>
          <p:nvPr userDrawn="1"/>
        </p:nvSpPr>
        <p:spPr>
          <a:xfrm>
            <a:off x="5257800" y="6340475"/>
            <a:ext cx="3581400" cy="365125"/>
          </a:xfrm>
          <a:prstGeom prst="rect">
            <a:avLst/>
          </a:prstGeom>
        </p:spPr>
        <p:txBody>
          <a:bodyPr/>
          <a:lstStyle>
            <a:defPPr>
              <a:defRPr lang="en-US"/>
            </a:defPPr>
            <a:lvl1pPr marL="0" algn="l" defTabSz="914400" rtl="0" eaLnBrk="1" latinLnBrk="0" hangingPunct="1">
              <a:defRPr sz="1400" kern="1200">
                <a:solidFill>
                  <a:schemeClr val="tx2"/>
                </a:solidFill>
                <a:latin typeface="Palatino Linotype"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smtClean="0"/>
          </a:p>
        </p:txBody>
      </p:sp>
    </p:spTree>
    <p:extLst>
      <p:ext uri="{BB962C8B-B14F-4D97-AF65-F5344CB8AC3E}">
        <p14:creationId xmlns:p14="http://schemas.microsoft.com/office/powerpoint/2010/main" val="19312141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solidFill>
                  <a:srgbClr val="4CD9F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7" name="Slide Number Placeholder 6"/>
          <p:cNvSpPr>
            <a:spLocks noGrp="1"/>
          </p:cNvSpPr>
          <p:nvPr>
            <p:ph type="sldNum" sz="quarter" idx="12"/>
          </p:nvPr>
        </p:nvSpPr>
        <p:spPr/>
        <p:txBody>
          <a:bodyPr/>
          <a:lstStyle/>
          <a:p>
            <a:fld id="{AD876DD3-3F91-451E-AA5B-23CD60978533}" type="slidenum">
              <a:rPr lang="en-US" smtClean="0"/>
              <a:pPr/>
              <a:t>‹#›</a:t>
            </a:fld>
            <a:endParaRPr lang="en-US" dirty="0"/>
          </a:p>
        </p:txBody>
      </p:sp>
      <p:pic>
        <p:nvPicPr>
          <p:cNvPr id="8"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spTree>
    <p:extLst>
      <p:ext uri="{BB962C8B-B14F-4D97-AF65-F5344CB8AC3E}">
        <p14:creationId xmlns:p14="http://schemas.microsoft.com/office/powerpoint/2010/main" val="484141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4CD9F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7" name="Slide Number Placeholder 6"/>
          <p:cNvSpPr>
            <a:spLocks noGrp="1"/>
          </p:cNvSpPr>
          <p:nvPr>
            <p:ph type="sldNum" sz="quarter" idx="12"/>
          </p:nvPr>
        </p:nvSpPr>
        <p:spPr/>
        <p:txBody>
          <a:bodyPr/>
          <a:lstStyle/>
          <a:p>
            <a:fld id="{AD876DD3-3F91-451E-AA5B-23CD60978533}" type="slidenum">
              <a:rPr lang="en-US" smtClean="0"/>
              <a:pPr/>
              <a:t>‹#›</a:t>
            </a:fld>
            <a:endParaRPr lang="en-US" dirty="0"/>
          </a:p>
        </p:txBody>
      </p:sp>
      <p:pic>
        <p:nvPicPr>
          <p:cNvPr id="8"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spTree>
    <p:extLst>
      <p:ext uri="{BB962C8B-B14F-4D97-AF65-F5344CB8AC3E}">
        <p14:creationId xmlns:p14="http://schemas.microsoft.com/office/powerpoint/2010/main" val="2121892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rgbClr val="4CD9F2"/>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6" name="Slide Number Placeholder 5"/>
          <p:cNvSpPr>
            <a:spLocks noGrp="1"/>
          </p:cNvSpPr>
          <p:nvPr>
            <p:ph type="sldNum" sz="quarter" idx="12"/>
          </p:nvPr>
        </p:nvSpPr>
        <p:spPr/>
        <p:txBody>
          <a:bodyPr/>
          <a:lstStyle/>
          <a:p>
            <a:fld id="{AD876DD3-3F91-451E-AA5B-23CD60978533}" type="slidenum">
              <a:rPr lang="en-US" smtClean="0"/>
              <a:pPr/>
              <a:t>‹#›</a:t>
            </a:fld>
            <a:endParaRPr lang="en-US" dirty="0"/>
          </a:p>
        </p:txBody>
      </p:sp>
      <p:pic>
        <p:nvPicPr>
          <p:cNvPr id="7"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pic>
        <p:nvPicPr>
          <p:cNvPr id="10" name="Picture 9" descr="AP_watermark.gif"/>
          <p:cNvPicPr>
            <a:picLocks noChangeAspect="1"/>
          </p:cNvPicPr>
          <p:nvPr userDrawn="1"/>
        </p:nvPicPr>
        <p:blipFill>
          <a:blip r:embed="rId3" cstate="print"/>
          <a:stretch>
            <a:fillRect/>
          </a:stretch>
        </p:blipFill>
        <p:spPr>
          <a:xfrm>
            <a:off x="7620000" y="76200"/>
            <a:ext cx="1550670" cy="1357884"/>
          </a:xfrm>
          <a:prstGeom prst="rect">
            <a:avLst/>
          </a:prstGeom>
        </p:spPr>
      </p:pic>
    </p:spTree>
    <p:extLst>
      <p:ext uri="{BB962C8B-B14F-4D97-AF65-F5344CB8AC3E}">
        <p14:creationId xmlns:p14="http://schemas.microsoft.com/office/powerpoint/2010/main" val="32872393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ltLang="en-US" dirty="0" smtClean="0"/>
              <a:t>CONFIDENTIAL © 2014 Advisor Partners, LLC     For Investment Professional Use Only</a:t>
            </a:r>
          </a:p>
          <a:p>
            <a:endParaRPr lang="en-US" dirty="0"/>
          </a:p>
        </p:txBody>
      </p:sp>
      <p:sp>
        <p:nvSpPr>
          <p:cNvPr id="6" name="Slide Number Placeholder 5"/>
          <p:cNvSpPr>
            <a:spLocks noGrp="1"/>
          </p:cNvSpPr>
          <p:nvPr>
            <p:ph type="sldNum" sz="quarter" idx="12"/>
          </p:nvPr>
        </p:nvSpPr>
        <p:spPr/>
        <p:txBody>
          <a:bodyPr/>
          <a:lstStyle/>
          <a:p>
            <a:fld id="{AD876DD3-3F91-451E-AA5B-23CD60978533}" type="slidenum">
              <a:rPr lang="en-US" smtClean="0"/>
              <a:pPr/>
              <a:t>‹#›</a:t>
            </a:fld>
            <a:endParaRPr lang="en-US" dirty="0"/>
          </a:p>
        </p:txBody>
      </p:sp>
      <p:pic>
        <p:nvPicPr>
          <p:cNvPr id="7" name="Content Placeholder 3" descr="AP_Logo_Colour_lg.jpg"/>
          <p:cNvPicPr>
            <a:picLocks noChangeAspect="1"/>
          </p:cNvPicPr>
          <p:nvPr userDrawn="1"/>
        </p:nvPicPr>
        <p:blipFill>
          <a:blip r:embed="rId2" cstate="print"/>
          <a:stretch>
            <a:fillRect/>
          </a:stretch>
        </p:blipFill>
        <p:spPr>
          <a:xfrm>
            <a:off x="457200" y="5269230"/>
            <a:ext cx="2228850" cy="1131570"/>
          </a:xfrm>
          <a:prstGeom prst="rect">
            <a:avLst/>
          </a:prstGeom>
        </p:spPr>
      </p:pic>
    </p:spTree>
    <p:extLst>
      <p:ext uri="{BB962C8B-B14F-4D97-AF65-F5344CB8AC3E}">
        <p14:creationId xmlns:p14="http://schemas.microsoft.com/office/powerpoint/2010/main" val="288987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819400" y="6356350"/>
            <a:ext cx="3581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2843482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819400" y="6356350"/>
            <a:ext cx="3581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5315389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819400" y="6356350"/>
            <a:ext cx="35814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57814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819400" y="6356350"/>
            <a:ext cx="35814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20023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819400" y="6356350"/>
            <a:ext cx="35814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372696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819400" y="6356350"/>
            <a:ext cx="3581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268188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819400" y="6356350"/>
            <a:ext cx="3581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419600" y="6356350"/>
            <a:ext cx="381000" cy="365125"/>
          </a:xfrm>
          <a:prstGeom prst="rect">
            <a:avLst/>
          </a:prstGeom>
        </p:spPr>
        <p:txBody>
          <a:bodyPr/>
          <a:lstStyle/>
          <a:p>
            <a:fld id="{D4B958B5-29E8-43E5-83BC-F5C20F6D8628}" type="slidenum">
              <a:rPr lang="en-US" smtClean="0"/>
              <a:t>‹#›</a:t>
            </a:fld>
            <a:endParaRPr lang="en-US"/>
          </a:p>
        </p:txBody>
      </p:sp>
    </p:spTree>
    <p:extLst>
      <p:ext uri="{BB962C8B-B14F-4D97-AF65-F5344CB8AC3E}">
        <p14:creationId xmlns:p14="http://schemas.microsoft.com/office/powerpoint/2010/main" val="329425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traight Connector 7"/>
          <p:cNvSpPr>
            <a:spLocks noChangeShapeType="1"/>
          </p:cNvSpPr>
          <p:nvPr userDrawn="1"/>
        </p:nvSpPr>
        <p:spPr bwMode="auto">
          <a:xfrm>
            <a:off x="457200" y="6248400"/>
            <a:ext cx="8229600" cy="0"/>
          </a:xfrm>
          <a:prstGeom prst="line">
            <a:avLst/>
          </a:prstGeom>
          <a:noFill/>
          <a:ln w="9525" cap="flat" cmpd="sng" algn="ctr">
            <a:solidFill>
              <a:srgbClr val="000099"/>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30065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spcBef>
          <a:spcPct val="0"/>
        </a:spcBef>
        <a:buNone/>
        <a:defRPr sz="1800" kern="1200">
          <a:solidFill>
            <a:schemeClr val="tx1"/>
          </a:solidFill>
          <a:latin typeface="Palatino Linotyp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D6E71"/>
                </a:solidFill>
              </a:defRPr>
            </a:lvl1pPr>
          </a:lstStyle>
          <a:p>
            <a:endParaRPr lang="en-US" dirty="0"/>
          </a:p>
        </p:txBody>
      </p:sp>
      <p:sp>
        <p:nvSpPr>
          <p:cNvPr id="5" name="Footer Placeholder 4"/>
          <p:cNvSpPr>
            <a:spLocks noGrp="1"/>
          </p:cNvSpPr>
          <p:nvPr>
            <p:ph type="ftr" sz="quarter" idx="3"/>
          </p:nvPr>
        </p:nvSpPr>
        <p:spPr>
          <a:xfrm>
            <a:off x="3124200" y="6477000"/>
            <a:ext cx="2895600" cy="244475"/>
          </a:xfrm>
          <a:prstGeom prst="rect">
            <a:avLst/>
          </a:prstGeom>
        </p:spPr>
        <p:txBody>
          <a:bodyPr vert="horz" lIns="91440" tIns="45720" rIns="91440" bIns="45720" rtlCol="0" anchor="ctr"/>
          <a:lstStyle>
            <a:lvl1pPr algn="ctr">
              <a:defRPr sz="900">
                <a:solidFill>
                  <a:srgbClr val="6D6E71"/>
                </a:solidFill>
                <a:latin typeface="Arial" pitchFamily="34" charset="0"/>
                <a:cs typeface="Arial" pitchFamily="34" charset="0"/>
              </a:defRPr>
            </a:lvl1pPr>
          </a:lstStyle>
          <a:p>
            <a:r>
              <a:rPr lang="en-US" altLang="en-US" dirty="0" smtClean="0"/>
              <a:t>CONFIDENTIAL © 2014 Advisor Partners, LLC     For Investment Professional Use Only</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D6E71"/>
                </a:solidFill>
              </a:defRPr>
            </a:lvl1pPr>
          </a:lstStyle>
          <a:p>
            <a:fld id="{AD876DD3-3F91-451E-AA5B-23CD60978533}" type="slidenum">
              <a:rPr lang="en-US" smtClean="0"/>
              <a:pPr/>
              <a:t>‹#›</a:t>
            </a:fld>
            <a:endParaRPr lang="en-US" dirty="0"/>
          </a:p>
        </p:txBody>
      </p:sp>
    </p:spTree>
    <p:extLst>
      <p:ext uri="{BB962C8B-B14F-4D97-AF65-F5344CB8AC3E}">
        <p14:creationId xmlns:p14="http://schemas.microsoft.com/office/powerpoint/2010/main" val="22832691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HelvNeue 55 Roman" pitchFamily="82" charset="0"/>
          <a:ea typeface="+mj-ea"/>
          <a:cs typeface="+mj-cs"/>
        </a:defRPr>
      </a:lvl1pPr>
    </p:titleStyle>
    <p:bodyStyle>
      <a:lvl1pPr marL="342900" indent="-342900" algn="l" defTabSz="914400" rtl="0" eaLnBrk="1" latinLnBrk="0" hangingPunct="1">
        <a:spcBef>
          <a:spcPct val="20000"/>
        </a:spcBef>
        <a:buClr>
          <a:srgbClr val="FFC000"/>
        </a:buClr>
        <a:buFont typeface="Wingdings" pitchFamily="2" charset="2"/>
        <a:buChar char="§"/>
        <a:defRPr sz="2400" kern="1200">
          <a:solidFill>
            <a:srgbClr val="464646"/>
          </a:solidFill>
          <a:latin typeface="HelvNeue 55 Roman" pitchFamily="82" charset="0"/>
          <a:ea typeface="+mn-ea"/>
          <a:cs typeface="+mn-cs"/>
        </a:defRPr>
      </a:lvl1pPr>
      <a:lvl2pPr marL="742950" indent="-285750" algn="l" defTabSz="914400" rtl="0" eaLnBrk="1" latinLnBrk="0" hangingPunct="1">
        <a:spcBef>
          <a:spcPct val="20000"/>
        </a:spcBef>
        <a:buClr>
          <a:srgbClr val="2A6FFF"/>
        </a:buClr>
        <a:buFont typeface="Arial" pitchFamily="34" charset="0"/>
        <a:buChar char="–"/>
        <a:defRPr sz="2000" kern="1200">
          <a:solidFill>
            <a:srgbClr val="464646"/>
          </a:solidFill>
          <a:latin typeface="HelvNeue 35 Thin" pitchFamily="82" charset="0"/>
          <a:ea typeface="+mn-ea"/>
          <a:cs typeface="+mn-cs"/>
        </a:defRPr>
      </a:lvl2pPr>
      <a:lvl3pPr marL="1143000" indent="-228600" algn="l" defTabSz="914400" rtl="0" eaLnBrk="1" latinLnBrk="0" hangingPunct="1">
        <a:spcBef>
          <a:spcPct val="20000"/>
        </a:spcBef>
        <a:buClr>
          <a:srgbClr val="2A6FFF"/>
        </a:buClr>
        <a:buFont typeface="Arial" pitchFamily="34" charset="0"/>
        <a:buChar char="•"/>
        <a:defRPr sz="2000" kern="1200">
          <a:solidFill>
            <a:srgbClr val="464646"/>
          </a:solidFill>
          <a:latin typeface="HelvNeue 35 Thin" pitchFamily="82" charset="0"/>
          <a:ea typeface="+mn-ea"/>
          <a:cs typeface="+mn-cs"/>
        </a:defRPr>
      </a:lvl3pPr>
      <a:lvl4pPr marL="1600200" indent="-228600" algn="l" defTabSz="914400" rtl="0" eaLnBrk="1" latinLnBrk="0" hangingPunct="1">
        <a:spcBef>
          <a:spcPct val="20000"/>
        </a:spcBef>
        <a:buClr>
          <a:schemeClr val="accent5">
            <a:lumMod val="60000"/>
            <a:lumOff val="40000"/>
          </a:schemeClr>
        </a:buClr>
        <a:buFont typeface="Arial" pitchFamily="34" charset="0"/>
        <a:buChar char="–"/>
        <a:defRPr sz="1800" kern="1200">
          <a:solidFill>
            <a:srgbClr val="464646"/>
          </a:solidFill>
          <a:latin typeface="HelvNeue 35 Thin" pitchFamily="82" charset="0"/>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1800" kern="1200">
          <a:solidFill>
            <a:srgbClr val="464646"/>
          </a:solidFill>
          <a:latin typeface="HelvNeue 35 Thin" pitchFamily="8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greencentury.com" TargetMode="External"/><Relationship Id="rId2" Type="http://schemas.openxmlformats.org/officeDocument/2006/relationships/hyperlink" Target="http://www.greencentury.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7195"/>
            <a:ext cx="3588026" cy="4876800"/>
          </a:xfrm>
        </p:spPr>
        <p:txBody>
          <a:bodyPr>
            <a:noAutofit/>
          </a:bodyPr>
          <a:lstStyle/>
          <a:p>
            <a:pPr algn="ctr"/>
            <a:r>
              <a:rPr lang="en-US" sz="2800" i="1" dirty="0" smtClean="0"/>
              <a:t>Why You Should Consider Extracting</a:t>
            </a:r>
            <a:br>
              <a:rPr lang="en-US" sz="2800" i="1" dirty="0" smtClean="0"/>
            </a:br>
            <a:r>
              <a:rPr lang="en-US" sz="2800" i="1" dirty="0" smtClean="0"/>
              <a:t>Fossil Fuels from </a:t>
            </a:r>
            <a:br>
              <a:rPr lang="en-US" sz="2800" i="1" dirty="0" smtClean="0"/>
            </a:br>
            <a:r>
              <a:rPr lang="en-US" sz="2800" i="1" dirty="0" smtClean="0"/>
              <a:t>Your Portfolio</a:t>
            </a:r>
            <a:r>
              <a:rPr lang="en-US" sz="2400" i="1" dirty="0" smtClean="0"/>
              <a:t/>
            </a:r>
            <a:br>
              <a:rPr lang="en-US" sz="2400" i="1" dirty="0" smtClean="0"/>
            </a:br>
            <a:r>
              <a:rPr lang="en-US" sz="2400" i="1" dirty="0"/>
              <a:t/>
            </a:r>
            <a:br>
              <a:rPr lang="en-US" sz="2400" i="1" dirty="0"/>
            </a:br>
            <a:r>
              <a:rPr lang="en-US" sz="3600" i="1" dirty="0" smtClean="0"/>
              <a:t/>
            </a:r>
            <a:br>
              <a:rPr lang="en-US" sz="3600" i="1" dirty="0" smtClean="0"/>
            </a:br>
            <a:r>
              <a:rPr lang="en-US" sz="2000" dirty="0" smtClean="0"/>
              <a:t/>
            </a:r>
            <a:br>
              <a:rPr lang="en-US" sz="2000" dirty="0" smtClean="0"/>
            </a:br>
            <a:endParaRPr lang="en-US" sz="2000" dirty="0"/>
          </a:p>
        </p:txBody>
      </p:sp>
      <p:sp>
        <p:nvSpPr>
          <p:cNvPr id="4" name="Footer Placeholder 2"/>
          <p:cNvSpPr txBox="1">
            <a:spLocks/>
          </p:cNvSpPr>
          <p:nvPr/>
        </p:nvSpPr>
        <p:spPr>
          <a:xfrm>
            <a:off x="4482548" y="3352800"/>
            <a:ext cx="4572000" cy="746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b="1" dirty="0">
              <a:solidFill>
                <a:schemeClr val="tx2"/>
              </a:solidFill>
              <a:latin typeface="Palatino Linotype"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044" y="725791"/>
            <a:ext cx="4067109" cy="5141609"/>
          </a:xfrm>
          <a:prstGeom prst="rect">
            <a:avLst/>
          </a:prstGeom>
          <a:ln w="12700">
            <a:solidFill>
              <a:schemeClr val="accent1"/>
            </a:solidFill>
          </a:ln>
        </p:spPr>
      </p:pic>
      <p:pic>
        <p:nvPicPr>
          <p:cNvPr id="5" name="Picture 4"/>
          <p:cNvPicPr>
            <a:picLocks noChangeAspect="1"/>
          </p:cNvPicPr>
          <p:nvPr/>
        </p:nvPicPr>
        <p:blipFill>
          <a:blip r:embed="rId4"/>
          <a:stretch>
            <a:fillRect/>
          </a:stretch>
        </p:blipFill>
        <p:spPr>
          <a:xfrm>
            <a:off x="838200" y="4683069"/>
            <a:ext cx="2583075" cy="1166551"/>
          </a:xfrm>
          <a:prstGeom prst="rect">
            <a:avLst/>
          </a:prstGeom>
        </p:spPr>
      </p:pic>
      <p:sp>
        <p:nvSpPr>
          <p:cNvPr id="6" name="TextBox 5"/>
          <p:cNvSpPr txBox="1"/>
          <p:nvPr/>
        </p:nvSpPr>
        <p:spPr>
          <a:xfrm>
            <a:off x="-160125" y="6248400"/>
            <a:ext cx="7315200" cy="762000"/>
          </a:xfrm>
          <a:prstGeom prst="rect">
            <a:avLst/>
          </a:prstGeom>
          <a:noFill/>
        </p:spPr>
        <p:txBody>
          <a:bodyPr wrap="square" rtlCol="0">
            <a:spAutoFit/>
          </a:bodyPr>
          <a:lstStyle/>
          <a:p>
            <a:r>
              <a:rPr lang="en-US" sz="2400" i="1" dirty="0" smtClean="0">
                <a:solidFill>
                  <a:schemeClr val="tx2"/>
                </a:solidFill>
                <a:latin typeface="Palatino Linotype" pitchFamily="18" charset="0"/>
                <a:ea typeface="+mj-ea"/>
                <a:cs typeface="+mj-cs"/>
              </a:rPr>
              <a:t>		</a:t>
            </a:r>
            <a:r>
              <a:rPr lang="en-US" sz="3600" i="1" dirty="0">
                <a:solidFill>
                  <a:schemeClr val="tx2"/>
                </a:solidFill>
                <a:latin typeface="Palatino Linotype" pitchFamily="18" charset="0"/>
                <a:ea typeface="+mj-ea"/>
                <a:cs typeface="+mj-cs"/>
              </a:rPr>
              <a:t/>
            </a:r>
            <a:br>
              <a:rPr lang="en-US" sz="3600" i="1" dirty="0">
                <a:solidFill>
                  <a:schemeClr val="tx2"/>
                </a:solidFill>
                <a:latin typeface="Palatino Linotype" pitchFamily="18" charset="0"/>
                <a:ea typeface="+mj-ea"/>
                <a:cs typeface="+mj-cs"/>
              </a:rPr>
            </a:br>
            <a:endParaRPr lang="en-US" dirty="0">
              <a:solidFill>
                <a:schemeClr val="tx2"/>
              </a:solidFill>
            </a:endParaRPr>
          </a:p>
        </p:txBody>
      </p:sp>
    </p:spTree>
    <p:extLst>
      <p:ext uri="{BB962C8B-B14F-4D97-AF65-F5344CB8AC3E}">
        <p14:creationId xmlns:p14="http://schemas.microsoft.com/office/powerpoint/2010/main" val="2819250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Fossil Fuel Free Investing – Opportunities for Individual Investors</a:t>
            </a:r>
            <a:endParaRPr lang="en-US" b="1" dirty="0"/>
          </a:p>
        </p:txBody>
      </p:sp>
      <p:sp>
        <p:nvSpPr>
          <p:cNvPr id="5" name="Content Placeholder 2"/>
          <p:cNvSpPr txBox="1">
            <a:spLocks/>
          </p:cNvSpPr>
          <p:nvPr/>
        </p:nvSpPr>
        <p:spPr>
          <a:xfrm>
            <a:off x="457200" y="10668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baseline="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1400" b="1" kern="1200" baseline="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baseline="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baseline="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u="sng" dirty="0"/>
          </a:p>
        </p:txBody>
      </p:sp>
      <p:sp>
        <p:nvSpPr>
          <p:cNvPr id="2" name="Content Placeholder 1"/>
          <p:cNvSpPr>
            <a:spLocks noGrp="1"/>
          </p:cNvSpPr>
          <p:nvPr>
            <p:ph idx="1"/>
          </p:nvPr>
        </p:nvSpPr>
        <p:spPr>
          <a:xfrm>
            <a:off x="398929" y="1066800"/>
            <a:ext cx="8305800" cy="5181600"/>
          </a:xfrm>
        </p:spPr>
        <p:txBody>
          <a:bodyPr>
            <a:noAutofit/>
          </a:bodyPr>
          <a:lstStyle/>
          <a:p>
            <a:pPr marL="2057400" indent="-2057400">
              <a:spcAft>
                <a:spcPts val="800"/>
              </a:spcAft>
              <a:buNone/>
            </a:pPr>
            <a:r>
              <a:rPr lang="en-US" sz="1500" b="1" dirty="0" smtClean="0">
                <a:solidFill>
                  <a:srgbClr val="06701A"/>
                </a:solidFill>
              </a:rPr>
              <a:t>Green Century Funds: 	First family of diversified and responsible                                                             </a:t>
            </a:r>
            <a:r>
              <a:rPr lang="en-US" sz="1500" b="1" u="sng" dirty="0" smtClean="0">
                <a:solidFill>
                  <a:srgbClr val="06701A"/>
                </a:solidFill>
              </a:rPr>
              <a:t>fossil fuel free</a:t>
            </a:r>
            <a:r>
              <a:rPr lang="en-US" sz="1500" b="1" dirty="0" smtClean="0">
                <a:solidFill>
                  <a:srgbClr val="06701A"/>
                </a:solidFill>
              </a:rPr>
              <a:t> mutual funds</a:t>
            </a:r>
          </a:p>
          <a:p>
            <a:pPr marL="0" indent="0">
              <a:spcBef>
                <a:spcPts val="1200"/>
              </a:spcBef>
              <a:buNone/>
            </a:pPr>
            <a:r>
              <a:rPr lang="en-US" b="1" u="sng" dirty="0" smtClean="0">
                <a:solidFill>
                  <a:schemeClr val="tx2"/>
                </a:solidFill>
              </a:rPr>
              <a:t>Green </a:t>
            </a:r>
            <a:r>
              <a:rPr lang="en-US" b="1" u="sng" dirty="0">
                <a:solidFill>
                  <a:schemeClr val="tx2"/>
                </a:solidFill>
              </a:rPr>
              <a:t>Century Equity Fund (GCEQX)</a:t>
            </a:r>
            <a:r>
              <a:rPr lang="en-US" dirty="0">
                <a:solidFill>
                  <a:schemeClr val="tx2"/>
                </a:solidFill>
                <a:latin typeface="Palatino Linotype"/>
              </a:rPr>
              <a:t> </a:t>
            </a:r>
          </a:p>
          <a:p>
            <a:pPr indent="-222250"/>
            <a:r>
              <a:rPr lang="en-US" dirty="0" smtClean="0">
                <a:solidFill>
                  <a:schemeClr val="tx2"/>
                </a:solidFill>
                <a:latin typeface="Palatino Linotype"/>
              </a:rPr>
              <a:t>A diversified portfolio of stocks based </a:t>
            </a:r>
            <a:r>
              <a:rPr lang="en-US" dirty="0">
                <a:solidFill>
                  <a:schemeClr val="tx2"/>
                </a:solidFill>
                <a:latin typeface="Palatino Linotype"/>
              </a:rPr>
              <a:t>on longest running sustainable investment index. </a:t>
            </a:r>
            <a:endParaRPr lang="en-US" dirty="0" smtClean="0">
              <a:solidFill>
                <a:schemeClr val="tx2"/>
              </a:solidFill>
              <a:latin typeface="Palatino Linotype"/>
            </a:endParaRPr>
          </a:p>
          <a:p>
            <a:pPr marL="0" indent="0">
              <a:buNone/>
            </a:pPr>
            <a:endParaRPr lang="en-US" b="1" u="sng" dirty="0">
              <a:solidFill>
                <a:schemeClr val="tx2"/>
              </a:solidFill>
            </a:endParaRPr>
          </a:p>
          <a:p>
            <a:pPr marL="0" indent="0">
              <a:buNone/>
            </a:pPr>
            <a:r>
              <a:rPr lang="en-US" b="1" u="sng" dirty="0">
                <a:solidFill>
                  <a:schemeClr val="tx2"/>
                </a:solidFill>
              </a:rPr>
              <a:t>Green Century Balanced Fund (GCBLX)</a:t>
            </a:r>
          </a:p>
          <a:p>
            <a:pPr indent="-222250"/>
            <a:r>
              <a:rPr lang="en-US" dirty="0" smtClean="0">
                <a:solidFill>
                  <a:schemeClr val="tx2"/>
                </a:solidFill>
                <a:latin typeface="Palatino Linotype"/>
              </a:rPr>
              <a:t>A diversified </a:t>
            </a:r>
            <a:r>
              <a:rPr lang="en-US" dirty="0">
                <a:solidFill>
                  <a:schemeClr val="tx2"/>
                </a:solidFill>
                <a:latin typeface="Palatino Linotype"/>
              </a:rPr>
              <a:t>portfolio of stocks and bonds</a:t>
            </a:r>
            <a:endParaRPr lang="en-US" u="sng" dirty="0">
              <a:solidFill>
                <a:schemeClr val="tx2"/>
              </a:solidFill>
              <a:latin typeface="Palatino Linotype"/>
            </a:endParaRPr>
          </a:p>
          <a:p>
            <a:pPr marL="0" indent="0">
              <a:buNone/>
            </a:pPr>
            <a:endParaRPr lang="en-US" dirty="0" smtClean="0"/>
          </a:p>
          <a:p>
            <a:pPr marL="0" indent="0">
              <a:buNone/>
            </a:pPr>
            <a:r>
              <a:rPr lang="en-US" b="1" dirty="0" smtClean="0"/>
              <a:t>Neither Fund invests in:</a:t>
            </a:r>
          </a:p>
          <a:p>
            <a:pPr marL="349250" indent="-228600">
              <a:spcAft>
                <a:spcPts val="1200"/>
              </a:spcAft>
              <a:buNone/>
            </a:pPr>
            <a:r>
              <a:rPr lang="en-US" dirty="0" smtClean="0"/>
              <a:t>- 	Coal</a:t>
            </a:r>
            <a:r>
              <a:rPr lang="en-US" dirty="0"/>
              <a:t>, oil, and gas companies engaged in exploration, extraction, refining or </a:t>
            </a:r>
            <a:r>
              <a:rPr lang="en-US" dirty="0" smtClean="0"/>
              <a:t>processing</a:t>
            </a:r>
            <a:endParaRPr lang="en-US" dirty="0"/>
          </a:p>
          <a:p>
            <a:pPr marL="349250" indent="-228600">
              <a:spcAft>
                <a:spcPts val="1200"/>
              </a:spcAft>
              <a:buNone/>
            </a:pPr>
            <a:r>
              <a:rPr lang="en-US" dirty="0" smtClean="0"/>
              <a:t>- 	Agricultural </a:t>
            </a:r>
            <a:r>
              <a:rPr lang="en-US" dirty="0"/>
              <a:t>companies that use GMOs (genetically modified </a:t>
            </a:r>
            <a:r>
              <a:rPr lang="en-US" dirty="0" smtClean="0"/>
              <a:t>organisms), </a:t>
            </a:r>
            <a:r>
              <a:rPr lang="en-US" dirty="0"/>
              <a:t>large-scale pesticide </a:t>
            </a:r>
            <a:r>
              <a:rPr lang="en-US" dirty="0" smtClean="0"/>
              <a:t>applications </a:t>
            </a:r>
            <a:r>
              <a:rPr lang="en-US" dirty="0"/>
              <a:t>or factory farm practices</a:t>
            </a:r>
          </a:p>
          <a:p>
            <a:pPr marL="349250" indent="-228600" fontAlgn="ctr">
              <a:spcAft>
                <a:spcPts val="1200"/>
              </a:spcAft>
              <a:buNone/>
            </a:pPr>
            <a:r>
              <a:rPr lang="en-US" dirty="0" smtClean="0"/>
              <a:t>- 	Military </a:t>
            </a:r>
            <a:r>
              <a:rPr lang="en-US" dirty="0"/>
              <a:t>weapons/civilian firearms companies</a:t>
            </a:r>
          </a:p>
          <a:p>
            <a:pPr marL="349250" indent="-228600">
              <a:spcAft>
                <a:spcPts val="1200"/>
              </a:spcAft>
              <a:buNone/>
            </a:pPr>
            <a:r>
              <a:rPr lang="en-US" dirty="0" smtClean="0"/>
              <a:t>- 	Nuclear </a:t>
            </a:r>
            <a:r>
              <a:rPr lang="en-US" dirty="0"/>
              <a:t>power companies or companies that derive significant revenues from tobacco</a:t>
            </a:r>
          </a:p>
          <a:p>
            <a:pPr marL="0" indent="0" fontAlgn="ctr">
              <a:spcBef>
                <a:spcPts val="1200"/>
              </a:spcBef>
              <a:buNone/>
            </a:pPr>
            <a:r>
              <a:rPr lang="en-US" b="1" dirty="0" smtClean="0"/>
              <a:t>Both Funds seek </a:t>
            </a:r>
            <a:r>
              <a:rPr lang="en-US" b="1" dirty="0"/>
              <a:t>companies</a:t>
            </a:r>
            <a:r>
              <a:rPr lang="en-US" dirty="0"/>
              <a:t> with strong environmental policies and sustainability practices and which are effectively managing environmental risks and opportunities</a:t>
            </a:r>
            <a:endParaRPr lang="en-US" dirty="0">
              <a:solidFill>
                <a:prstClr val="black"/>
              </a:solidFill>
              <a:latin typeface="Palatino Linotype"/>
            </a:endParaRPr>
          </a:p>
          <a:p>
            <a:pPr marL="0" indent="0">
              <a:buNone/>
            </a:pPr>
            <a:endParaRPr lang="en-US" sz="1050" dirty="0"/>
          </a:p>
        </p:txBody>
      </p:sp>
      <p:pic>
        <p:nvPicPr>
          <p:cNvPr id="6" name="Picture 5"/>
          <p:cNvPicPr>
            <a:picLocks noChangeAspect="1"/>
          </p:cNvPicPr>
          <p:nvPr/>
        </p:nvPicPr>
        <p:blipFill>
          <a:blip r:embed="rId2"/>
          <a:stretch>
            <a:fillRect/>
          </a:stretch>
        </p:blipFill>
        <p:spPr>
          <a:xfrm>
            <a:off x="6858000" y="1066800"/>
            <a:ext cx="1676400" cy="746000"/>
          </a:xfrm>
          <a:prstGeom prst="rect">
            <a:avLst/>
          </a:prstGeom>
        </p:spPr>
      </p:pic>
    </p:spTree>
    <p:extLst>
      <p:ext uri="{BB962C8B-B14F-4D97-AF65-F5344CB8AC3E}">
        <p14:creationId xmlns:p14="http://schemas.microsoft.com/office/powerpoint/2010/main" val="1797632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838"/>
            <a:ext cx="8229600" cy="563562"/>
          </a:xfrm>
        </p:spPr>
        <p:txBody>
          <a:bodyPr>
            <a:normAutofit/>
          </a:bodyPr>
          <a:lstStyle/>
          <a:p>
            <a:r>
              <a:rPr lang="en-US" b="1" dirty="0" smtClean="0"/>
              <a:t>The Shortcomings of Shareholder Engagement with Fossil Fuel Companies</a:t>
            </a:r>
            <a:endParaRPr lang="en-US" b="1" dirty="0"/>
          </a:p>
        </p:txBody>
      </p:sp>
      <p:sp>
        <p:nvSpPr>
          <p:cNvPr id="5" name="TextBox 4"/>
          <p:cNvSpPr txBox="1"/>
          <p:nvPr/>
        </p:nvSpPr>
        <p:spPr>
          <a:xfrm>
            <a:off x="404123" y="1143000"/>
            <a:ext cx="3101077" cy="4524315"/>
          </a:xfrm>
          <a:prstGeom prst="rect">
            <a:avLst/>
          </a:prstGeom>
          <a:noFill/>
        </p:spPr>
        <p:txBody>
          <a:bodyPr wrap="square" rtlCol="0">
            <a:spAutoFit/>
          </a:bodyPr>
          <a:lstStyle/>
          <a:p>
            <a:endParaRPr lang="en-US" sz="1600" dirty="0">
              <a:latin typeface="Palatino Linotype" panose="02040502050505030304" pitchFamily="18" charset="0"/>
            </a:endParaRPr>
          </a:p>
          <a:p>
            <a:pPr marL="285750" lvl="0" indent="-285750">
              <a:buFont typeface="Arial" panose="020B0604020202020204" pitchFamily="34" charset="0"/>
              <a:buChar char="•"/>
            </a:pPr>
            <a:r>
              <a:rPr lang="en-US" sz="1600" b="1" dirty="0">
                <a:solidFill>
                  <a:prstClr val="black"/>
                </a:solidFill>
                <a:latin typeface="Palatino Linotype" panose="02040502050505030304" pitchFamily="18" charset="0"/>
              </a:rPr>
              <a:t>Shareholder advocacy cannot change a company’s core business</a:t>
            </a:r>
          </a:p>
          <a:p>
            <a:pPr marL="285750" lvl="0" indent="-285750">
              <a:buFontTx/>
              <a:buChar char="-"/>
            </a:pPr>
            <a:r>
              <a:rPr lang="en-US" sz="1600" dirty="0" smtClean="0">
                <a:solidFill>
                  <a:prstClr val="black"/>
                </a:solidFill>
                <a:latin typeface="Palatino Linotype" panose="02040502050505030304" pitchFamily="18" charset="0"/>
              </a:rPr>
              <a:t>Not </a:t>
            </a:r>
            <a:r>
              <a:rPr lang="en-US" sz="1600" dirty="0">
                <a:solidFill>
                  <a:prstClr val="black"/>
                </a:solidFill>
                <a:latin typeface="Palatino Linotype" panose="02040502050505030304" pitchFamily="18" charset="0"/>
              </a:rPr>
              <a:t>within scope of the </a:t>
            </a:r>
            <a:r>
              <a:rPr lang="en-US" sz="1600" dirty="0" smtClean="0">
                <a:solidFill>
                  <a:prstClr val="black"/>
                </a:solidFill>
                <a:latin typeface="Palatino Linotype" panose="02040502050505030304" pitchFamily="18" charset="0"/>
              </a:rPr>
              <a:t>strategy</a:t>
            </a:r>
          </a:p>
          <a:p>
            <a:pPr marL="285750" lvl="0" indent="-285750">
              <a:buFontTx/>
              <a:buChar char="-"/>
            </a:pPr>
            <a:endParaRPr lang="en-US" sz="1600" dirty="0">
              <a:solidFill>
                <a:prstClr val="black"/>
              </a:solidFill>
              <a:latin typeface="Palatino Linotype" panose="02040502050505030304" pitchFamily="18" charset="0"/>
            </a:endParaRPr>
          </a:p>
          <a:p>
            <a:pPr marL="285750" lvl="0" indent="-285750">
              <a:buFont typeface="Arial" panose="020B0604020202020204" pitchFamily="34" charset="0"/>
              <a:buChar char="•"/>
            </a:pPr>
            <a:r>
              <a:rPr lang="en-US" sz="1600" b="1" dirty="0" smtClean="0">
                <a:solidFill>
                  <a:prstClr val="black"/>
                </a:solidFill>
                <a:latin typeface="Palatino Linotype" panose="02040502050505030304" pitchFamily="18" charset="0"/>
              </a:rPr>
              <a:t>Shareholder </a:t>
            </a:r>
            <a:r>
              <a:rPr lang="en-US" sz="1600" b="1" dirty="0">
                <a:solidFill>
                  <a:prstClr val="black"/>
                </a:solidFill>
                <a:latin typeface="Palatino Linotype" panose="02040502050505030304" pitchFamily="18" charset="0"/>
              </a:rPr>
              <a:t>advocacy has no track record of success on this issue</a:t>
            </a:r>
          </a:p>
          <a:p>
            <a:pPr marL="285750" lvl="0" indent="-285750">
              <a:buFontTx/>
              <a:buChar char="-"/>
            </a:pPr>
            <a:r>
              <a:rPr lang="en-US" sz="1600" dirty="0">
                <a:solidFill>
                  <a:prstClr val="black"/>
                </a:solidFill>
                <a:latin typeface="Palatino Linotype" panose="02040502050505030304" pitchFamily="18" charset="0"/>
              </a:rPr>
              <a:t>No significant direct reductions in the production of fossil fuels achieved </a:t>
            </a:r>
          </a:p>
          <a:p>
            <a:pPr marL="285750" lvl="0" indent="-285750">
              <a:buFontTx/>
              <a:buChar char="-"/>
            </a:pPr>
            <a:r>
              <a:rPr lang="en-US" sz="1600" dirty="0" smtClean="0">
                <a:solidFill>
                  <a:prstClr val="black"/>
                </a:solidFill>
                <a:latin typeface="Palatino Linotype" panose="02040502050505030304" pitchFamily="18" charset="0"/>
              </a:rPr>
              <a:t>Access </a:t>
            </a:r>
            <a:r>
              <a:rPr lang="en-US" sz="1600" dirty="0">
                <a:solidFill>
                  <a:prstClr val="black"/>
                </a:solidFill>
                <a:latin typeface="Palatino Linotype" panose="02040502050505030304" pitchFamily="18" charset="0"/>
              </a:rPr>
              <a:t>does not equal </a:t>
            </a:r>
            <a:r>
              <a:rPr lang="en-US" sz="1600" dirty="0" smtClean="0">
                <a:solidFill>
                  <a:prstClr val="black"/>
                </a:solidFill>
                <a:latin typeface="Palatino Linotype" panose="02040502050505030304" pitchFamily="18" charset="0"/>
              </a:rPr>
              <a:t>influence or translate to progress </a:t>
            </a:r>
            <a:endParaRPr lang="en-US" sz="1600" dirty="0">
              <a:solidFill>
                <a:prstClr val="black"/>
              </a:solidFill>
              <a:latin typeface="Palatino Linotype" panose="02040502050505030304" pitchFamily="18" charset="0"/>
            </a:endParaRPr>
          </a:p>
          <a:p>
            <a:pPr marL="285750" lvl="0" indent="-285750">
              <a:buFontTx/>
              <a:buChar char="-"/>
            </a:pPr>
            <a:r>
              <a:rPr lang="en-US" sz="1600" dirty="0" smtClean="0">
                <a:solidFill>
                  <a:prstClr val="black"/>
                </a:solidFill>
                <a:latin typeface="Palatino Linotype" panose="02040502050505030304" pitchFamily="18" charset="0"/>
              </a:rPr>
              <a:t>Disclosure </a:t>
            </a:r>
            <a:r>
              <a:rPr lang="en-US" sz="1600" dirty="0">
                <a:solidFill>
                  <a:prstClr val="black"/>
                </a:solidFill>
                <a:latin typeface="Palatino Linotype" panose="02040502050505030304" pitchFamily="18" charset="0"/>
              </a:rPr>
              <a:t>is not reduction</a:t>
            </a:r>
          </a:p>
          <a:p>
            <a:pPr lvl="0"/>
            <a:r>
              <a:rPr lang="en-US" sz="1600" i="1" dirty="0">
                <a:solidFill>
                  <a:prstClr val="black"/>
                </a:solidFill>
                <a:latin typeface="Palatino Linotype" panose="02040502050505030304" pitchFamily="18" charset="0"/>
              </a:rPr>
              <a:t> </a:t>
            </a:r>
            <a:endParaRPr lang="en-US" sz="1600" dirty="0">
              <a:solidFill>
                <a:prstClr val="black"/>
              </a:solidFill>
              <a:latin typeface="Palatino Linotype" panose="02040502050505030304" pitchFamily="18" charset="0"/>
            </a:endParaRPr>
          </a:p>
        </p:txBody>
      </p:sp>
      <p:pic>
        <p:nvPicPr>
          <p:cNvPr id="2" name="Picture 1"/>
          <p:cNvPicPr>
            <a:picLocks noChangeAspect="1"/>
          </p:cNvPicPr>
          <p:nvPr/>
        </p:nvPicPr>
        <p:blipFill>
          <a:blip r:embed="rId2"/>
          <a:stretch>
            <a:fillRect/>
          </a:stretch>
        </p:blipFill>
        <p:spPr>
          <a:xfrm>
            <a:off x="4038600" y="1304501"/>
            <a:ext cx="4669941" cy="3103133"/>
          </a:xfrm>
          <a:prstGeom prst="rect">
            <a:avLst/>
          </a:prstGeom>
        </p:spPr>
      </p:pic>
      <p:pic>
        <p:nvPicPr>
          <p:cNvPr id="7" name="Picture 6"/>
          <p:cNvPicPr>
            <a:picLocks noChangeAspect="1"/>
          </p:cNvPicPr>
          <p:nvPr/>
        </p:nvPicPr>
        <p:blipFill>
          <a:blip r:embed="rId3"/>
          <a:stretch>
            <a:fillRect/>
          </a:stretch>
        </p:blipFill>
        <p:spPr>
          <a:xfrm>
            <a:off x="4038600" y="4648200"/>
            <a:ext cx="4535817" cy="804742"/>
          </a:xfrm>
          <a:prstGeom prst="rect">
            <a:avLst/>
          </a:prstGeom>
        </p:spPr>
      </p:pic>
    </p:spTree>
    <p:extLst>
      <p:ext uri="{BB962C8B-B14F-4D97-AF65-F5344CB8AC3E}">
        <p14:creationId xmlns:p14="http://schemas.microsoft.com/office/powerpoint/2010/main" val="3866757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838"/>
            <a:ext cx="8229600" cy="563562"/>
          </a:xfrm>
        </p:spPr>
        <p:txBody>
          <a:bodyPr>
            <a:normAutofit/>
          </a:bodyPr>
          <a:lstStyle/>
          <a:p>
            <a:r>
              <a:rPr lang="en-US" b="1" dirty="0" smtClean="0"/>
              <a:t>The Shortcomings of Shareholder Engagement with Fossil Fuel Companies</a:t>
            </a:r>
            <a:endParaRPr lang="en-US" b="1" dirty="0"/>
          </a:p>
        </p:txBody>
      </p:sp>
      <p:pic>
        <p:nvPicPr>
          <p:cNvPr id="3" name="Picture 2"/>
          <p:cNvPicPr>
            <a:picLocks noChangeAspect="1"/>
          </p:cNvPicPr>
          <p:nvPr/>
        </p:nvPicPr>
        <p:blipFill>
          <a:blip r:embed="rId2"/>
          <a:stretch>
            <a:fillRect/>
          </a:stretch>
        </p:blipFill>
        <p:spPr>
          <a:xfrm>
            <a:off x="361997" y="2030882"/>
            <a:ext cx="4517528" cy="3450635"/>
          </a:xfrm>
          <a:prstGeom prst="rect">
            <a:avLst/>
          </a:prstGeom>
        </p:spPr>
      </p:pic>
      <p:pic>
        <p:nvPicPr>
          <p:cNvPr id="6" name="Picture 5"/>
          <p:cNvPicPr>
            <a:picLocks noChangeAspect="1"/>
          </p:cNvPicPr>
          <p:nvPr/>
        </p:nvPicPr>
        <p:blipFill>
          <a:blip r:embed="rId3"/>
          <a:stretch>
            <a:fillRect/>
          </a:stretch>
        </p:blipFill>
        <p:spPr>
          <a:xfrm>
            <a:off x="1038711" y="5867400"/>
            <a:ext cx="6895174" cy="377985"/>
          </a:xfrm>
          <a:prstGeom prst="rect">
            <a:avLst/>
          </a:prstGeom>
        </p:spPr>
      </p:pic>
      <p:pic>
        <p:nvPicPr>
          <p:cNvPr id="8" name="Picture 7"/>
          <p:cNvPicPr>
            <a:picLocks noChangeAspect="1"/>
          </p:cNvPicPr>
          <p:nvPr/>
        </p:nvPicPr>
        <p:blipFill>
          <a:blip r:embed="rId4"/>
          <a:stretch>
            <a:fillRect/>
          </a:stretch>
        </p:blipFill>
        <p:spPr>
          <a:xfrm>
            <a:off x="361997" y="1094685"/>
            <a:ext cx="8248603" cy="926672"/>
          </a:xfrm>
          <a:prstGeom prst="rect">
            <a:avLst/>
          </a:prstGeom>
        </p:spPr>
      </p:pic>
      <p:pic>
        <p:nvPicPr>
          <p:cNvPr id="9" name="Picture 8"/>
          <p:cNvPicPr>
            <a:picLocks noChangeAspect="1"/>
          </p:cNvPicPr>
          <p:nvPr/>
        </p:nvPicPr>
        <p:blipFill>
          <a:blip r:embed="rId5"/>
          <a:stretch>
            <a:fillRect/>
          </a:stretch>
        </p:blipFill>
        <p:spPr>
          <a:xfrm>
            <a:off x="5181600" y="1634181"/>
            <a:ext cx="3267739" cy="3968840"/>
          </a:xfrm>
          <a:prstGeom prst="rect">
            <a:avLst/>
          </a:prstGeom>
        </p:spPr>
      </p:pic>
    </p:spTree>
    <p:extLst>
      <p:ext uri="{BB962C8B-B14F-4D97-AF65-F5344CB8AC3E}">
        <p14:creationId xmlns:p14="http://schemas.microsoft.com/office/powerpoint/2010/main" val="2727725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prstClr val="black"/>
                </a:solidFill>
              </a:rPr>
              <a:t>Stocks will fluctuate in response to factors that may affect a single company, industry, sector, or the market as a whole and may perform worse than the market. Bonds are subject to risks including interest rate, credit, and inflation.  The Funds’ environmental criteria limit the investments available to the Funds compared to mutual funds that do not use environmental criteria</a:t>
            </a:r>
            <a:r>
              <a:rPr lang="en-US" dirty="0" smtClean="0">
                <a:solidFill>
                  <a:prstClr val="black"/>
                </a:solidFill>
              </a:rPr>
              <a:t>.</a:t>
            </a:r>
          </a:p>
          <a:p>
            <a:pPr marL="0" indent="0">
              <a:buNone/>
            </a:pPr>
            <a:endParaRPr lang="en-US" dirty="0" smtClean="0">
              <a:solidFill>
                <a:prstClr val="black"/>
              </a:solidFill>
            </a:endParaRPr>
          </a:p>
          <a:p>
            <a:r>
              <a:rPr lang="en-US" dirty="0">
                <a:solidFill>
                  <a:prstClr val="black"/>
                </a:solidFill>
              </a:rPr>
              <a:t>The Custom Balanced Index is comprised of a 60% weighting in the S&amp;P </a:t>
            </a:r>
            <a:r>
              <a:rPr lang="en-US" dirty="0" err="1">
                <a:solidFill>
                  <a:prstClr val="black"/>
                </a:solidFill>
              </a:rPr>
              <a:t>Supercomposite</a:t>
            </a:r>
            <a:r>
              <a:rPr lang="en-US" dirty="0">
                <a:solidFill>
                  <a:prstClr val="black"/>
                </a:solidFill>
              </a:rPr>
              <a:t> 1500 Index and a 40% weighting in the </a:t>
            </a:r>
            <a:r>
              <a:rPr lang="en-US" dirty="0" err="1">
                <a:solidFill>
                  <a:prstClr val="black"/>
                </a:solidFill>
              </a:rPr>
              <a:t>BofA</a:t>
            </a:r>
            <a:r>
              <a:rPr lang="en-US" dirty="0">
                <a:solidFill>
                  <a:prstClr val="black"/>
                </a:solidFill>
              </a:rPr>
              <a:t> Merrill Lynch 1-10 Year US Corporate &amp; Government Index (the </a:t>
            </a:r>
            <a:r>
              <a:rPr lang="en-US" dirty="0" err="1">
                <a:solidFill>
                  <a:prstClr val="black"/>
                </a:solidFill>
              </a:rPr>
              <a:t>BofA</a:t>
            </a:r>
            <a:r>
              <a:rPr lang="en-US" dirty="0">
                <a:solidFill>
                  <a:prstClr val="black"/>
                </a:solidFill>
              </a:rPr>
              <a:t> Merrill Lynch Index). The S&amp;P </a:t>
            </a:r>
            <a:r>
              <a:rPr lang="en-US" dirty="0" err="1">
                <a:solidFill>
                  <a:prstClr val="black"/>
                </a:solidFill>
              </a:rPr>
              <a:t>Supercomposite</a:t>
            </a:r>
            <a:r>
              <a:rPr lang="en-US" dirty="0">
                <a:solidFill>
                  <a:prstClr val="black"/>
                </a:solidFill>
              </a:rPr>
              <a:t> 1500 Index is an unmanaged index of 1500 selected stocks. The </a:t>
            </a:r>
            <a:r>
              <a:rPr lang="en-US" dirty="0" err="1">
                <a:solidFill>
                  <a:prstClr val="black"/>
                </a:solidFill>
              </a:rPr>
              <a:t>BofA</a:t>
            </a:r>
            <a:r>
              <a:rPr lang="en-US" dirty="0">
                <a:solidFill>
                  <a:prstClr val="black"/>
                </a:solidFill>
              </a:rPr>
              <a:t> Merrill Lynch Index tracks the performance of U.S. dollar-denominated investment grade government and corporate public debt issued in the U.S. domestic bond market with at least 1 year and less than 10 years remaining maturity, including U.S. treasury, U.S. agency, foreign government, supranational and corporate securities. It is not possible to invest directly in the Custom Balanced Index, the S&amp;P </a:t>
            </a:r>
            <a:r>
              <a:rPr lang="en-US" dirty="0" err="1">
                <a:solidFill>
                  <a:prstClr val="black"/>
                </a:solidFill>
              </a:rPr>
              <a:t>Supercomposite</a:t>
            </a:r>
            <a:r>
              <a:rPr lang="en-US" dirty="0">
                <a:solidFill>
                  <a:prstClr val="black"/>
                </a:solidFill>
              </a:rPr>
              <a:t> 1500 Index, or the </a:t>
            </a:r>
            <a:r>
              <a:rPr lang="en-US" dirty="0" err="1">
                <a:solidFill>
                  <a:prstClr val="black"/>
                </a:solidFill>
              </a:rPr>
              <a:t>BofA</a:t>
            </a:r>
            <a:r>
              <a:rPr lang="en-US" dirty="0">
                <a:solidFill>
                  <a:prstClr val="black"/>
                </a:solidFill>
              </a:rPr>
              <a:t> Merrill Lynch Index.</a:t>
            </a:r>
          </a:p>
          <a:p>
            <a:endParaRPr lang="en-US" dirty="0">
              <a:solidFill>
                <a:prstClr val="black"/>
              </a:solidFill>
            </a:endParaRPr>
          </a:p>
          <a:p>
            <a:r>
              <a:rPr lang="en-US" dirty="0">
                <a:solidFill>
                  <a:prstClr val="black"/>
                </a:solidFill>
              </a:rPr>
              <a:t>The S&amp;P 500</a:t>
            </a:r>
            <a:r>
              <a:rPr lang="en-US" baseline="30000" dirty="0">
                <a:solidFill>
                  <a:prstClr val="black"/>
                </a:solidFill>
                <a:sym typeface="Symbol"/>
              </a:rPr>
              <a:t></a:t>
            </a:r>
            <a:r>
              <a:rPr lang="en-US" dirty="0">
                <a:solidFill>
                  <a:prstClr val="black"/>
                </a:solidFill>
              </a:rPr>
              <a:t> Index is an unmanaged index of 500 selected common stocks, most of which are listed on the New York Stock Exchange.  The S&amp;P 500</a:t>
            </a:r>
            <a:r>
              <a:rPr lang="en-US" baseline="30000" dirty="0">
                <a:solidFill>
                  <a:prstClr val="black"/>
                </a:solidFill>
                <a:sym typeface="Symbol"/>
              </a:rPr>
              <a:t></a:t>
            </a:r>
            <a:r>
              <a:rPr lang="en-US" dirty="0">
                <a:solidFill>
                  <a:prstClr val="black"/>
                </a:solidFill>
              </a:rPr>
              <a:t> Index is heavily weighted toward stocks with large market capitalization and represents approximately two-thirds of the total market value of all domestic stocks.  It is not possible to invest directly in the S&amp;P 500</a:t>
            </a:r>
            <a:r>
              <a:rPr lang="en-US" baseline="30000" dirty="0">
                <a:solidFill>
                  <a:prstClr val="black"/>
                </a:solidFill>
                <a:sym typeface="Symbol"/>
              </a:rPr>
              <a:t></a:t>
            </a:r>
            <a:r>
              <a:rPr lang="en-US" dirty="0">
                <a:solidFill>
                  <a:prstClr val="black"/>
                </a:solidFill>
              </a:rPr>
              <a:t> Index</a:t>
            </a:r>
            <a:r>
              <a:rPr lang="en-US" dirty="0" smtClean="0">
                <a:solidFill>
                  <a:prstClr val="black"/>
                </a:solidFill>
              </a:rPr>
              <a:t>.</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p>
        </p:txBody>
      </p:sp>
      <p:sp>
        <p:nvSpPr>
          <p:cNvPr id="3" name="Title 2"/>
          <p:cNvSpPr>
            <a:spLocks noGrp="1"/>
          </p:cNvSpPr>
          <p:nvPr>
            <p:ph type="title"/>
          </p:nvPr>
        </p:nvSpPr>
        <p:spPr/>
        <p:txBody>
          <a:bodyPr/>
          <a:lstStyle/>
          <a:p>
            <a:r>
              <a:rPr lang="en-US" dirty="0"/>
              <a:t>Disclosure: Important Information</a:t>
            </a:r>
          </a:p>
        </p:txBody>
      </p:sp>
    </p:spTree>
    <p:extLst>
      <p:ext uri="{BB962C8B-B14F-4D97-AF65-F5344CB8AC3E}">
        <p14:creationId xmlns:p14="http://schemas.microsoft.com/office/powerpoint/2010/main" val="312286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solidFill>
                <a:prstClr val="black"/>
              </a:solidFill>
            </a:endParaRPr>
          </a:p>
          <a:p>
            <a:r>
              <a:rPr lang="en-US" dirty="0"/>
              <a:t>The MSCI ACWI </a:t>
            </a:r>
            <a:r>
              <a:rPr lang="en-US" dirty="0" smtClean="0"/>
              <a:t>IMI Index </a:t>
            </a:r>
            <a:r>
              <a:rPr lang="en-US" dirty="0"/>
              <a:t>is a free float-adjusted market capitalization weighted index that is designed to measure the equity market performance of developed and emerging markets. </a:t>
            </a:r>
            <a:r>
              <a:rPr lang="en-US" dirty="0" smtClean="0">
                <a:solidFill>
                  <a:prstClr val="black"/>
                </a:solidFill>
              </a:rPr>
              <a:t>The </a:t>
            </a:r>
            <a:r>
              <a:rPr lang="en-US" dirty="0">
                <a:solidFill>
                  <a:prstClr val="black"/>
                </a:solidFill>
              </a:rPr>
              <a:t>MSCI ACWI IMI universe covers 24 developed markets and 20 emerging markets, including 8,514 listed companies as of Nov. 29, 2013</a:t>
            </a:r>
            <a:r>
              <a:rPr lang="en-US" dirty="0" smtClean="0">
                <a:solidFill>
                  <a:prstClr val="black"/>
                </a:solidFill>
              </a:rPr>
              <a:t>. It is not possible to invest directly in the MSCI ACWI Index.</a:t>
            </a:r>
          </a:p>
          <a:p>
            <a:pPr marL="0" indent="0">
              <a:buNone/>
            </a:pPr>
            <a:endParaRPr lang="en-US" dirty="0">
              <a:solidFill>
                <a:prstClr val="black"/>
              </a:solidFill>
            </a:endParaRPr>
          </a:p>
          <a:p>
            <a:r>
              <a:rPr lang="en-US" dirty="0" smtClean="0">
                <a:solidFill>
                  <a:prstClr val="black"/>
                </a:solidFill>
              </a:rPr>
              <a:t>The MSCI ACWI IMI Index CALSTRS ex Carbon List is comprised of the MSCI ACWI IMI Index minus certain companies. The </a:t>
            </a:r>
            <a:r>
              <a:rPr lang="en-US" dirty="0">
                <a:solidFill>
                  <a:prstClr val="black"/>
                </a:solidFill>
              </a:rPr>
              <a:t>California State Teachers Retirement System </a:t>
            </a:r>
            <a:r>
              <a:rPr lang="en-US" dirty="0" smtClean="0">
                <a:solidFill>
                  <a:prstClr val="black"/>
                </a:solidFill>
              </a:rPr>
              <a:t>(CALSTRS) provided a list </a:t>
            </a:r>
            <a:r>
              <a:rPr lang="en-US" dirty="0">
                <a:solidFill>
                  <a:prstClr val="black"/>
                </a:solidFill>
              </a:rPr>
              <a:t>of carbon-reserve owning companies </a:t>
            </a:r>
            <a:r>
              <a:rPr lang="en-US" dirty="0" smtClean="0">
                <a:solidFill>
                  <a:prstClr val="black"/>
                </a:solidFill>
              </a:rPr>
              <a:t>that mirrored the </a:t>
            </a:r>
            <a:r>
              <a:rPr lang="en-US" dirty="0">
                <a:solidFill>
                  <a:prstClr val="black"/>
                </a:solidFill>
              </a:rPr>
              <a:t>Carbon Tracker list </a:t>
            </a:r>
            <a:r>
              <a:rPr lang="en-US" dirty="0" smtClean="0">
                <a:solidFill>
                  <a:prstClr val="black"/>
                </a:solidFill>
              </a:rPr>
              <a:t>of </a:t>
            </a:r>
            <a:r>
              <a:rPr lang="en-US" dirty="0">
                <a:solidFill>
                  <a:prstClr val="black"/>
                </a:solidFill>
              </a:rPr>
              <a:t>the top 100 coal companies and the top 100 oil and gas companies, assessed on the potential carbon emissions from their reserves. </a:t>
            </a:r>
            <a:r>
              <a:rPr lang="en-US" dirty="0" smtClean="0">
                <a:solidFill>
                  <a:prstClr val="black"/>
                </a:solidFill>
              </a:rPr>
              <a:t>www.carbontracker.org/report/carbon-bubble/ pages 13-14.  It is not possible to invest directly in the MSCI ACWI IMI Index CALSTRS ex Carbon List.</a:t>
            </a:r>
          </a:p>
          <a:p>
            <a:pPr marL="0" indent="0">
              <a:buNone/>
            </a:pPr>
            <a:endParaRPr lang="en-US" dirty="0" smtClean="0">
              <a:solidFill>
                <a:prstClr val="black"/>
              </a:solidFill>
            </a:endParaRPr>
          </a:p>
          <a:p>
            <a:r>
              <a:rPr lang="en-US" dirty="0" smtClean="0">
                <a:solidFill>
                  <a:prstClr val="black"/>
                </a:solidFill>
              </a:rPr>
              <a:t>The </a:t>
            </a:r>
            <a:r>
              <a:rPr lang="en-US" dirty="0">
                <a:cs typeface="Arial" panose="020B0604020202020204" pitchFamily="34" charset="0"/>
              </a:rPr>
              <a:t>AP_SP500_EX_FOSSIL_FUELS </a:t>
            </a:r>
            <a:r>
              <a:rPr lang="en-US" dirty="0" smtClean="0">
                <a:cs typeface="Arial" panose="020B0604020202020204" pitchFamily="34" charset="0"/>
              </a:rPr>
              <a:t>Index is a </a:t>
            </a:r>
            <a:r>
              <a:rPr lang="en-US" dirty="0" smtClean="0"/>
              <a:t>portfolio designed by Advisor Partners that is comprised of the </a:t>
            </a:r>
            <a:r>
              <a:rPr lang="en-US" dirty="0"/>
              <a:t>S&amp;P </a:t>
            </a:r>
            <a:r>
              <a:rPr lang="en-US" dirty="0" smtClean="0"/>
              <a:t>500</a:t>
            </a:r>
            <a:r>
              <a:rPr lang="en-US" baseline="30000" dirty="0">
                <a:solidFill>
                  <a:prstClr val="black"/>
                </a:solidFill>
                <a:sym typeface="Symbol"/>
              </a:rPr>
              <a:t> </a:t>
            </a:r>
            <a:r>
              <a:rPr lang="en-US" dirty="0" smtClean="0"/>
              <a:t> and then excludes the U.S</a:t>
            </a:r>
            <a:r>
              <a:rPr lang="en-US" dirty="0"/>
              <a:t>. oil, gas and coal companies that own carbon in the ground, as well as many chemical companies, utilities and miners. In the most recent month of the chart, December 2012, the rules excluded a total of 72 stocks</a:t>
            </a:r>
            <a:r>
              <a:rPr lang="en-US" dirty="0" smtClean="0"/>
              <a:t>.  It is not possible to invest directly in the </a:t>
            </a:r>
            <a:r>
              <a:rPr lang="en-US" dirty="0">
                <a:cs typeface="Arial" panose="020B0604020202020204" pitchFamily="34" charset="0"/>
              </a:rPr>
              <a:t>AP_SP500_EX_FOSSIL_FUELS </a:t>
            </a:r>
            <a:r>
              <a:rPr lang="en-US" dirty="0" smtClean="0">
                <a:cs typeface="Arial" panose="020B0604020202020204" pitchFamily="34" charset="0"/>
              </a:rPr>
              <a:t>Index. </a:t>
            </a:r>
            <a:endParaRPr lang="en-US" dirty="0"/>
          </a:p>
          <a:p>
            <a:endParaRPr lang="en-US" dirty="0">
              <a:cs typeface="Arial" panose="020B0604020202020204" pitchFamily="34" charset="0"/>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p>
        </p:txBody>
      </p:sp>
      <p:sp>
        <p:nvSpPr>
          <p:cNvPr id="3" name="Title 2"/>
          <p:cNvSpPr>
            <a:spLocks noGrp="1"/>
          </p:cNvSpPr>
          <p:nvPr>
            <p:ph type="title"/>
          </p:nvPr>
        </p:nvSpPr>
        <p:spPr/>
        <p:txBody>
          <a:bodyPr/>
          <a:lstStyle/>
          <a:p>
            <a:r>
              <a:rPr lang="en-US" dirty="0"/>
              <a:t>Disclosure: Important </a:t>
            </a:r>
            <a:r>
              <a:rPr lang="en-US" dirty="0" smtClean="0"/>
              <a:t>Information</a:t>
            </a:r>
            <a:endParaRPr lang="en-US" dirty="0"/>
          </a:p>
        </p:txBody>
      </p:sp>
    </p:spTree>
    <p:extLst>
      <p:ext uri="{BB962C8B-B14F-4D97-AF65-F5344CB8AC3E}">
        <p14:creationId xmlns:p14="http://schemas.microsoft.com/office/powerpoint/2010/main" val="113401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buNone/>
            </a:pPr>
            <a:r>
              <a:rPr lang="en-US" dirty="0">
                <a:solidFill>
                  <a:prstClr val="black"/>
                </a:solidFill>
              </a:rPr>
              <a:t>The holdings of the Green Century Funds may change due to ongoing management of the Funds.  References to specific investments should not be construed as a recommendation of a security by the Funds, their advisor, administrator, or distributor.</a:t>
            </a:r>
          </a:p>
          <a:p>
            <a:pPr marL="0" lvl="0" indent="0">
              <a:spcBef>
                <a:spcPts val="0"/>
              </a:spcBef>
              <a:buNone/>
            </a:pPr>
            <a:endParaRPr lang="en-US" dirty="0">
              <a:solidFill>
                <a:prstClr val="black"/>
              </a:solidFill>
            </a:endParaRPr>
          </a:p>
          <a:p>
            <a:pPr marL="0" lvl="0" indent="0">
              <a:spcBef>
                <a:spcPts val="0"/>
              </a:spcBef>
              <a:buNone/>
            </a:pPr>
            <a:r>
              <a:rPr lang="en-US" dirty="0">
                <a:solidFill>
                  <a:prstClr val="black"/>
                </a:solidFill>
              </a:rPr>
              <a:t>This information has been prepared from sources believed to be reliable. The views expressed are as of the date of this writing and are those of the Advisor to the Funds.</a:t>
            </a:r>
          </a:p>
          <a:p>
            <a:pPr marL="0" lvl="0" indent="0">
              <a:spcBef>
                <a:spcPts val="0"/>
              </a:spcBef>
              <a:buNone/>
            </a:pPr>
            <a:endParaRPr lang="en-US" sz="800" dirty="0">
              <a:solidFill>
                <a:prstClr val="black"/>
              </a:solidFill>
            </a:endParaRPr>
          </a:p>
          <a:p>
            <a:pPr marL="0" lvl="0" indent="0">
              <a:spcBef>
                <a:spcPts val="0"/>
              </a:spcBef>
              <a:buNone/>
            </a:pPr>
            <a:r>
              <a:rPr lang="en-US" sz="1600" i="1" dirty="0">
                <a:solidFill>
                  <a:prstClr val="black"/>
                </a:solidFill>
              </a:rPr>
              <a:t>You should carefully consider the Funds' investment objectives, risks, charges and expenses before investing.  To obtain a Prospectus that contains this and other information about the Funds, please visit </a:t>
            </a:r>
            <a:r>
              <a:rPr lang="en-US" sz="1600" i="1" u="sng" dirty="0">
                <a:solidFill>
                  <a:prstClr val="black"/>
                </a:solidFill>
                <a:hlinkClick r:id="rId2"/>
              </a:rPr>
              <a:t>www.greencentury.com,</a:t>
            </a:r>
            <a:r>
              <a:rPr lang="en-US" sz="1600" i="1" dirty="0">
                <a:solidFill>
                  <a:prstClr val="black"/>
                </a:solidFill>
              </a:rPr>
              <a:t> email </a:t>
            </a:r>
            <a:r>
              <a:rPr lang="en-US" sz="1600" i="1" u="sng" dirty="0">
                <a:solidFill>
                  <a:prstClr val="black"/>
                </a:solidFill>
                <a:hlinkClick r:id="rId3"/>
              </a:rPr>
              <a:t>info@greencentury.com</a:t>
            </a:r>
            <a:r>
              <a:rPr lang="en-US" sz="1600" i="1" dirty="0">
                <a:solidFill>
                  <a:prstClr val="black"/>
                </a:solidFill>
              </a:rPr>
              <a:t>, or call 1-800-93-GREEN.  Please read the Prospectus carefully before investing.</a:t>
            </a:r>
          </a:p>
          <a:p>
            <a:pPr marL="0" lvl="0" indent="0">
              <a:spcBef>
                <a:spcPts val="0"/>
              </a:spcBef>
              <a:buNone/>
            </a:pPr>
            <a:endParaRPr lang="en-US" sz="800" i="1" dirty="0">
              <a:solidFill>
                <a:prstClr val="black"/>
              </a:solidFill>
            </a:endParaRPr>
          </a:p>
          <a:p>
            <a:pPr marL="0" lvl="0" indent="0">
              <a:spcBef>
                <a:spcPts val="0"/>
              </a:spcBef>
              <a:buNone/>
            </a:pPr>
            <a:r>
              <a:rPr lang="en-US" dirty="0">
                <a:solidFill>
                  <a:prstClr val="black"/>
                </a:solidFill>
              </a:rPr>
              <a:t>The Green Century Funds are distributed by UMB Distribution Services, </a:t>
            </a:r>
            <a:r>
              <a:rPr lang="en-US" dirty="0" smtClean="0">
                <a:solidFill>
                  <a:prstClr val="black"/>
                </a:solidFill>
              </a:rPr>
              <a:t>2/15</a:t>
            </a:r>
            <a:endParaRPr lang="en-US" dirty="0">
              <a:solidFill>
                <a:prstClr val="black"/>
              </a:solidFill>
            </a:endParaRPr>
          </a:p>
          <a:p>
            <a:endParaRPr lang="en-US" dirty="0"/>
          </a:p>
        </p:txBody>
      </p:sp>
      <p:sp>
        <p:nvSpPr>
          <p:cNvPr id="3" name="Title 2"/>
          <p:cNvSpPr>
            <a:spLocks noGrp="1"/>
          </p:cNvSpPr>
          <p:nvPr>
            <p:ph type="title"/>
          </p:nvPr>
        </p:nvSpPr>
        <p:spPr/>
        <p:txBody>
          <a:bodyPr/>
          <a:lstStyle/>
          <a:p>
            <a:r>
              <a:rPr lang="en-US" dirty="0"/>
              <a:t>Disclosure: Important Information</a:t>
            </a:r>
          </a:p>
        </p:txBody>
      </p:sp>
      <p:pic>
        <p:nvPicPr>
          <p:cNvPr id="5" name="Picture 4"/>
          <p:cNvPicPr>
            <a:picLocks noChangeAspect="1"/>
          </p:cNvPicPr>
          <p:nvPr/>
        </p:nvPicPr>
        <p:blipFill>
          <a:blip r:embed="rId4"/>
          <a:stretch>
            <a:fillRect/>
          </a:stretch>
        </p:blipFill>
        <p:spPr>
          <a:xfrm>
            <a:off x="2895600" y="4293204"/>
            <a:ext cx="3551082" cy="1830395"/>
          </a:xfrm>
          <a:prstGeom prst="rect">
            <a:avLst/>
          </a:prstGeom>
        </p:spPr>
      </p:pic>
    </p:spTree>
    <p:extLst>
      <p:ext uri="{BB962C8B-B14F-4D97-AF65-F5344CB8AC3E}">
        <p14:creationId xmlns:p14="http://schemas.microsoft.com/office/powerpoint/2010/main" val="260086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Green Century Overview</a:t>
            </a:r>
            <a:endParaRPr lang="en-US" b="1" dirty="0"/>
          </a:p>
        </p:txBody>
      </p:sp>
      <p:pic>
        <p:nvPicPr>
          <p:cNvPr id="2" name="Picture 1"/>
          <p:cNvPicPr>
            <a:picLocks noChangeAspect="1"/>
          </p:cNvPicPr>
          <p:nvPr/>
        </p:nvPicPr>
        <p:blipFill>
          <a:blip r:embed="rId2"/>
          <a:stretch>
            <a:fillRect/>
          </a:stretch>
        </p:blipFill>
        <p:spPr>
          <a:xfrm>
            <a:off x="447705" y="1219200"/>
            <a:ext cx="8096190" cy="2603218"/>
          </a:xfrm>
          <a:prstGeom prst="rect">
            <a:avLst/>
          </a:prstGeom>
        </p:spPr>
      </p:pic>
      <p:pic>
        <p:nvPicPr>
          <p:cNvPr id="3" name="Picture 2"/>
          <p:cNvPicPr>
            <a:picLocks noChangeAspect="1"/>
          </p:cNvPicPr>
          <p:nvPr/>
        </p:nvPicPr>
        <p:blipFill>
          <a:blip r:embed="rId3"/>
          <a:stretch>
            <a:fillRect/>
          </a:stretch>
        </p:blipFill>
        <p:spPr>
          <a:xfrm>
            <a:off x="0" y="4267200"/>
            <a:ext cx="9144793" cy="1658256"/>
          </a:xfrm>
          <a:prstGeom prst="rect">
            <a:avLst/>
          </a:prstGeom>
        </p:spPr>
      </p:pic>
    </p:spTree>
    <p:extLst>
      <p:ext uri="{BB962C8B-B14F-4D97-AF65-F5344CB8AC3E}">
        <p14:creationId xmlns:p14="http://schemas.microsoft.com/office/powerpoint/2010/main" val="3979330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Moral and Political Reasons to Divest from Fossil Fuel Companies</a:t>
            </a:r>
            <a:endParaRPr lang="en-US" b="1" dirty="0"/>
          </a:p>
        </p:txBody>
      </p:sp>
      <p:sp>
        <p:nvSpPr>
          <p:cNvPr id="5" name="Rectangle 4"/>
          <p:cNvSpPr/>
          <p:nvPr/>
        </p:nvSpPr>
        <p:spPr>
          <a:xfrm>
            <a:off x="553278" y="1295400"/>
            <a:ext cx="3485322" cy="3539430"/>
          </a:xfrm>
          <a:prstGeom prst="rect">
            <a:avLst/>
          </a:prstGeom>
        </p:spPr>
        <p:txBody>
          <a:bodyPr wrap="square">
            <a:spAutoFit/>
          </a:bodyPr>
          <a:lstStyle/>
          <a:p>
            <a:endParaRPr lang="en-US" sz="1600" dirty="0">
              <a:latin typeface="Palatino Linotype"/>
            </a:endParaRPr>
          </a:p>
          <a:p>
            <a:pPr marL="285750" indent="-285750">
              <a:buFont typeface="Arial" pitchFamily="34" charset="0"/>
              <a:buChar char="•"/>
            </a:pPr>
            <a:r>
              <a:rPr lang="en-US" sz="1600" dirty="0" smtClean="0">
                <a:latin typeface="Palatino Linotype"/>
              </a:rPr>
              <a:t>Stop </a:t>
            </a:r>
            <a:r>
              <a:rPr lang="en-US" sz="1600" dirty="0">
                <a:latin typeface="Palatino Linotype"/>
              </a:rPr>
              <a:t>aligning yourself </a:t>
            </a:r>
            <a:r>
              <a:rPr lang="en-US" sz="1600" dirty="0" smtClean="0">
                <a:latin typeface="Palatino Linotype"/>
              </a:rPr>
              <a:t>and your institutions </a:t>
            </a:r>
            <a:r>
              <a:rPr lang="en-US" sz="1600" dirty="0">
                <a:latin typeface="Palatino Linotype"/>
              </a:rPr>
              <a:t>with the industry that has driven climate change</a:t>
            </a:r>
          </a:p>
          <a:p>
            <a:pPr marL="285750" indent="-285750">
              <a:buFont typeface="Arial" pitchFamily="34" charset="0"/>
              <a:buChar char="•"/>
            </a:pPr>
            <a:endParaRPr lang="en-US" sz="1600" dirty="0">
              <a:latin typeface="Palatino Linotype"/>
            </a:endParaRPr>
          </a:p>
          <a:p>
            <a:pPr marL="285750" indent="-285750">
              <a:buFont typeface="Arial" pitchFamily="34" charset="0"/>
              <a:buChar char="•"/>
            </a:pPr>
            <a:r>
              <a:rPr lang="en-US" sz="1600" dirty="0">
                <a:latin typeface="Palatino Linotype"/>
              </a:rPr>
              <a:t>Start aligning yourself with the companies that share your values and promote energy </a:t>
            </a:r>
            <a:r>
              <a:rPr lang="en-US" sz="1600" dirty="0" smtClean="0">
                <a:latin typeface="Palatino Linotype"/>
              </a:rPr>
              <a:t>efficiency and </a:t>
            </a:r>
            <a:r>
              <a:rPr lang="en-US" sz="1600" dirty="0">
                <a:latin typeface="Palatino Linotype"/>
              </a:rPr>
              <a:t>sustainable </a:t>
            </a:r>
            <a:r>
              <a:rPr lang="en-US" sz="1600" dirty="0" smtClean="0">
                <a:latin typeface="Palatino Linotype"/>
              </a:rPr>
              <a:t>agriculture</a:t>
            </a:r>
          </a:p>
          <a:p>
            <a:endParaRPr lang="en-US" sz="1600" dirty="0" smtClean="0">
              <a:latin typeface="Palatino Linotype"/>
            </a:endParaRPr>
          </a:p>
          <a:p>
            <a:pPr marL="285750" indent="-285750">
              <a:buFont typeface="Arial" pitchFamily="34" charset="0"/>
              <a:buChar char="•"/>
            </a:pPr>
            <a:r>
              <a:rPr lang="en-US" sz="1600" dirty="0" smtClean="0">
                <a:latin typeface="Palatino Linotype"/>
              </a:rPr>
              <a:t>Build a climate change movement that supports sensible policies to curb climate change</a:t>
            </a:r>
          </a:p>
          <a:p>
            <a:pPr marL="285750" indent="-285750">
              <a:buFont typeface="Arial" pitchFamily="34" charset="0"/>
              <a:buChar char="•"/>
            </a:pPr>
            <a:endParaRPr lang="en-US" sz="1600" dirty="0">
              <a:latin typeface="Palatino Linotype"/>
            </a:endParaRPr>
          </a:p>
        </p:txBody>
      </p:sp>
      <p:pic>
        <p:nvPicPr>
          <p:cNvPr id="6" name="Picture 5"/>
          <p:cNvPicPr>
            <a:picLocks noChangeAspect="1"/>
          </p:cNvPicPr>
          <p:nvPr/>
        </p:nvPicPr>
        <p:blipFill>
          <a:blip r:embed="rId2"/>
          <a:stretch>
            <a:fillRect/>
          </a:stretch>
        </p:blipFill>
        <p:spPr>
          <a:xfrm>
            <a:off x="4267200" y="1600200"/>
            <a:ext cx="4235143" cy="3176357"/>
          </a:xfrm>
          <a:prstGeom prst="rect">
            <a:avLst/>
          </a:prstGeom>
        </p:spPr>
      </p:pic>
      <p:sp>
        <p:nvSpPr>
          <p:cNvPr id="7" name="TextBox 6"/>
          <p:cNvSpPr txBox="1"/>
          <p:nvPr/>
        </p:nvSpPr>
        <p:spPr>
          <a:xfrm>
            <a:off x="4452863" y="4953000"/>
            <a:ext cx="4016529" cy="830997"/>
          </a:xfrm>
          <a:prstGeom prst="rect">
            <a:avLst/>
          </a:prstGeom>
          <a:noFill/>
        </p:spPr>
        <p:txBody>
          <a:bodyPr wrap="square" rtlCol="0">
            <a:spAutoFit/>
          </a:bodyPr>
          <a:lstStyle/>
          <a:p>
            <a:r>
              <a:rPr lang="en-US" sz="1200" i="1" dirty="0" smtClean="0"/>
              <a:t>Divestment has become a key avenue for young and old people across the country to try to curb climate change</a:t>
            </a:r>
          </a:p>
          <a:p>
            <a:endParaRPr lang="en-US" sz="1200" i="1" dirty="0" smtClean="0"/>
          </a:p>
          <a:p>
            <a:r>
              <a:rPr lang="en-US" sz="1200" i="1" dirty="0" smtClean="0"/>
              <a:t>Photo:  350.org</a:t>
            </a:r>
            <a:endParaRPr lang="en-US" sz="1200" i="1" dirty="0"/>
          </a:p>
        </p:txBody>
      </p:sp>
    </p:spTree>
    <p:extLst>
      <p:ext uri="{BB962C8B-B14F-4D97-AF65-F5344CB8AC3E}">
        <p14:creationId xmlns:p14="http://schemas.microsoft.com/office/powerpoint/2010/main" val="1087149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Moral and Political Reasons to Divest</a:t>
            </a:r>
            <a:endParaRPr lang="en-US" b="1" dirty="0"/>
          </a:p>
        </p:txBody>
      </p:sp>
      <p:sp>
        <p:nvSpPr>
          <p:cNvPr id="5" name="Rectangle 4"/>
          <p:cNvSpPr/>
          <p:nvPr/>
        </p:nvSpPr>
        <p:spPr>
          <a:xfrm>
            <a:off x="553278" y="1295400"/>
            <a:ext cx="4780722" cy="5232202"/>
          </a:xfrm>
          <a:prstGeom prst="rect">
            <a:avLst/>
          </a:prstGeom>
        </p:spPr>
        <p:txBody>
          <a:bodyPr wrap="square">
            <a:spAutoFit/>
          </a:bodyPr>
          <a:lstStyle/>
          <a:p>
            <a:r>
              <a:rPr lang="en-US" sz="1600" b="1" dirty="0" smtClean="0">
                <a:solidFill>
                  <a:prstClr val="black"/>
                </a:solidFill>
                <a:latin typeface="Palatino Linotype"/>
              </a:rPr>
              <a:t>What </a:t>
            </a:r>
            <a:r>
              <a:rPr lang="en-US" sz="1600" b="1" dirty="0">
                <a:solidFill>
                  <a:prstClr val="black"/>
                </a:solidFill>
                <a:latin typeface="Palatino Linotype"/>
              </a:rPr>
              <a:t>Divestment D</a:t>
            </a:r>
            <a:r>
              <a:rPr lang="en-US" sz="1600" b="1" dirty="0" smtClean="0">
                <a:solidFill>
                  <a:prstClr val="black"/>
                </a:solidFill>
                <a:latin typeface="Palatino Linotype"/>
              </a:rPr>
              <a:t>oes </a:t>
            </a:r>
            <a:r>
              <a:rPr lang="en-US" sz="1600" b="1" i="1" dirty="0" smtClean="0">
                <a:solidFill>
                  <a:prstClr val="black"/>
                </a:solidFill>
                <a:latin typeface="Palatino Linotype"/>
              </a:rPr>
              <a:t>not</a:t>
            </a:r>
            <a:r>
              <a:rPr lang="en-US" sz="1600" b="1" dirty="0" smtClean="0">
                <a:solidFill>
                  <a:prstClr val="black"/>
                </a:solidFill>
                <a:latin typeface="Palatino Linotype"/>
              </a:rPr>
              <a:t> Need to Do to be Effective:</a:t>
            </a:r>
          </a:p>
          <a:p>
            <a:endParaRPr lang="en-US" sz="1600" dirty="0">
              <a:solidFill>
                <a:prstClr val="black"/>
              </a:solidFill>
              <a:latin typeface="Palatino Linotype"/>
            </a:endParaRPr>
          </a:p>
          <a:p>
            <a:pPr marL="285750" indent="-285750">
              <a:buFont typeface="Arial" pitchFamily="34" charset="0"/>
              <a:buChar char="•"/>
            </a:pPr>
            <a:r>
              <a:rPr lang="en-US" sz="1600" dirty="0" smtClean="0">
                <a:solidFill>
                  <a:prstClr val="black"/>
                </a:solidFill>
                <a:latin typeface="Palatino Linotype"/>
              </a:rPr>
              <a:t>Reduce total </a:t>
            </a:r>
            <a:r>
              <a:rPr lang="en-US" sz="1600" dirty="0">
                <a:solidFill>
                  <a:prstClr val="black"/>
                </a:solidFill>
                <a:latin typeface="Palatino Linotype"/>
              </a:rPr>
              <a:t>investments in </a:t>
            </a:r>
            <a:r>
              <a:rPr lang="en-US" sz="1600" dirty="0" smtClean="0">
                <a:solidFill>
                  <a:prstClr val="black"/>
                </a:solidFill>
                <a:latin typeface="Palatino Linotype"/>
              </a:rPr>
              <a:t>the fossil fuel corporations</a:t>
            </a:r>
          </a:p>
          <a:p>
            <a:pPr marL="285750" indent="-285750">
              <a:buFont typeface="Arial" pitchFamily="34" charset="0"/>
              <a:buChar char="•"/>
            </a:pPr>
            <a:r>
              <a:rPr lang="en-US" sz="1600" dirty="0" smtClean="0">
                <a:solidFill>
                  <a:prstClr val="black"/>
                </a:solidFill>
                <a:latin typeface="Palatino Linotype"/>
              </a:rPr>
              <a:t>Bankrupt </a:t>
            </a:r>
            <a:r>
              <a:rPr lang="en-US" sz="1600" dirty="0">
                <a:solidFill>
                  <a:prstClr val="black"/>
                </a:solidFill>
                <a:latin typeface="Palatino Linotype"/>
              </a:rPr>
              <a:t>a </a:t>
            </a:r>
            <a:r>
              <a:rPr lang="en-US" sz="1600" dirty="0" smtClean="0">
                <a:solidFill>
                  <a:prstClr val="black"/>
                </a:solidFill>
                <a:latin typeface="Palatino Linotype"/>
              </a:rPr>
              <a:t>company</a:t>
            </a:r>
          </a:p>
          <a:p>
            <a:pPr marL="285750" indent="-285750">
              <a:buFont typeface="Arial" pitchFamily="34" charset="0"/>
              <a:buChar char="•"/>
            </a:pPr>
            <a:r>
              <a:rPr lang="en-US" sz="1600" dirty="0" smtClean="0">
                <a:solidFill>
                  <a:prstClr val="black"/>
                </a:solidFill>
                <a:latin typeface="Palatino Linotype"/>
              </a:rPr>
              <a:t>Succeed </a:t>
            </a:r>
            <a:r>
              <a:rPr lang="en-US" sz="1600" dirty="0">
                <a:solidFill>
                  <a:prstClr val="black"/>
                </a:solidFill>
                <a:latin typeface="Palatino Linotype"/>
              </a:rPr>
              <a:t>alone as a strategy or </a:t>
            </a:r>
            <a:r>
              <a:rPr lang="en-US" sz="1600" dirty="0" smtClean="0">
                <a:solidFill>
                  <a:prstClr val="black"/>
                </a:solidFill>
                <a:latin typeface="Palatino Linotype"/>
              </a:rPr>
              <a:t>tactic</a:t>
            </a:r>
          </a:p>
          <a:p>
            <a:endParaRPr lang="en-US" sz="1600" b="1" dirty="0">
              <a:solidFill>
                <a:prstClr val="black"/>
              </a:solidFill>
              <a:latin typeface="Palatino Linotype"/>
            </a:endParaRPr>
          </a:p>
          <a:p>
            <a:r>
              <a:rPr lang="en-US" sz="1600" b="1" dirty="0" smtClean="0">
                <a:solidFill>
                  <a:prstClr val="black"/>
                </a:solidFill>
                <a:latin typeface="Palatino Linotype"/>
              </a:rPr>
              <a:t>What </a:t>
            </a:r>
            <a:r>
              <a:rPr lang="en-US" sz="1600" b="1" dirty="0">
                <a:solidFill>
                  <a:prstClr val="black"/>
                </a:solidFill>
                <a:latin typeface="Palatino Linotype"/>
              </a:rPr>
              <a:t>Divestment Does:</a:t>
            </a:r>
          </a:p>
          <a:p>
            <a:pPr marL="285750" indent="-285750">
              <a:buFont typeface="Arial" panose="020B0604020202020204" pitchFamily="34" charset="0"/>
              <a:buChar char="•"/>
            </a:pPr>
            <a:r>
              <a:rPr lang="en-US" sz="1600" dirty="0">
                <a:solidFill>
                  <a:prstClr val="black"/>
                </a:solidFill>
                <a:latin typeface="Palatino Linotype"/>
              </a:rPr>
              <a:t>Reduces power of industry trade associations, front groups, lobbyists and paid experts to influence legislation, regulation and </a:t>
            </a:r>
            <a:r>
              <a:rPr lang="en-US" sz="1600" dirty="0" smtClean="0">
                <a:solidFill>
                  <a:prstClr val="black"/>
                </a:solidFill>
                <a:latin typeface="Palatino Linotype"/>
              </a:rPr>
              <a:t>public discourse</a:t>
            </a:r>
            <a:endParaRPr lang="en-US" sz="1600" dirty="0">
              <a:solidFill>
                <a:prstClr val="black"/>
              </a:solidFill>
              <a:latin typeface="Palatino Linotype"/>
            </a:endParaRPr>
          </a:p>
          <a:p>
            <a:endParaRPr lang="en-US" sz="1600" dirty="0">
              <a:solidFill>
                <a:prstClr val="black"/>
              </a:solidFill>
              <a:latin typeface="Palatino Linotype"/>
            </a:endParaRPr>
          </a:p>
          <a:p>
            <a:r>
              <a:rPr lang="en-US" sz="1600" b="1" dirty="0">
                <a:solidFill>
                  <a:prstClr val="black"/>
                </a:solidFill>
                <a:latin typeface="Palatino Linotype"/>
              </a:rPr>
              <a:t>How? </a:t>
            </a:r>
          </a:p>
          <a:p>
            <a:pPr marL="285750" indent="-285750">
              <a:buFont typeface="Arial" panose="020B0604020202020204" pitchFamily="34" charset="0"/>
              <a:buChar char="•"/>
            </a:pPr>
            <a:r>
              <a:rPr lang="en-US" sz="1600" dirty="0">
                <a:solidFill>
                  <a:prstClr val="black"/>
                </a:solidFill>
                <a:latin typeface="Palatino Linotype"/>
              </a:rPr>
              <a:t>By </a:t>
            </a:r>
            <a:r>
              <a:rPr lang="en-US" sz="1600" dirty="0" smtClean="0">
                <a:solidFill>
                  <a:prstClr val="black"/>
                </a:solidFill>
                <a:latin typeface="Palatino Linotype"/>
              </a:rPr>
              <a:t>taking away </a:t>
            </a:r>
            <a:r>
              <a:rPr lang="en-US" sz="1600" dirty="0">
                <a:solidFill>
                  <a:prstClr val="black"/>
                </a:solidFill>
                <a:latin typeface="Palatino Linotype"/>
              </a:rPr>
              <a:t>social license of fossil fuel </a:t>
            </a:r>
            <a:r>
              <a:rPr lang="en-US" sz="1600" dirty="0" smtClean="0">
                <a:solidFill>
                  <a:prstClr val="black"/>
                </a:solidFill>
                <a:latin typeface="Palatino Linotype"/>
              </a:rPr>
              <a:t>companies</a:t>
            </a:r>
          </a:p>
          <a:p>
            <a:pPr marL="285750" indent="-285750">
              <a:buFont typeface="Arial" panose="020B0604020202020204" pitchFamily="34" charset="0"/>
              <a:buChar char="•"/>
            </a:pPr>
            <a:r>
              <a:rPr lang="en-US" sz="1600" dirty="0" smtClean="0">
                <a:solidFill>
                  <a:prstClr val="black"/>
                </a:solidFill>
                <a:latin typeface="Palatino Linotype"/>
              </a:rPr>
              <a:t>By </a:t>
            </a:r>
            <a:r>
              <a:rPr lang="en-US" sz="1600" dirty="0">
                <a:solidFill>
                  <a:prstClr val="black"/>
                </a:solidFill>
                <a:latin typeface="Palatino Linotype"/>
              </a:rPr>
              <a:t>growing </a:t>
            </a:r>
            <a:r>
              <a:rPr lang="en-US" sz="1600" dirty="0" smtClean="0">
                <a:solidFill>
                  <a:prstClr val="black"/>
                </a:solidFill>
                <a:latin typeface="Palatino Linotype"/>
              </a:rPr>
              <a:t>a powerful </a:t>
            </a:r>
            <a:r>
              <a:rPr lang="en-US" sz="1600" dirty="0">
                <a:solidFill>
                  <a:prstClr val="black"/>
                </a:solidFill>
                <a:latin typeface="Palatino Linotype"/>
              </a:rPr>
              <a:t>climate change </a:t>
            </a:r>
            <a:r>
              <a:rPr lang="en-US" sz="1600" dirty="0" smtClean="0">
                <a:solidFill>
                  <a:prstClr val="black"/>
                </a:solidFill>
                <a:latin typeface="Palatino Linotype"/>
              </a:rPr>
              <a:t>movement</a:t>
            </a:r>
          </a:p>
          <a:p>
            <a:endParaRPr lang="en-US" sz="1600" dirty="0">
              <a:solidFill>
                <a:prstClr val="black"/>
              </a:solidFill>
              <a:latin typeface="Palatino Linotype"/>
            </a:endParaRPr>
          </a:p>
          <a:p>
            <a:pPr marL="285750" indent="-285750">
              <a:buFont typeface="Arial" pitchFamily="34" charset="0"/>
              <a:buChar char="•"/>
            </a:pPr>
            <a:endParaRPr lang="en-US" sz="1400" dirty="0" smtClean="0">
              <a:solidFill>
                <a:prstClr val="black"/>
              </a:solidFill>
              <a:latin typeface="Palatino Linotype"/>
            </a:endParaRPr>
          </a:p>
        </p:txBody>
      </p:sp>
      <p:sp>
        <p:nvSpPr>
          <p:cNvPr id="2" name="TextBox 1"/>
          <p:cNvSpPr txBox="1"/>
          <p:nvPr/>
        </p:nvSpPr>
        <p:spPr>
          <a:xfrm>
            <a:off x="5562600" y="4419600"/>
            <a:ext cx="2895600" cy="1600438"/>
          </a:xfrm>
          <a:prstGeom prst="rect">
            <a:avLst/>
          </a:prstGeom>
          <a:noFill/>
        </p:spPr>
        <p:txBody>
          <a:bodyPr wrap="square" rtlCol="0">
            <a:spAutoFit/>
          </a:bodyPr>
          <a:lstStyle/>
          <a:p>
            <a:r>
              <a:rPr lang="en-US" sz="1400" b="1" i="1" dirty="0" smtClean="0"/>
              <a:t>“We must stop climate change.</a:t>
            </a:r>
          </a:p>
          <a:p>
            <a:endParaRPr lang="en-US" sz="1400" b="1" i="1" dirty="0"/>
          </a:p>
          <a:p>
            <a:r>
              <a:rPr lang="en-US" sz="1400" b="1" i="1" dirty="0" smtClean="0"/>
              <a:t>And we can, if we use the tactics that worked in South Africa against the worst carbon emitters.”</a:t>
            </a:r>
          </a:p>
          <a:p>
            <a:endParaRPr lang="en-US" sz="1400" b="1" i="1" dirty="0" smtClean="0"/>
          </a:p>
          <a:p>
            <a:r>
              <a:rPr lang="en-US" sz="1400" dirty="0"/>
              <a:t> </a:t>
            </a:r>
            <a:r>
              <a:rPr lang="en-US" sz="1400" dirty="0" smtClean="0"/>
              <a:t>- Archbishop Desmond Tutu</a:t>
            </a: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964" y="1037124"/>
            <a:ext cx="2362200" cy="3286539"/>
          </a:xfrm>
          <a:prstGeom prst="rect">
            <a:avLst/>
          </a:prstGeom>
        </p:spPr>
      </p:pic>
    </p:spTree>
    <p:extLst>
      <p:ext uri="{BB962C8B-B14F-4D97-AF65-F5344CB8AC3E}">
        <p14:creationId xmlns:p14="http://schemas.microsoft.com/office/powerpoint/2010/main" val="1085351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Financial Reasons to Consider Divestment</a:t>
            </a:r>
            <a:endParaRPr lang="en-US" b="1" dirty="0"/>
          </a:p>
        </p:txBody>
      </p:sp>
      <p:sp>
        <p:nvSpPr>
          <p:cNvPr id="5" name="Rectangle 4"/>
          <p:cNvSpPr/>
          <p:nvPr/>
        </p:nvSpPr>
        <p:spPr>
          <a:xfrm>
            <a:off x="553278" y="1295399"/>
            <a:ext cx="4171122" cy="4001095"/>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prstClr val="black"/>
                </a:solidFill>
                <a:latin typeface="Palatino Linotype"/>
              </a:rPr>
              <a:t>May reduce risk of holding devalued and stranded assets</a:t>
            </a:r>
          </a:p>
          <a:p>
            <a:endParaRPr lang="en-US" sz="1600" dirty="0">
              <a:solidFill>
                <a:prstClr val="black"/>
              </a:solidFill>
              <a:latin typeface="Palatino Linotype"/>
            </a:endParaRPr>
          </a:p>
          <a:p>
            <a:pPr marL="285750" indent="-285750">
              <a:buFont typeface="Arial" panose="020B0604020202020204" pitchFamily="34" charset="0"/>
              <a:buChar char="•"/>
            </a:pPr>
            <a:r>
              <a:rPr lang="en-US" sz="1600" dirty="0">
                <a:latin typeface="Palatino Linotype" panose="02040502050505030304" pitchFamily="18" charset="0"/>
              </a:rPr>
              <a:t>May help you avoid companies with high capital expenditures and lower dividend payments</a:t>
            </a:r>
          </a:p>
          <a:p>
            <a:pPr marL="285750" indent="-285750">
              <a:buFont typeface="Arial" panose="020B0604020202020204" pitchFamily="34" charset="0"/>
              <a:buChar char="•"/>
            </a:pPr>
            <a:endParaRPr lang="en-US" sz="1600" dirty="0">
              <a:latin typeface="Palatino Linotype" panose="02040502050505030304" pitchFamily="18" charset="0"/>
            </a:endParaRPr>
          </a:p>
          <a:p>
            <a:pPr marL="285750" indent="-285750">
              <a:buFont typeface="Arial" panose="020B0604020202020204" pitchFamily="34" charset="0"/>
              <a:buChar char="•"/>
            </a:pPr>
            <a:r>
              <a:rPr lang="en-US" sz="1600" dirty="0">
                <a:latin typeface="Palatino Linotype" panose="02040502050505030304" pitchFamily="18" charset="0"/>
              </a:rPr>
              <a:t>May help you benefit from companies taking advantage of demand for greener industries </a:t>
            </a:r>
            <a:r>
              <a:rPr lang="en-US" sz="1600" dirty="0" smtClean="0">
                <a:latin typeface="Palatino Linotype" panose="02040502050505030304" pitchFamily="18" charset="0"/>
              </a:rPr>
              <a:t>and a low-carbon </a:t>
            </a:r>
            <a:r>
              <a:rPr lang="en-US" sz="1600" dirty="0">
                <a:latin typeface="Palatino Linotype" panose="02040502050505030304" pitchFamily="18" charset="0"/>
              </a:rPr>
              <a:t>future</a:t>
            </a:r>
          </a:p>
          <a:p>
            <a:pPr marL="285750" indent="-285750">
              <a:buFont typeface="Arial" panose="020B0604020202020204" pitchFamily="34" charset="0"/>
              <a:buChar char="•"/>
            </a:pPr>
            <a:endParaRPr lang="en-US" sz="1600" dirty="0" smtClean="0">
              <a:solidFill>
                <a:prstClr val="black"/>
              </a:solidFill>
              <a:latin typeface="Palatino Linotype"/>
            </a:endParaRPr>
          </a:p>
          <a:p>
            <a:endParaRPr lang="en-US" sz="1600" dirty="0">
              <a:solidFill>
                <a:prstClr val="black"/>
              </a:solidFill>
              <a:latin typeface="Palatino Linotype"/>
            </a:endParaRPr>
          </a:p>
          <a:p>
            <a:endParaRPr lang="en-US" sz="1600" dirty="0" smtClean="0">
              <a:solidFill>
                <a:prstClr val="black"/>
              </a:solidFill>
              <a:latin typeface="Palatino Linotype"/>
            </a:endParaRPr>
          </a:p>
          <a:p>
            <a:endParaRPr lang="en-US" sz="1600" dirty="0">
              <a:solidFill>
                <a:prstClr val="black"/>
              </a:solidFill>
              <a:latin typeface="Palatino Linotype"/>
            </a:endParaRPr>
          </a:p>
          <a:p>
            <a:endParaRPr lang="en-US" sz="1600" dirty="0">
              <a:solidFill>
                <a:prstClr val="black"/>
              </a:solidFill>
              <a:latin typeface="Palatino Linotype"/>
            </a:endParaRPr>
          </a:p>
          <a:p>
            <a:pPr marL="285750" indent="-285750">
              <a:buFont typeface="Arial" pitchFamily="34" charset="0"/>
              <a:buChar char="•"/>
            </a:pPr>
            <a:endParaRPr lang="en-US" sz="1400" dirty="0" smtClean="0">
              <a:solidFill>
                <a:prstClr val="black"/>
              </a:solidFill>
              <a:latin typeface="Palatino Linotype"/>
            </a:endParaRPr>
          </a:p>
        </p:txBody>
      </p:sp>
      <p:pic>
        <p:nvPicPr>
          <p:cNvPr id="3" name="Picture 2"/>
          <p:cNvPicPr>
            <a:picLocks noChangeAspect="1"/>
          </p:cNvPicPr>
          <p:nvPr/>
        </p:nvPicPr>
        <p:blipFill>
          <a:blip r:embed="rId2"/>
          <a:stretch>
            <a:fillRect/>
          </a:stretch>
        </p:blipFill>
        <p:spPr>
          <a:xfrm>
            <a:off x="7318314" y="1986733"/>
            <a:ext cx="1752600" cy="2618425"/>
          </a:xfrm>
          <a:prstGeom prst="rect">
            <a:avLst/>
          </a:prstGeom>
        </p:spPr>
      </p:pic>
      <p:pic>
        <p:nvPicPr>
          <p:cNvPr id="7" name="Picture 6"/>
          <p:cNvPicPr>
            <a:picLocks noChangeAspect="1"/>
          </p:cNvPicPr>
          <p:nvPr/>
        </p:nvPicPr>
        <p:blipFill>
          <a:blip r:embed="rId3"/>
          <a:stretch>
            <a:fillRect/>
          </a:stretch>
        </p:blipFill>
        <p:spPr>
          <a:xfrm>
            <a:off x="5407086" y="1295400"/>
            <a:ext cx="1530229" cy="2286198"/>
          </a:xfrm>
          <a:prstGeom prst="rect">
            <a:avLst/>
          </a:prstGeom>
        </p:spPr>
      </p:pic>
      <p:pic>
        <p:nvPicPr>
          <p:cNvPr id="8" name="Picture 7"/>
          <p:cNvPicPr>
            <a:picLocks noChangeAspect="1"/>
          </p:cNvPicPr>
          <p:nvPr/>
        </p:nvPicPr>
        <p:blipFill>
          <a:blip r:embed="rId4"/>
          <a:stretch>
            <a:fillRect/>
          </a:stretch>
        </p:blipFill>
        <p:spPr>
          <a:xfrm>
            <a:off x="5788085" y="3759002"/>
            <a:ext cx="1530229" cy="2286198"/>
          </a:xfrm>
          <a:prstGeom prst="rect">
            <a:avLst/>
          </a:prstGeom>
        </p:spPr>
      </p:pic>
    </p:spTree>
    <p:extLst>
      <p:ext uri="{BB962C8B-B14F-4D97-AF65-F5344CB8AC3E}">
        <p14:creationId xmlns:p14="http://schemas.microsoft.com/office/powerpoint/2010/main" val="3161486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Fossil Fuel Free Investments</a:t>
            </a:r>
            <a:endParaRPr lang="en-US" b="1" dirty="0"/>
          </a:p>
        </p:txBody>
      </p:sp>
      <p:sp>
        <p:nvSpPr>
          <p:cNvPr id="5" name="Rectangle 4"/>
          <p:cNvSpPr/>
          <p:nvPr/>
        </p:nvSpPr>
        <p:spPr>
          <a:xfrm>
            <a:off x="553278" y="1295400"/>
            <a:ext cx="7904922" cy="1046440"/>
          </a:xfrm>
          <a:prstGeom prst="rect">
            <a:avLst/>
          </a:prstGeom>
        </p:spPr>
        <p:txBody>
          <a:bodyPr wrap="square">
            <a:spAutoFit/>
          </a:bodyPr>
          <a:lstStyle/>
          <a:p>
            <a:pPr marL="285750" indent="-285750">
              <a:buFont typeface="Arial" pitchFamily="34" charset="0"/>
              <a:buChar char="•"/>
            </a:pPr>
            <a:endParaRPr lang="en-US" sz="1600" dirty="0">
              <a:solidFill>
                <a:prstClr val="black"/>
              </a:solidFill>
              <a:latin typeface="Palatino Linotype"/>
            </a:endParaRPr>
          </a:p>
          <a:p>
            <a:pPr marL="285750" indent="-285750">
              <a:buFontTx/>
              <a:buChar char="-"/>
            </a:pPr>
            <a:endParaRPr lang="en-US" sz="1600" dirty="0" smtClean="0">
              <a:solidFill>
                <a:prstClr val="black"/>
              </a:solidFill>
              <a:latin typeface="Palatino Linotype"/>
            </a:endParaRPr>
          </a:p>
          <a:p>
            <a:endParaRPr lang="en-US" sz="1600" dirty="0">
              <a:solidFill>
                <a:prstClr val="black"/>
              </a:solidFill>
              <a:latin typeface="Palatino Linotype"/>
            </a:endParaRPr>
          </a:p>
          <a:p>
            <a:pPr marL="285750" indent="-285750">
              <a:buFont typeface="Arial" pitchFamily="34" charset="0"/>
              <a:buChar char="•"/>
            </a:pPr>
            <a:endParaRPr lang="en-US" sz="1400" dirty="0" smtClean="0">
              <a:solidFill>
                <a:prstClr val="black"/>
              </a:solidFill>
              <a:latin typeface="Palatino Linotype"/>
            </a:endParaRPr>
          </a:p>
        </p:txBody>
      </p:sp>
      <p:pic>
        <p:nvPicPr>
          <p:cNvPr id="3074" name="Picture 4"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990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862935"/>
            <a:ext cx="8534400" cy="461665"/>
          </a:xfrm>
          <a:prstGeom prst="rect">
            <a:avLst/>
          </a:prstGeom>
          <a:noFill/>
        </p:spPr>
        <p:txBody>
          <a:bodyPr wrap="square" rtlCol="0">
            <a:spAutoFit/>
          </a:bodyPr>
          <a:lstStyle/>
          <a:p>
            <a:r>
              <a:rPr lang="en-US" sz="1200" dirty="0" smtClean="0"/>
              <a:t>* See important disclosure information regarding MSCI ACWI IMI and MSCI ACWI IMI </a:t>
            </a:r>
            <a:r>
              <a:rPr lang="en-US" sz="1200" dirty="0" err="1" smtClean="0"/>
              <a:t>CalsTRS</a:t>
            </a:r>
            <a:r>
              <a:rPr lang="en-US" sz="1200" dirty="0"/>
              <a:t> </a:t>
            </a:r>
            <a:r>
              <a:rPr lang="en-US" sz="1200" dirty="0" smtClean="0"/>
              <a:t>‘ex Carbon list’ indexes. Source: MSCI </a:t>
            </a:r>
            <a:r>
              <a:rPr lang="en-US" sz="1200" dirty="0"/>
              <a:t>ESG Research Issue Brief FAQ:  Responding to the Call for Fossil-fuel Free Portfolios </a:t>
            </a:r>
            <a:r>
              <a:rPr lang="en-US" sz="1200" dirty="0" smtClean="0"/>
              <a:t>,December </a:t>
            </a:r>
            <a:r>
              <a:rPr lang="en-US" sz="1200" dirty="0"/>
              <a:t>2013 </a:t>
            </a:r>
          </a:p>
        </p:txBody>
      </p:sp>
      <p:sp>
        <p:nvSpPr>
          <p:cNvPr id="3" name="TextBox 2"/>
          <p:cNvSpPr txBox="1"/>
          <p:nvPr/>
        </p:nvSpPr>
        <p:spPr>
          <a:xfrm>
            <a:off x="6934200" y="1110733"/>
            <a:ext cx="300082"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75553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229600" cy="1143000"/>
          </a:xfrm>
        </p:spPr>
        <p:txBody>
          <a:bodyPr>
            <a:normAutofit fontScale="90000"/>
          </a:bodyPr>
          <a:lstStyle/>
          <a:p>
            <a:r>
              <a:rPr lang="en-US" dirty="0">
                <a:latin typeface="Arial" pitchFamily="34" charset="0"/>
                <a:ea typeface="ＭＳ Ｐゴシック" pitchFamily="34" charset="-128"/>
                <a:cs typeface="Arial" pitchFamily="34" charset="0"/>
              </a:rPr>
              <a:t>Chart 1: </a:t>
            </a:r>
            <a:r>
              <a:rPr lang="en-US" dirty="0" smtClean="0">
                <a:latin typeface="Arial" pitchFamily="34" charset="0"/>
                <a:ea typeface="ＭＳ Ｐゴシック" pitchFamily="34" charset="-128"/>
                <a:cs typeface="Arial" pitchFamily="34" charset="0"/>
              </a:rPr>
              <a:t/>
            </a:r>
            <a:br>
              <a:rPr lang="en-US" dirty="0" smtClean="0">
                <a:latin typeface="Arial" pitchFamily="34" charset="0"/>
                <a:ea typeface="ＭＳ Ｐゴシック" pitchFamily="34" charset="-128"/>
                <a:cs typeface="Arial" pitchFamily="34" charset="0"/>
              </a:rPr>
            </a:br>
            <a:r>
              <a:rPr lang="en-US" dirty="0" smtClean="0">
                <a:latin typeface="Arial" pitchFamily="34" charset="0"/>
                <a:ea typeface="ＭＳ Ｐゴシック" pitchFamily="34" charset="-128"/>
                <a:cs typeface="Arial" pitchFamily="34" charset="0"/>
              </a:rPr>
              <a:t>Simulated </a:t>
            </a:r>
            <a:r>
              <a:rPr lang="en-US" dirty="0">
                <a:latin typeface="Arial" pitchFamily="34" charset="0"/>
                <a:ea typeface="ＭＳ Ｐゴシック" pitchFamily="34" charset="-128"/>
                <a:cs typeface="Arial" pitchFamily="34" charset="0"/>
              </a:rPr>
              <a:t>Historical Cumulative Performance: </a:t>
            </a:r>
            <a:r>
              <a:rPr lang="en-US" dirty="0" smtClean="0">
                <a:latin typeface="Arial" pitchFamily="34" charset="0"/>
                <a:ea typeface="ＭＳ Ｐゴシック" pitchFamily="34" charset="-128"/>
                <a:cs typeface="Arial" pitchFamily="34" charset="0"/>
              </a:rPr>
              <a:t/>
            </a:r>
            <a:br>
              <a:rPr lang="en-US" dirty="0" smtClean="0">
                <a:latin typeface="Arial" pitchFamily="34" charset="0"/>
                <a:ea typeface="ＭＳ Ｐゴシック" pitchFamily="34" charset="-128"/>
                <a:cs typeface="Arial" pitchFamily="34" charset="0"/>
              </a:rPr>
            </a:br>
            <a:r>
              <a:rPr lang="en-US" dirty="0" smtClean="0">
                <a:solidFill>
                  <a:schemeClr val="bg1"/>
                </a:solidFill>
                <a:latin typeface="Arial" pitchFamily="34" charset="0"/>
                <a:ea typeface="ＭＳ Ｐゴシック" pitchFamily="34" charset="-128"/>
                <a:cs typeface="Arial" pitchFamily="34" charset="0"/>
              </a:rPr>
              <a:t>Divestment </a:t>
            </a:r>
            <a:r>
              <a:rPr lang="en-US" dirty="0">
                <a:solidFill>
                  <a:schemeClr val="bg1"/>
                </a:solidFill>
                <a:latin typeface="Arial" pitchFamily="34" charset="0"/>
                <a:ea typeface="ＭＳ Ｐゴシック" pitchFamily="34" charset="-128"/>
                <a:cs typeface="Arial" pitchFamily="34" charset="0"/>
              </a:rPr>
              <a:t>Has Little Impact Overall</a:t>
            </a:r>
            <a:endParaRPr lang="en-US"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6553200" y="6400800"/>
            <a:ext cx="2133600" cy="365125"/>
          </a:xfrm>
        </p:spPr>
        <p:txBody>
          <a:bodyPr/>
          <a:lstStyle/>
          <a:p>
            <a:fld id="{AD876DD3-3F91-451E-AA5B-23CD60978533}" type="slidenum">
              <a:rPr lang="en-US" smtClean="0"/>
              <a:pPr/>
              <a:t>7</a:t>
            </a:fld>
            <a:endParaRPr lang="en-US" dirty="0"/>
          </a:p>
        </p:txBody>
      </p:sp>
      <p:sp>
        <p:nvSpPr>
          <p:cNvPr id="7" name="Footer Placeholder 4"/>
          <p:cNvSpPr>
            <a:spLocks noGrp="1"/>
          </p:cNvSpPr>
          <p:nvPr>
            <p:ph type="ftr" sz="quarter" idx="11"/>
          </p:nvPr>
        </p:nvSpPr>
        <p:spPr>
          <a:xfrm>
            <a:off x="5880968" y="6116638"/>
            <a:ext cx="2895600" cy="244475"/>
          </a:xfrm>
        </p:spPr>
        <p:txBody>
          <a:bodyPr/>
          <a:lstStyle/>
          <a:p>
            <a:r>
              <a:rPr lang="en-US" altLang="en-US" dirty="0" smtClean="0"/>
              <a:t>CONFIDENTIAL © 2015 Advisor Partners, LLC</a:t>
            </a:r>
            <a:endParaRPr lang="en-US" dirty="0"/>
          </a:p>
        </p:txBody>
      </p:sp>
      <p:sp>
        <p:nvSpPr>
          <p:cNvPr id="9" name="Footer Placeholder 4"/>
          <p:cNvSpPr txBox="1">
            <a:spLocks/>
          </p:cNvSpPr>
          <p:nvPr/>
        </p:nvSpPr>
        <p:spPr>
          <a:xfrm>
            <a:off x="4724400" y="5753794"/>
            <a:ext cx="4052168" cy="168043"/>
          </a:xfrm>
          <a:prstGeom prst="rect">
            <a:avLst/>
          </a:prstGeom>
        </p:spPr>
        <p:txBody>
          <a:bodyPr vert="horz" lIns="91440" tIns="45720" rIns="91440" bIns="45720" rtlCol="0" anchor="ctr"/>
          <a:lstStyle/>
          <a:p>
            <a:pPr algn="ctr">
              <a:defRPr/>
            </a:pPr>
            <a:endParaRPr lang="en-US" altLang="en-US" sz="900" dirty="0" smtClean="0">
              <a:solidFill>
                <a:prstClr val="black"/>
              </a:solidFill>
              <a:latin typeface="Arial" pitchFamily="34" charset="0"/>
              <a:cs typeface="Arial" pitchFamily="34" charset="0"/>
            </a:endParaRPr>
          </a:p>
          <a:p>
            <a:pPr algn="ctr">
              <a:defRPr/>
            </a:pPr>
            <a:r>
              <a:rPr lang="en-US" altLang="en-US" sz="900" dirty="0" smtClean="0">
                <a:solidFill>
                  <a:prstClr val="black"/>
                </a:solidFill>
                <a:latin typeface="Arial" pitchFamily="34" charset="0"/>
                <a:cs typeface="Arial" pitchFamily="34" charset="0"/>
              </a:rPr>
              <a:t>As of December 31, 2012. </a:t>
            </a:r>
            <a:r>
              <a:rPr lang="en-US" altLang="en-US" sz="900" dirty="0">
                <a:solidFill>
                  <a:prstClr val="black"/>
                </a:solidFill>
                <a:latin typeface="Arial" pitchFamily="34" charset="0"/>
                <a:cs typeface="Arial" pitchFamily="34" charset="0"/>
              </a:rPr>
              <a:t>Source: Advisor Partners research, FactSet data</a:t>
            </a:r>
          </a:p>
          <a:p>
            <a:pPr algn="ctr">
              <a:defRPr/>
            </a:pPr>
            <a:endParaRPr lang="en-US" altLang="en-US" sz="900" dirty="0" smtClean="0">
              <a:solidFill>
                <a:prstClr val="black"/>
              </a:solidFill>
              <a:latin typeface="Arial" pitchFamily="34" charset="0"/>
              <a:cs typeface="Arial" pitchFamily="34" charset="0"/>
            </a:endParaRPr>
          </a:p>
        </p:txBody>
      </p:sp>
      <p:pic>
        <p:nvPicPr>
          <p:cNvPr id="13" name="Picture 12" descr="image00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30" y="1590674"/>
            <a:ext cx="8485339" cy="4169239"/>
          </a:xfrm>
          <a:prstGeom prst="rect">
            <a:avLst/>
          </a:prstGeom>
          <a:noFill/>
          <a:ln>
            <a:noFill/>
          </a:ln>
          <a:extLst/>
        </p:spPr>
      </p:pic>
      <p:sp>
        <p:nvSpPr>
          <p:cNvPr id="2" name="TextBox 1"/>
          <p:cNvSpPr txBox="1"/>
          <p:nvPr/>
        </p:nvSpPr>
        <p:spPr>
          <a:xfrm>
            <a:off x="1285854" y="5738221"/>
            <a:ext cx="4572000"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 See important disclosure information regarding AP_SP500_EX_FOSSIL_FUELS and the S&amp;P 500</a:t>
            </a:r>
            <a:r>
              <a:rPr lang="en-US" sz="1000" baseline="30000" dirty="0">
                <a:solidFill>
                  <a:prstClr val="black"/>
                </a:solidFill>
                <a:sym typeface="Symbol"/>
              </a:rPr>
              <a:t> </a:t>
            </a:r>
            <a:r>
              <a:rPr lang="en-US" sz="1000" dirty="0" smtClean="0">
                <a:latin typeface="Arial" panose="020B0604020202020204" pitchFamily="34" charset="0"/>
                <a:cs typeface="Arial" panose="020B0604020202020204" pitchFamily="34" charset="0"/>
              </a:rPr>
              <a:t> indexes</a:t>
            </a: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a:off x="2819400" y="1590674"/>
            <a:ext cx="239168"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4" name="TextBox 3"/>
          <p:cNvSpPr txBox="1"/>
          <p:nvPr/>
        </p:nvSpPr>
        <p:spPr>
          <a:xfrm>
            <a:off x="1295400" y="6127752"/>
            <a:ext cx="4800600" cy="400110"/>
          </a:xfrm>
          <a:prstGeom prst="rect">
            <a:avLst/>
          </a:prstGeom>
          <a:noFill/>
        </p:spPr>
        <p:txBody>
          <a:bodyPr wrap="square" rtlCol="0">
            <a:spAutoFit/>
          </a:bodyPr>
          <a:lstStyle/>
          <a:p>
            <a:r>
              <a:rPr lang="en-US" sz="1000" i="1" dirty="0" smtClean="0">
                <a:latin typeface="Arial" panose="020B0604020202020204" pitchFamily="34" charset="0"/>
                <a:cs typeface="Arial" panose="020B0604020202020204" pitchFamily="34" charset="0"/>
              </a:rPr>
              <a:t>Past performance is no guarantee of future results and current performance may be higher or lower than the performance shown. </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5725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Green Century Equity Fund Performance</a:t>
            </a:r>
            <a:endParaRPr lang="en-US" b="1" dirty="0"/>
          </a:p>
        </p:txBody>
      </p:sp>
      <p:graphicFrame>
        <p:nvGraphicFramePr>
          <p:cNvPr id="8" name="Content Placeholder 4"/>
          <p:cNvGraphicFramePr>
            <a:graphicFrameLocks noGrp="1" noChangeAspect="1"/>
          </p:cNvGraphicFramePr>
          <p:nvPr>
            <p:ph idx="1"/>
            <p:extLst>
              <p:ext uri="{D42A27DB-BD31-4B8C-83A1-F6EECF244321}">
                <p14:modId xmlns:p14="http://schemas.microsoft.com/office/powerpoint/2010/main" val="947192532"/>
              </p:ext>
            </p:extLst>
          </p:nvPr>
        </p:nvGraphicFramePr>
        <p:xfrm>
          <a:off x="-2286000" y="1487945"/>
          <a:ext cx="11680825" cy="2046287"/>
        </p:xfrm>
        <a:graphic>
          <a:graphicData uri="http://schemas.openxmlformats.org/presentationml/2006/ole">
            <mc:AlternateContent xmlns:mc="http://schemas.openxmlformats.org/markup-compatibility/2006">
              <mc:Choice xmlns:v="urn:schemas-microsoft-com:vml" Requires="v">
                <p:oleObj spid="_x0000_s4115" name="Worksheet" r:id="rId4" imgW="8896441" imgH="1142899" progId="Excel.Sheet.8">
                  <p:embed/>
                </p:oleObj>
              </mc:Choice>
              <mc:Fallback>
                <p:oleObj name="Worksheet" r:id="rId4" imgW="8896441" imgH="1142899" progId="Excel.Sheet.8">
                  <p:embed/>
                  <p:pic>
                    <p:nvPicPr>
                      <p:cNvPr id="0" name=""/>
                      <p:cNvPicPr>
                        <a:picLocks noChangeAspect="1" noChangeArrowheads="1"/>
                      </p:cNvPicPr>
                      <p:nvPr/>
                    </p:nvPicPr>
                    <p:blipFill>
                      <a:blip r:embed="rId5"/>
                      <a:srcRect/>
                      <a:stretch>
                        <a:fillRect/>
                      </a:stretch>
                    </p:blipFill>
                    <p:spPr bwMode="auto">
                      <a:xfrm>
                        <a:off x="-2286000" y="1487945"/>
                        <a:ext cx="11680825" cy="2046287"/>
                      </a:xfrm>
                      <a:prstGeom prst="rect">
                        <a:avLst/>
                      </a:prstGeom>
                      <a:noFill/>
                      <a:ln>
                        <a:noFill/>
                      </a:ln>
                      <a:effectLst/>
                      <a:extLst/>
                    </p:spPr>
                  </p:pic>
                </p:oleObj>
              </mc:Fallback>
            </mc:AlternateContent>
          </a:graphicData>
        </a:graphic>
      </p:graphicFrame>
      <p:sp>
        <p:nvSpPr>
          <p:cNvPr id="3" name="TextBox 2"/>
          <p:cNvSpPr txBox="1"/>
          <p:nvPr/>
        </p:nvSpPr>
        <p:spPr>
          <a:xfrm>
            <a:off x="304800" y="1066800"/>
            <a:ext cx="3838230" cy="523220"/>
          </a:xfrm>
          <a:prstGeom prst="rect">
            <a:avLst/>
          </a:prstGeom>
          <a:noFill/>
        </p:spPr>
        <p:txBody>
          <a:bodyPr wrap="none" rtlCol="0">
            <a:spAutoFit/>
          </a:bodyPr>
          <a:lstStyle/>
          <a:p>
            <a:r>
              <a:rPr lang="en-US" sz="1400" dirty="0">
                <a:solidFill>
                  <a:prstClr val="black"/>
                </a:solidFill>
                <a:latin typeface="Palatino Linotype" pitchFamily="18" charset="0"/>
              </a:rPr>
              <a:t>Average Annual Total Returns as of 12/31/14: </a:t>
            </a:r>
            <a:r>
              <a:rPr lang="en-US" sz="1400" b="1" dirty="0">
                <a:solidFill>
                  <a:srgbClr val="FF0000"/>
                </a:solidFill>
                <a:latin typeface="Palatino Linotype" pitchFamily="18" charset="0"/>
              </a:rPr>
              <a:t> </a:t>
            </a:r>
          </a:p>
          <a:p>
            <a:endParaRPr lang="en-US" sz="1400" dirty="0"/>
          </a:p>
        </p:txBody>
      </p:sp>
      <p:sp>
        <p:nvSpPr>
          <p:cNvPr id="10" name="TextBox 9"/>
          <p:cNvSpPr txBox="1"/>
          <p:nvPr/>
        </p:nvSpPr>
        <p:spPr>
          <a:xfrm>
            <a:off x="1371600" y="3124200"/>
            <a:ext cx="274434" cy="307777"/>
          </a:xfrm>
          <a:prstGeom prst="rect">
            <a:avLst/>
          </a:prstGeom>
          <a:noFill/>
        </p:spPr>
        <p:txBody>
          <a:bodyPr wrap="none" rtlCol="0">
            <a:spAutoFit/>
          </a:bodyPr>
          <a:lstStyle/>
          <a:p>
            <a:r>
              <a:rPr lang="en-US" sz="1400" dirty="0" smtClean="0"/>
              <a:t>*</a:t>
            </a:r>
            <a:endParaRPr lang="en-US" sz="1400" dirty="0"/>
          </a:p>
        </p:txBody>
      </p:sp>
      <p:sp>
        <p:nvSpPr>
          <p:cNvPr id="11" name="TextBox 10"/>
          <p:cNvSpPr txBox="1"/>
          <p:nvPr/>
        </p:nvSpPr>
        <p:spPr>
          <a:xfrm>
            <a:off x="304800" y="3534232"/>
            <a:ext cx="8534400" cy="2708434"/>
          </a:xfrm>
          <a:prstGeom prst="rect">
            <a:avLst/>
          </a:prstGeom>
          <a:noFill/>
        </p:spPr>
        <p:txBody>
          <a:bodyPr wrap="square" rtlCol="0">
            <a:spAutoFit/>
          </a:bodyPr>
          <a:lstStyle/>
          <a:p>
            <a:pPr>
              <a:spcBef>
                <a:spcPct val="20000"/>
              </a:spcBef>
              <a:buClr>
                <a:srgbClr val="183D8E"/>
              </a:buClr>
            </a:pPr>
            <a:r>
              <a:rPr lang="en-US" sz="1400" kern="0" dirty="0">
                <a:solidFill>
                  <a:srgbClr val="000000"/>
                </a:solidFill>
                <a:latin typeface="Palatino Linotype" pitchFamily="18" charset="0"/>
              </a:rPr>
              <a:t>Total expense ratio: 1.25%.  </a:t>
            </a:r>
            <a:r>
              <a:rPr lang="en-US" sz="1400" i="1" kern="0" dirty="0">
                <a:solidFill>
                  <a:srgbClr val="000000"/>
                </a:solidFill>
                <a:latin typeface="Palatino Linotype" pitchFamily="18" charset="0"/>
              </a:rPr>
              <a:t>See the Disclosure section for more information on the S&amp;P 500</a:t>
            </a:r>
            <a:r>
              <a:rPr lang="en-US" sz="1400" i="1" kern="0" baseline="30000" dirty="0">
                <a:solidFill>
                  <a:srgbClr val="000000"/>
                </a:solidFill>
                <a:latin typeface="Palatino Linotype" pitchFamily="18" charset="0"/>
              </a:rPr>
              <a:t>®</a:t>
            </a:r>
            <a:r>
              <a:rPr lang="en-US" sz="1400" i="1" kern="0" dirty="0">
                <a:solidFill>
                  <a:srgbClr val="000000"/>
                </a:solidFill>
                <a:latin typeface="Palatino Linotype" pitchFamily="18" charset="0"/>
              </a:rPr>
              <a:t> Index Benchmark.</a:t>
            </a:r>
          </a:p>
          <a:p>
            <a:pPr>
              <a:spcBef>
                <a:spcPct val="20000"/>
              </a:spcBef>
              <a:buClr>
                <a:srgbClr val="183D8E"/>
              </a:buClr>
            </a:pPr>
            <a:r>
              <a:rPr lang="en-US" sz="1500" i="1" kern="0" dirty="0" smtClean="0">
                <a:solidFill>
                  <a:srgbClr val="000000"/>
                </a:solidFill>
                <a:latin typeface="Palatino Linotype" pitchFamily="18" charset="0"/>
              </a:rPr>
              <a:t>The </a:t>
            </a:r>
            <a:r>
              <a:rPr lang="en-US" sz="1500" i="1" kern="0" dirty="0">
                <a:solidFill>
                  <a:srgbClr val="000000"/>
                </a:solidFill>
                <a:latin typeface="Palatino Linotype" pitchFamily="18" charset="0"/>
              </a:rPr>
              <a:t>performance data quoted represents past performance, and past performance is not a guarantee of future results. Investment return and principal value of an investment will fluctuate so that an investor's shares, when redeemed, may be worth more or less than their original cost. Current performance may be lower or higher than the performance information quoted. To obtain performance information current to the most recent month end, please call 1-800-93-GREEN. Performance is calculated after fees and includes the reinvestment of income dividends and capital gain distributions, if any. The performance shown does not reflect the deduction of taxes that a shareholder might pay on any Fund distributions or the redemption of Fund shares.</a:t>
            </a:r>
            <a:r>
              <a:rPr lang="en-US" sz="1500" kern="0" dirty="0">
                <a:solidFill>
                  <a:srgbClr val="000000"/>
                </a:solidFill>
                <a:latin typeface="Palatino Linotype" pitchFamily="18" charset="0"/>
              </a:rPr>
              <a:t> </a:t>
            </a:r>
            <a:r>
              <a:rPr lang="en-US" sz="1500" i="1" kern="0" dirty="0">
                <a:solidFill>
                  <a:srgbClr val="000000"/>
                </a:solidFill>
                <a:latin typeface="Palatino Linotype" pitchFamily="18" charset="0"/>
              </a:rPr>
              <a:t>A redemption fee of 2.00% may be imposed on redemptions or exchanges of shares you have owned for 60 days or less.</a:t>
            </a:r>
          </a:p>
          <a:p>
            <a:pPr>
              <a:spcBef>
                <a:spcPct val="20000"/>
              </a:spcBef>
              <a:buClr>
                <a:srgbClr val="183D8E"/>
              </a:buClr>
            </a:pPr>
            <a:r>
              <a:rPr lang="en-US" sz="1500" i="1" kern="0" dirty="0">
                <a:solidFill>
                  <a:srgbClr val="000000"/>
                </a:solidFill>
                <a:latin typeface="Palatino Linotype" pitchFamily="18" charset="0"/>
              </a:rPr>
              <a:t>* See important disclosure information regarding the </a:t>
            </a:r>
            <a:r>
              <a:rPr lang="en-US" sz="1500" i="1" kern="0" dirty="0" smtClean="0">
                <a:solidFill>
                  <a:srgbClr val="000000"/>
                </a:solidFill>
                <a:latin typeface="Palatino Linotype" pitchFamily="18" charset="0"/>
              </a:rPr>
              <a:t>S&amp;P500</a:t>
            </a:r>
            <a:r>
              <a:rPr lang="en-US" sz="1500" baseline="30000" dirty="0">
                <a:solidFill>
                  <a:prstClr val="black"/>
                </a:solidFill>
                <a:sym typeface="Symbol"/>
              </a:rPr>
              <a:t> </a:t>
            </a:r>
            <a:r>
              <a:rPr lang="en-US" sz="1500" i="1" kern="0" dirty="0" smtClean="0">
                <a:solidFill>
                  <a:srgbClr val="000000"/>
                </a:solidFill>
                <a:latin typeface="Palatino Linotype" pitchFamily="18" charset="0"/>
              </a:rPr>
              <a:t> </a:t>
            </a:r>
            <a:r>
              <a:rPr lang="en-US" sz="1500" i="1" kern="0" dirty="0">
                <a:solidFill>
                  <a:srgbClr val="000000"/>
                </a:solidFill>
                <a:latin typeface="Palatino Linotype" pitchFamily="18" charset="0"/>
              </a:rPr>
              <a:t>Index</a:t>
            </a:r>
          </a:p>
        </p:txBody>
      </p:sp>
    </p:spTree>
    <p:extLst>
      <p:ext uri="{BB962C8B-B14F-4D97-AF65-F5344CB8AC3E}">
        <p14:creationId xmlns:p14="http://schemas.microsoft.com/office/powerpoint/2010/main" val="301197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219545072"/>
              </p:ext>
            </p:extLst>
          </p:nvPr>
        </p:nvGraphicFramePr>
        <p:xfrm>
          <a:off x="-2286000" y="1378331"/>
          <a:ext cx="11795126" cy="2208312"/>
        </p:xfrm>
        <a:graphic>
          <a:graphicData uri="http://schemas.openxmlformats.org/presentationml/2006/ole">
            <mc:AlternateContent xmlns:mc="http://schemas.openxmlformats.org/markup-compatibility/2006">
              <mc:Choice xmlns:v="urn:schemas-microsoft-com:vml" Requires="v">
                <p:oleObj spid="_x0000_s2073" name="Worksheet" r:id="rId5" imgW="9515416" imgH="1295411" progId="Excel.Sheet.8">
                  <p:embed/>
                </p:oleObj>
              </mc:Choice>
              <mc:Fallback>
                <p:oleObj name="Worksheet" r:id="rId5" imgW="9515416" imgH="1295411" progId="Excel.Sheet.8">
                  <p:embed/>
                  <p:pic>
                    <p:nvPicPr>
                      <p:cNvPr id="0" name=""/>
                      <p:cNvPicPr>
                        <a:picLocks noChangeAspect="1" noChangeArrowheads="1"/>
                      </p:cNvPicPr>
                      <p:nvPr/>
                    </p:nvPicPr>
                    <p:blipFill>
                      <a:blip r:embed="rId6"/>
                      <a:srcRect/>
                      <a:stretch>
                        <a:fillRect/>
                      </a:stretch>
                    </p:blipFill>
                    <p:spPr bwMode="auto">
                      <a:xfrm>
                        <a:off x="-2286000" y="1378331"/>
                        <a:ext cx="11795126" cy="2208312"/>
                      </a:xfrm>
                      <a:prstGeom prst="rect">
                        <a:avLst/>
                      </a:prstGeom>
                      <a:noFill/>
                      <a:ln>
                        <a:noFill/>
                      </a:ln>
                      <a:effectLst/>
                      <a:extLst/>
                    </p:spPr>
                  </p:pic>
                </p:oleObj>
              </mc:Fallback>
            </mc:AlternateContent>
          </a:graphicData>
        </a:graphic>
      </p:graphicFrame>
      <p:sp>
        <p:nvSpPr>
          <p:cNvPr id="3" name="Slide Number Placeholder 2"/>
          <p:cNvSpPr>
            <a:spLocks noGrp="1"/>
          </p:cNvSpPr>
          <p:nvPr>
            <p:ph type="sldNum" sz="quarter" idx="12"/>
          </p:nvPr>
        </p:nvSpPr>
        <p:spPr>
          <a:prstGeom prst="rect">
            <a:avLst/>
          </a:prstGeom>
        </p:spPr>
        <p:txBody>
          <a:bodyPr/>
          <a:lstStyle/>
          <a:p>
            <a:fld id="{D4B958B5-29E8-43E5-83BC-F5C20F6D8628}" type="slidenum">
              <a:rPr lang="en-US" smtClean="0"/>
              <a:pPr/>
              <a:t>9</a:t>
            </a:fld>
            <a:endParaRPr lang="en-US" dirty="0"/>
          </a:p>
        </p:txBody>
      </p:sp>
      <p:sp>
        <p:nvSpPr>
          <p:cNvPr id="4" name="Title 3"/>
          <p:cNvSpPr>
            <a:spLocks noGrp="1"/>
          </p:cNvSpPr>
          <p:nvPr>
            <p:ph type="title"/>
          </p:nvPr>
        </p:nvSpPr>
        <p:spPr/>
        <p:txBody>
          <a:bodyPr>
            <a:noAutofit/>
          </a:bodyPr>
          <a:lstStyle/>
          <a:p>
            <a:r>
              <a:rPr lang="en-US" dirty="0"/>
              <a:t>Green Century </a:t>
            </a:r>
            <a:r>
              <a:rPr lang="en-US" dirty="0" smtClean="0"/>
              <a:t>Balanced Fund: Performance</a:t>
            </a:r>
            <a:endParaRPr lang="en-US" dirty="0"/>
          </a:p>
        </p:txBody>
      </p:sp>
      <p:sp>
        <p:nvSpPr>
          <p:cNvPr id="6" name="Rectangle 5"/>
          <p:cNvSpPr/>
          <p:nvPr/>
        </p:nvSpPr>
        <p:spPr>
          <a:xfrm>
            <a:off x="457200" y="1143000"/>
            <a:ext cx="3883114" cy="307777"/>
          </a:xfrm>
          <a:prstGeom prst="rect">
            <a:avLst/>
          </a:prstGeom>
        </p:spPr>
        <p:txBody>
          <a:bodyPr wrap="none">
            <a:spAutoFit/>
          </a:bodyPr>
          <a:lstStyle/>
          <a:p>
            <a:pPr marL="0" indent="0">
              <a:buNone/>
            </a:pPr>
            <a:r>
              <a:rPr lang="en-US" sz="1400" b="0" dirty="0" smtClean="0">
                <a:solidFill>
                  <a:schemeClr val="tx1"/>
                </a:solidFill>
                <a:latin typeface="Palatino Linotype" pitchFamily="18" charset="0"/>
              </a:rPr>
              <a:t>Average Annual </a:t>
            </a:r>
            <a:r>
              <a:rPr lang="en-US" sz="1400" b="0" dirty="0">
                <a:solidFill>
                  <a:schemeClr val="tx1"/>
                </a:solidFill>
                <a:latin typeface="Palatino Linotype" pitchFamily="18" charset="0"/>
              </a:rPr>
              <a:t>Total Returns as of </a:t>
            </a:r>
            <a:r>
              <a:rPr lang="en-US" sz="1400" dirty="0" smtClean="0">
                <a:latin typeface="Palatino Linotype" pitchFamily="18" charset="0"/>
              </a:rPr>
              <a:t>12/31</a:t>
            </a:r>
            <a:r>
              <a:rPr lang="en-US" sz="1400" b="0" dirty="0" smtClean="0">
                <a:solidFill>
                  <a:schemeClr val="tx1"/>
                </a:solidFill>
                <a:latin typeface="Palatino Linotype" pitchFamily="18" charset="0"/>
              </a:rPr>
              <a:t>/14: </a:t>
            </a:r>
            <a:r>
              <a:rPr lang="en-US" sz="1400" b="1" dirty="0" smtClean="0">
                <a:solidFill>
                  <a:srgbClr val="FF0000"/>
                </a:solidFill>
                <a:latin typeface="Palatino Linotype" pitchFamily="18" charset="0"/>
              </a:rPr>
              <a:t> </a:t>
            </a:r>
            <a:endParaRPr lang="en-US" sz="1400" b="1" dirty="0">
              <a:solidFill>
                <a:srgbClr val="FF0000"/>
              </a:solidFill>
              <a:latin typeface="Palatino Linotype" pitchFamily="18" charset="0"/>
            </a:endParaRPr>
          </a:p>
        </p:txBody>
      </p:sp>
      <p:sp>
        <p:nvSpPr>
          <p:cNvPr id="7" name="Rectangle 6"/>
          <p:cNvSpPr/>
          <p:nvPr/>
        </p:nvSpPr>
        <p:spPr>
          <a:xfrm>
            <a:off x="166671" y="3748649"/>
            <a:ext cx="8810658" cy="2480679"/>
          </a:xfrm>
          <a:prstGeom prst="rect">
            <a:avLst/>
          </a:prstGeom>
        </p:spPr>
        <p:txBody>
          <a:bodyPr wrap="square">
            <a:spAutoFit/>
          </a:bodyPr>
          <a:lstStyle/>
          <a:p>
            <a:pPr lvl="0">
              <a:spcBef>
                <a:spcPct val="20000"/>
              </a:spcBef>
              <a:buClr>
                <a:srgbClr val="183D8E"/>
              </a:buClr>
            </a:pPr>
            <a:r>
              <a:rPr lang="en-US" sz="1400" b="0" kern="0" dirty="0">
                <a:solidFill>
                  <a:srgbClr val="000000"/>
                </a:solidFill>
                <a:latin typeface="Palatino Linotype" pitchFamily="18" charset="0"/>
              </a:rPr>
              <a:t>Total expense </a:t>
            </a:r>
            <a:r>
              <a:rPr lang="en-US" sz="1400" b="0" kern="0" dirty="0" smtClean="0">
                <a:solidFill>
                  <a:srgbClr val="000000"/>
                </a:solidFill>
                <a:latin typeface="Palatino Linotype" pitchFamily="18" charset="0"/>
              </a:rPr>
              <a:t>ratio</a:t>
            </a:r>
            <a:r>
              <a:rPr lang="en-US" sz="1400" b="0" kern="0" dirty="0">
                <a:solidFill>
                  <a:srgbClr val="000000"/>
                </a:solidFill>
                <a:latin typeface="Palatino Linotype" pitchFamily="18" charset="0"/>
              </a:rPr>
              <a:t>: 1.48</a:t>
            </a:r>
            <a:r>
              <a:rPr lang="en-US" sz="1400" b="0" kern="0" dirty="0" smtClean="0">
                <a:solidFill>
                  <a:srgbClr val="000000"/>
                </a:solidFill>
                <a:latin typeface="Palatino Linotype" pitchFamily="18" charset="0"/>
              </a:rPr>
              <a:t>%.  </a:t>
            </a:r>
            <a:r>
              <a:rPr lang="en-US" sz="1400" b="0" i="1" kern="0" dirty="0" smtClean="0">
                <a:solidFill>
                  <a:srgbClr val="000000"/>
                </a:solidFill>
                <a:latin typeface="Palatino Linotype" pitchFamily="18" charset="0"/>
              </a:rPr>
              <a:t>Please see Disclosure section for important Index information.</a:t>
            </a:r>
            <a:endParaRPr lang="en-US" sz="1400" b="0" kern="0" dirty="0">
              <a:solidFill>
                <a:srgbClr val="000000"/>
              </a:solidFill>
              <a:latin typeface="Palatino Linotype" pitchFamily="18" charset="0"/>
            </a:endParaRPr>
          </a:p>
          <a:p>
            <a:pPr lvl="0">
              <a:spcBef>
                <a:spcPct val="20000"/>
              </a:spcBef>
              <a:buClr>
                <a:srgbClr val="183D8E"/>
              </a:buClr>
            </a:pPr>
            <a:endParaRPr lang="en-US" sz="800" b="0" i="1" kern="0" dirty="0">
              <a:solidFill>
                <a:srgbClr val="000000"/>
              </a:solidFill>
              <a:latin typeface="Palatino Linotype" pitchFamily="18" charset="0"/>
            </a:endParaRPr>
          </a:p>
          <a:p>
            <a:pPr lvl="0">
              <a:spcBef>
                <a:spcPct val="20000"/>
              </a:spcBef>
              <a:buClr>
                <a:srgbClr val="183D8E"/>
              </a:buClr>
            </a:pPr>
            <a:r>
              <a:rPr lang="en-US" sz="1400" b="0" i="1" kern="0" dirty="0">
                <a:solidFill>
                  <a:srgbClr val="000000"/>
                </a:solidFill>
                <a:latin typeface="Palatino Linotype" pitchFamily="18" charset="0"/>
              </a:rPr>
              <a:t>The performance data quoted represents past performance, and past performance is not a guarantee of future results. Investment return and principal value of an investment will fluctuate so that an investor's shares, when redeemed, may be worth more or less than their original cost. Current performance may be lower or higher than the performance information quoted. To obtain performance information current to the most recent month end, please call 1-800-93-GREEN. Performance is calculated after fees and includes the </a:t>
            </a:r>
            <a:r>
              <a:rPr lang="en-US" sz="1400" b="0" i="1" kern="0" dirty="0" smtClean="0">
                <a:solidFill>
                  <a:srgbClr val="000000"/>
                </a:solidFill>
                <a:latin typeface="Palatino Linotype" pitchFamily="18" charset="0"/>
              </a:rPr>
              <a:t>reinvestment of </a:t>
            </a:r>
            <a:r>
              <a:rPr lang="en-US" sz="1400" b="0" i="1" kern="0" dirty="0">
                <a:solidFill>
                  <a:srgbClr val="000000"/>
                </a:solidFill>
                <a:latin typeface="Palatino Linotype" pitchFamily="18" charset="0"/>
              </a:rPr>
              <a:t>income dividends and capital gain distributions, if any. The performance shown does not reflect the </a:t>
            </a:r>
            <a:r>
              <a:rPr lang="en-US" sz="1400" b="0" i="1" kern="0" dirty="0" smtClean="0">
                <a:solidFill>
                  <a:srgbClr val="000000"/>
                </a:solidFill>
                <a:latin typeface="Palatino Linotype" pitchFamily="18" charset="0"/>
              </a:rPr>
              <a:t>deduction </a:t>
            </a:r>
            <a:r>
              <a:rPr lang="en-US" sz="1400" b="0" i="1" kern="0" dirty="0">
                <a:solidFill>
                  <a:srgbClr val="000000"/>
                </a:solidFill>
                <a:latin typeface="Palatino Linotype" pitchFamily="18" charset="0"/>
              </a:rPr>
              <a:t>of taxes that a </a:t>
            </a:r>
            <a:r>
              <a:rPr lang="en-US" sz="1400" b="0" i="1" kern="0" dirty="0" smtClean="0">
                <a:solidFill>
                  <a:srgbClr val="000000"/>
                </a:solidFill>
                <a:latin typeface="Palatino Linotype" pitchFamily="18" charset="0"/>
              </a:rPr>
              <a:t>shareholder </a:t>
            </a:r>
            <a:r>
              <a:rPr lang="en-US" sz="1400" b="0" i="1" kern="0" dirty="0">
                <a:solidFill>
                  <a:srgbClr val="000000"/>
                </a:solidFill>
                <a:latin typeface="Palatino Linotype" pitchFamily="18" charset="0"/>
              </a:rPr>
              <a:t>might pay on any Fund distributions or the redemption </a:t>
            </a:r>
            <a:r>
              <a:rPr lang="en-US" sz="1400" b="0" i="1" kern="0" dirty="0" smtClean="0">
                <a:solidFill>
                  <a:srgbClr val="000000"/>
                </a:solidFill>
                <a:latin typeface="Palatino Linotype" pitchFamily="18" charset="0"/>
              </a:rPr>
              <a:t>of </a:t>
            </a:r>
            <a:r>
              <a:rPr lang="en-US" sz="1400" b="0" i="1" kern="0" dirty="0">
                <a:solidFill>
                  <a:srgbClr val="000000"/>
                </a:solidFill>
                <a:latin typeface="Palatino Linotype" pitchFamily="18" charset="0"/>
              </a:rPr>
              <a:t>Fund shares.</a:t>
            </a:r>
            <a:r>
              <a:rPr lang="en-US" sz="1400" b="0" kern="0" dirty="0">
                <a:solidFill>
                  <a:srgbClr val="000000"/>
                </a:solidFill>
                <a:latin typeface="Palatino Linotype" pitchFamily="18" charset="0"/>
              </a:rPr>
              <a:t> </a:t>
            </a:r>
            <a:r>
              <a:rPr lang="en-US" sz="1400" b="0" i="1" kern="0" dirty="0" smtClean="0">
                <a:solidFill>
                  <a:srgbClr val="000000"/>
                </a:solidFill>
                <a:latin typeface="Palatino Linotype" pitchFamily="18" charset="0"/>
              </a:rPr>
              <a:t>A redemption fee of 2.00% may be imposed on redemptions or exchanges of shares you have owned for 60 days or less.</a:t>
            </a:r>
          </a:p>
          <a:p>
            <a:pPr lvl="0">
              <a:spcBef>
                <a:spcPct val="20000"/>
              </a:spcBef>
              <a:buClr>
                <a:srgbClr val="183D8E"/>
              </a:buClr>
            </a:pPr>
            <a:r>
              <a:rPr lang="en-US" sz="1400" i="1" kern="0" dirty="0" smtClean="0">
                <a:solidFill>
                  <a:srgbClr val="000000"/>
                </a:solidFill>
                <a:latin typeface="Palatino Linotype" pitchFamily="18" charset="0"/>
              </a:rPr>
              <a:t>*See important disclosure information regarding the Custom Balanced Index</a:t>
            </a:r>
            <a:endParaRPr lang="en-US" sz="1400" b="0" i="1" kern="0" dirty="0">
              <a:solidFill>
                <a:srgbClr val="000000"/>
              </a:solidFill>
              <a:latin typeface="Palatino Linotype" pitchFamily="18" charset="0"/>
            </a:endParaRPr>
          </a:p>
        </p:txBody>
      </p:sp>
      <p:sp>
        <p:nvSpPr>
          <p:cNvPr id="8" name="TextBox 7"/>
          <p:cNvSpPr txBox="1"/>
          <p:nvPr/>
        </p:nvSpPr>
        <p:spPr>
          <a:xfrm>
            <a:off x="1489420" y="3235656"/>
            <a:ext cx="274434" cy="307777"/>
          </a:xfrm>
          <a:prstGeom prst="rect">
            <a:avLst/>
          </a:prstGeom>
          <a:noFill/>
        </p:spPr>
        <p:txBody>
          <a:bodyPr wrap="none" rtlCol="0">
            <a:spAutoFit/>
          </a:bodyPr>
          <a:lstStyle/>
          <a:p>
            <a:r>
              <a:rPr lang="en-US" sz="1400" dirty="0" smtClean="0"/>
              <a:t>*</a:t>
            </a:r>
            <a:endParaRPr lang="en-US" sz="1400" dirty="0"/>
          </a:p>
        </p:txBody>
      </p:sp>
    </p:spTree>
    <p:extLst>
      <p:ext uri="{BB962C8B-B14F-4D97-AF65-F5344CB8AC3E}">
        <p14:creationId xmlns:p14="http://schemas.microsoft.com/office/powerpoint/2010/main" val="2130009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10275</TotalTime>
  <Words>1433</Words>
  <Application>Microsoft Office PowerPoint</Application>
  <PresentationFormat>On-screen Show (4:3)</PresentationFormat>
  <Paragraphs>122</Paragraphs>
  <Slides>15</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4_Office Theme</vt:lpstr>
      <vt:lpstr>Worksheet</vt:lpstr>
      <vt:lpstr>Why You Should Consider Extracting Fossil Fuels from  Your Portfolio    </vt:lpstr>
      <vt:lpstr>Green Century Overview</vt:lpstr>
      <vt:lpstr>Moral and Political Reasons to Divest from Fossil Fuel Companies</vt:lpstr>
      <vt:lpstr>Moral and Political Reasons to Divest</vt:lpstr>
      <vt:lpstr>Financial Reasons to Consider Divestment</vt:lpstr>
      <vt:lpstr>Fossil Fuel Free Investments</vt:lpstr>
      <vt:lpstr>Chart 1:  Simulated Historical Cumulative Performance:  Divestment Has Little Impact Overall</vt:lpstr>
      <vt:lpstr>Green Century Equity Fund Performance</vt:lpstr>
      <vt:lpstr>Green Century Balanced Fund: Performance</vt:lpstr>
      <vt:lpstr>Fossil Fuel Free Investing – Opportunities for Individual Investors</vt:lpstr>
      <vt:lpstr>The Shortcomings of Shareholder Engagement with Fossil Fuel Companies</vt:lpstr>
      <vt:lpstr>The Shortcomings of Shareholder Engagement with Fossil Fuel Companies</vt:lpstr>
      <vt:lpstr>Disclosure: Important Information</vt:lpstr>
      <vt:lpstr>Disclosure: Important Information</vt:lpstr>
      <vt:lpstr>Disclosure: Important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dc:creator>
  <cp:lastModifiedBy>Shane Yonston</cp:lastModifiedBy>
  <cp:revision>367</cp:revision>
  <cp:lastPrinted>2015-02-05T16:19:45Z</cp:lastPrinted>
  <dcterms:created xsi:type="dcterms:W3CDTF">2013-05-14T20:21:20Z</dcterms:created>
  <dcterms:modified xsi:type="dcterms:W3CDTF">2015-02-25T20:35:14Z</dcterms:modified>
</cp:coreProperties>
</file>