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73" r:id="rId10"/>
    <p:sldId id="264" r:id="rId11"/>
    <p:sldId id="259" r:id="rId12"/>
    <p:sldId id="266" r:id="rId13"/>
    <p:sldId id="267" r:id="rId14"/>
    <p:sldId id="268" r:id="rId15"/>
    <p:sldId id="280" r:id="rId16"/>
    <p:sldId id="274" r:id="rId17"/>
    <p:sldId id="275" r:id="rId18"/>
    <p:sldId id="282" r:id="rId19"/>
    <p:sldId id="283" r:id="rId20"/>
    <p:sldId id="269" r:id="rId21"/>
    <p:sldId id="276" r:id="rId22"/>
    <p:sldId id="271" r:id="rId23"/>
    <p:sldId id="277" r:id="rId24"/>
    <p:sldId id="270" r:id="rId25"/>
    <p:sldId id="284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2" d="100"/>
          <a:sy n="14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AAE4F-11E4-7441-9561-91567D3241FB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8DB2-B7FC-6346-B0BF-07EC27C91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eni.org/" TargetMode="Externa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iventus.com/hydropower/en/projekt/" TargetMode="Externa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239000" cy="152399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/>
                <a:cs typeface="Times New Roman"/>
              </a:rPr>
              <a:t>Sebastian </a:t>
            </a:r>
            <a:r>
              <a:rPr lang="en-US" sz="2800" dirty="0" smtClean="0">
                <a:latin typeface="Times New Roman"/>
                <a:cs typeface="Times New Roman"/>
              </a:rPr>
              <a:t>Hanna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Internship: Global Network Energy </a:t>
            </a:r>
            <a:r>
              <a:rPr lang="en-US" sz="2800" dirty="0" smtClean="0">
                <a:latin typeface="Times New Roman"/>
                <a:cs typeface="Times New Roman"/>
              </a:rPr>
              <a:t>Institute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  <a:hlinkClick r:id="rId2"/>
              </a:rPr>
              <a:t>http://www.geni.org/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/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91440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Can Sweden be powered by 100% Renewable Energy by 2020?</a:t>
            </a:r>
            <a:endParaRPr lang="en-US" sz="2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2-08-02 at 8.48.2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20" y="4419600"/>
            <a:ext cx="2286756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Renewable Energy (57%). For Sweden, this is mainly hydropower and biomass.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:rough draft:renewable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68" y="1600200"/>
            <a:ext cx="6553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Proposed Path: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Wind power and Biomass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For a transition to 100% renewable energy, fossil fuels are not he main obstacle.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Biomass has been increasing quickly as a percentage of the national electricity generation.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Sweden has great wind power potential. 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Wind power accounts for only a few percentage points of the national power mix, but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the wind power industry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has a promising future.</a:t>
            </a:r>
          </a:p>
          <a:p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4" name="Picture 3" descr=":rough draft:Screen Shot 2012-07-17 at 7.35.46 P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85800"/>
            <a:ext cx="335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Timber!</a:t>
            </a: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Forest fuel prices are stable. This is why </a:t>
            </a:r>
            <a:b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bio-fuels have taken over the fuel market</a:t>
            </a:r>
            <a:endParaRPr lang="en-US" sz="28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:rough draft:Screen Shot 2012-07-17 at 7.04.19 P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602" y="1600200"/>
            <a:ext cx="62767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Interconnected grid between Nordic </a:t>
            </a:r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dirty="0" smtClean="0">
                <a:latin typeface="Times New Roman"/>
                <a:cs typeface="Times New Roman"/>
              </a:rPr>
              <a:t>ountries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and Northwestern Europe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:rough draft:Screen Shot 2012-07-17 at 6.47.06 P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621" y="1600200"/>
            <a:ext cx="42207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Electricity Certificates</a:t>
            </a:r>
            <a:r>
              <a:rPr lang="en-US" sz="2800" dirty="0" smtClean="0">
                <a:latin typeface="Times New Roman"/>
                <a:cs typeface="Times New Roman"/>
              </a:rPr>
              <a:t>, “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similar</a:t>
            </a:r>
            <a:r>
              <a:rPr lang="en-US" sz="2800" dirty="0" smtClean="0">
                <a:latin typeface="Times New Roman"/>
                <a:cs typeface="Times New Roman"/>
              </a:rPr>
              <a:t>” to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feed-in tariffs,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but not quite!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10.01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449" y="1600200"/>
            <a:ext cx="71851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:rough draft:Screen Shot 2012-07-17 at 6.31.46 P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2" y="228600"/>
            <a:ext cx="413384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Biomass: 2003- 2010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40.12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250" y="1761331"/>
            <a:ext cx="4889500" cy="420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Wind Power: 2003- 2010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41.1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850" y="2034381"/>
            <a:ext cx="46863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8-16 at 12.11.19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85800"/>
            <a:ext cx="785343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8-16 at 12.11.33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0" y="990600"/>
            <a:ext cx="67691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Summary: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86400" cy="35814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Background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Motivation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History of energy mix and the current mix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What do I propose for a transition to 100% </a:t>
            </a:r>
            <a:r>
              <a:rPr lang="en-US" sz="1600" dirty="0" smtClean="0">
                <a:latin typeface="Times New Roman"/>
                <a:cs typeface="Times New Roman"/>
              </a:rPr>
              <a:t>renewable energy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The Swedish Electricity Certificate System, pro’s and con’s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Solutions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2020 estimates and projections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What needs to be </a:t>
            </a:r>
            <a:r>
              <a:rPr lang="en-US" sz="1600" dirty="0" smtClean="0">
                <a:latin typeface="Times New Roman"/>
                <a:cs typeface="Times New Roman"/>
              </a:rPr>
              <a:t>done to achieve the 100% scenario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Acknowledgements</a:t>
            </a:r>
            <a:endParaRPr lang="en-US" sz="1600" dirty="0" smtClean="0">
              <a:latin typeface="Times New Roman"/>
              <a:cs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Wind power: Germany’s Feed-in-Tariff vs.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Sweden’s Green Certificate System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13.0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6326"/>
            <a:ext cx="8229600" cy="357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“The main challenge for wind turbines in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Sweden is icing, not low temperatures.”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52.5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924" y="1600200"/>
            <a:ext cx="60901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There is no current support mechanism </a:t>
            </a:r>
            <a:b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for offshore wind power in Sweden</a:t>
            </a:r>
            <a:endParaRPr lang="en-US" sz="28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18.52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352" y="1600200"/>
            <a:ext cx="46912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Solutions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4525963"/>
          </a:xfrm>
        </p:spPr>
        <p:txBody>
          <a:bodyPr/>
          <a:lstStyle/>
          <a:p>
            <a:r>
              <a:rPr lang="en-US" sz="1600" dirty="0" smtClean="0">
                <a:latin typeface="Times New Roman"/>
                <a:cs typeface="Times New Roman"/>
              </a:rPr>
              <a:t>The Swedish government should gradually turn its certificate system into a FIT system.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The government should increase the quota for wind power</a:t>
            </a:r>
          </a:p>
          <a:p>
            <a:endParaRPr lang="en-US" dirty="0"/>
          </a:p>
        </p:txBody>
      </p:sp>
      <p:pic>
        <p:nvPicPr>
          <p:cNvPr id="4" name="Picture 3" descr="Screen Shot 2012-08-02 at 9.09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55700"/>
            <a:ext cx="5145806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The renewable energy industry </a:t>
            </a:r>
            <a:r>
              <a:rPr lang="en-US" sz="2800" dirty="0" smtClean="0">
                <a:latin typeface="Times New Roman"/>
                <a:cs typeface="Times New Roman"/>
              </a:rPr>
              <a:t>estimates</a:t>
            </a:r>
            <a:r>
              <a:rPr lang="en-US" sz="2800" dirty="0" smtClean="0">
                <a:latin typeface="Times New Roman"/>
                <a:cs typeface="Times New Roman"/>
              </a:rPr>
              <a:t> are much </a:t>
            </a:r>
            <a:r>
              <a:rPr lang="en-US" sz="2800" dirty="0" smtClean="0">
                <a:latin typeface="Times New Roman"/>
                <a:cs typeface="Times New Roman"/>
              </a:rPr>
              <a:t>more ambitious and this</a:t>
            </a:r>
            <a:r>
              <a:rPr lang="en-US" sz="2800" dirty="0" smtClean="0">
                <a:latin typeface="Times New Roman"/>
                <a:cs typeface="Times New Roman"/>
              </a:rPr>
              <a:t> projection can </a:t>
            </a:r>
            <a:r>
              <a:rPr lang="en-US" sz="2800" dirty="0" smtClean="0">
                <a:latin typeface="Times New Roman"/>
                <a:cs typeface="Times New Roman"/>
              </a:rPr>
              <a:t>be </a:t>
            </a:r>
            <a:r>
              <a:rPr lang="en-US" sz="2800" dirty="0" smtClean="0">
                <a:latin typeface="Times New Roman"/>
                <a:cs typeface="Times New Roman"/>
              </a:rPr>
              <a:t>achieved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06.08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837531"/>
            <a:ext cx="7200900" cy="405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/>
                <a:cs typeface="Times New Roman"/>
              </a:rPr>
              <a:t>Source</a:t>
            </a:r>
            <a:r>
              <a:rPr lang="en-US" sz="1800" dirty="0" smtClean="0">
                <a:latin typeface="Times New Roman"/>
                <a:cs typeface="Times New Roman"/>
              </a:rPr>
              <a:t>: </a:t>
            </a:r>
            <a:r>
              <a:rPr lang="en-US" sz="1800" dirty="0" smtClean="0">
                <a:latin typeface="Times New Roman"/>
                <a:cs typeface="Times New Roman"/>
                <a:hlinkClick r:id="rId2"/>
              </a:rPr>
              <a:t>http</a:t>
            </a:r>
            <a:r>
              <a:rPr lang="en-US" sz="1800" dirty="0" smtClean="0">
                <a:latin typeface="Times New Roman"/>
                <a:cs typeface="Times New Roman"/>
                <a:hlinkClick r:id="rId2"/>
              </a:rPr>
              <a:t>://</a:t>
            </a:r>
            <a:r>
              <a:rPr lang="en-US" sz="1800" dirty="0" err="1" smtClean="0">
                <a:latin typeface="Times New Roman"/>
                <a:cs typeface="Times New Roman"/>
                <a:hlinkClick r:id="rId2"/>
              </a:rPr>
              <a:t>www.triventus.com/hydropower/en/projekt</a:t>
            </a:r>
            <a:r>
              <a:rPr lang="en-US" sz="1800" dirty="0" smtClean="0">
                <a:latin typeface="Times New Roman"/>
                <a:cs typeface="Times New Roman"/>
                <a:hlinkClick r:id="rId2"/>
              </a:rPr>
              <a:t>/ 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Screen Shot 2012-08-16 at 12.15.23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400" y="1600200"/>
            <a:ext cx="7823200" cy="3073400"/>
          </a:xfrm>
        </p:spPr>
      </p:pic>
      <p:sp>
        <p:nvSpPr>
          <p:cNvPr id="7" name="TextBox 6"/>
          <p:cNvSpPr txBox="1"/>
          <p:nvPr/>
        </p:nvSpPr>
        <p:spPr>
          <a:xfrm>
            <a:off x="1295400" y="896034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Another sign of hope: Small-scale hydropower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Acknowledgements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sz="1600" dirty="0">
                <a:latin typeface="Times New Roman"/>
                <a:cs typeface="Times New Roman"/>
              </a:rPr>
              <a:t>	I would like to thank GENI for giving me the opportunity to intern there. I had a great experience and gained valuable knowledge on renewable energy thanks to this opportunity.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I </a:t>
            </a:r>
            <a:r>
              <a:rPr lang="en-US" sz="1600" dirty="0">
                <a:latin typeface="Times New Roman"/>
                <a:cs typeface="Times New Roman"/>
              </a:rPr>
              <a:t>want to thank Peter </a:t>
            </a:r>
            <a:r>
              <a:rPr lang="en-US" sz="1600" dirty="0" err="1" smtClean="0">
                <a:latin typeface="Times New Roman"/>
                <a:cs typeface="Times New Roman"/>
              </a:rPr>
              <a:t>Meisen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for his guidance on my </a:t>
            </a:r>
            <a:r>
              <a:rPr lang="en-US" sz="1600" dirty="0" smtClean="0">
                <a:latin typeface="Times New Roman"/>
                <a:cs typeface="Times New Roman"/>
              </a:rPr>
              <a:t>project and the GENI staff.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I would also like to thank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my faculty mentor, Dr. </a:t>
            </a:r>
            <a:r>
              <a:rPr lang="en-US" sz="1600" dirty="0" err="1">
                <a:latin typeface="Times New Roman"/>
                <a:cs typeface="Times New Roman"/>
              </a:rPr>
              <a:t>Jungie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Zhang from the IRPS Graduate School at UCSD, </a:t>
            </a:r>
            <a:r>
              <a:rPr lang="en-US" sz="1600" dirty="0">
                <a:latin typeface="Times New Roman"/>
                <a:cs typeface="Times New Roman"/>
              </a:rPr>
              <a:t>who offered me great advice.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Background: Sweden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5.35.57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600197"/>
            <a:ext cx="5537649" cy="4525963"/>
          </a:xfrm>
        </p:spPr>
      </p:pic>
      <p:sp>
        <p:nvSpPr>
          <p:cNvPr id="5" name="TextBox 4"/>
          <p:cNvSpPr txBox="1"/>
          <p:nvPr/>
        </p:nvSpPr>
        <p:spPr>
          <a:xfrm>
            <a:off x="762000" y="1600197"/>
            <a:ext cx="160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Area: Twice the size of Great Britain, about the same size as California.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Population: About 9 million.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Long coastline, rivers and lakes in the north. 20% of the population lives in the northern half of Sweden.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Motivation: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9400" cy="3657600"/>
          </a:xfrm>
        </p:spPr>
        <p:txBody>
          <a:bodyPr/>
          <a:lstStyle/>
          <a:p>
            <a:r>
              <a:rPr lang="en-US" sz="1600" dirty="0" smtClean="0">
                <a:latin typeface="Times New Roman"/>
                <a:cs typeface="Times New Roman"/>
              </a:rPr>
              <a:t>What if Sweden decided to commit to transitioning to 100% renewable energy for its electricity sector by 2020, would that be feasible?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The current energy mix: nuclear power and hydropower supply together the majority of Sweden’s electricity. The hydropower facilities are in the North and the nuclear power plants are in the South.</a:t>
            </a:r>
          </a:p>
        </p:txBody>
      </p:sp>
      <p:pic>
        <p:nvPicPr>
          <p:cNvPr id="4" name="Picture 3" descr=":rough draft:Screen Shot 2012-07-17 at 7.24.58 P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74639"/>
            <a:ext cx="2590800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How did Sweden’s energy mix evolve to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the current state? Share of Gas (1%)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:rough draft:ga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114" y="1600200"/>
            <a:ext cx="66117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Share of Oil (1%)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:rough draft:oil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27" y="1600200"/>
            <a:ext cx="77357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Share of coal (1%)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 Sweden has a low-carbon economy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:rough draft:coal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413" y="1600200"/>
            <a:ext cx="65411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Share of Nuclear Power (38%). Nuclear power is considered cleaner than fossil fuels but it is not renewable!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:rough draft:nuclea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757" y="1600200"/>
            <a:ext cx="6398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Annual power plant market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2-08-02 at 8.34.44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7166"/>
            <a:ext cx="8229600" cy="423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596</Words>
  <Application>Microsoft Macintosh PowerPoint</Application>
  <PresentationFormat>On-screen Show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Sebastian Hanna Internship: Global Network Energy Institute http://www.geni.org/ _x0010__x0010__x0010__x0010_ </vt:lpstr>
      <vt:lpstr>Summary:</vt:lpstr>
      <vt:lpstr>Background: Sweden</vt:lpstr>
      <vt:lpstr>Motivation:</vt:lpstr>
      <vt:lpstr>How did Sweden’s energy mix evolve to  the current state? Share of Gas (1%)</vt:lpstr>
      <vt:lpstr>Share of Oil (1%)</vt:lpstr>
      <vt:lpstr>Share of coal (1%)  Sweden has a low-carbon economy</vt:lpstr>
      <vt:lpstr>Share of Nuclear Power (38%). Nuclear power is considered cleaner than fossil fuels but it is not renewable!</vt:lpstr>
      <vt:lpstr>Annual power plant market</vt:lpstr>
      <vt:lpstr>Renewable Energy (57%). For Sweden, this is mainly hydropower and biomass.</vt:lpstr>
      <vt:lpstr>Proposed Path:  Wind power and Biomass</vt:lpstr>
      <vt:lpstr>Timber! Forest fuel prices are stable. This is why  bio-fuels have taken over the fuel market</vt:lpstr>
      <vt:lpstr>Interconnected grid between Nordic countries  and Northwestern Europe</vt:lpstr>
      <vt:lpstr>Electricity Certificates, “similar” to  feed-in tariffs, but not quite!</vt:lpstr>
      <vt:lpstr>Slide 15</vt:lpstr>
      <vt:lpstr>Biomass: 2003- 2010</vt:lpstr>
      <vt:lpstr>Wind Power: 2003- 2010</vt:lpstr>
      <vt:lpstr>Slide 18</vt:lpstr>
      <vt:lpstr>Slide 19</vt:lpstr>
      <vt:lpstr>Wind power: Germany’s Feed-in-Tariff vs.  Sweden’s Green Certificate System</vt:lpstr>
      <vt:lpstr>“The main challenge for wind turbines in  Sweden is icing, not low temperatures.”</vt:lpstr>
      <vt:lpstr>There is no current support mechanism  for offshore wind power in Sweden</vt:lpstr>
      <vt:lpstr>Solutions </vt:lpstr>
      <vt:lpstr>The renewable energy industry estimates are much more ambitious and this projection can be achieved</vt:lpstr>
      <vt:lpstr>Source: http://www.triventus.com/hydropower/en/projekt/ </vt:lpstr>
      <vt:lpstr>Acknowledgements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Sebastian Hanna Environmental Systems 190B, SS 1 2012 Internship: Global Network Energy Institute (http://www.geni.org) </dc:title>
  <dc:creator>Maha Hanna</dc:creator>
  <cp:lastModifiedBy>Maha Hanna</cp:lastModifiedBy>
  <cp:revision>47</cp:revision>
  <dcterms:created xsi:type="dcterms:W3CDTF">2012-08-16T18:39:15Z</dcterms:created>
  <dcterms:modified xsi:type="dcterms:W3CDTF">2012-08-16T19:40:54Z</dcterms:modified>
</cp:coreProperties>
</file>