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60" r:id="rId2"/>
    <p:sldId id="295" r:id="rId3"/>
    <p:sldId id="262" r:id="rId4"/>
    <p:sldId id="263" r:id="rId5"/>
    <p:sldId id="264" r:id="rId6"/>
    <p:sldId id="265" r:id="rId7"/>
    <p:sldId id="266" r:id="rId8"/>
    <p:sldId id="267" r:id="rId9"/>
    <p:sldId id="298" r:id="rId10"/>
    <p:sldId id="268" r:id="rId11"/>
    <p:sldId id="299" r:id="rId12"/>
    <p:sldId id="302" r:id="rId13"/>
    <p:sldId id="271" r:id="rId14"/>
    <p:sldId id="272" r:id="rId15"/>
    <p:sldId id="273" r:id="rId16"/>
    <p:sldId id="274" r:id="rId17"/>
    <p:sldId id="275" r:id="rId18"/>
    <p:sldId id="277" r:id="rId19"/>
    <p:sldId id="300" r:id="rId20"/>
    <p:sldId id="282" r:id="rId21"/>
    <p:sldId id="303" r:id="rId22"/>
    <p:sldId id="284" r:id="rId23"/>
    <p:sldId id="286" r:id="rId24"/>
    <p:sldId id="287" r:id="rId25"/>
    <p:sldId id="289" r:id="rId26"/>
    <p:sldId id="301" r:id="rId27"/>
    <p:sldId id="290"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a:srgbClr val="E6E6E6"/>
    <a:srgbClr val="CCCCFF"/>
    <a:srgbClr val="093275"/>
    <a:srgbClr val="DADAE6"/>
    <a:srgbClr val="005250"/>
    <a:srgbClr val="008080"/>
    <a:srgbClr val="A7A7A7"/>
    <a:srgbClr val="006699"/>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03" autoAdjust="0"/>
  </p:normalViewPr>
  <p:slideViewPr>
    <p:cSldViewPr>
      <p:cViewPr varScale="1">
        <p:scale>
          <a:sx n="84" d="100"/>
          <a:sy n="84" d="100"/>
        </p:scale>
        <p:origin x="-115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u08902\Documents\Residential%20Water%20Use.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5"/>
      <c:rotY val="355"/>
      <c:perspective val="0"/>
    </c:view3D>
    <c:plotArea>
      <c:layout>
        <c:manualLayout>
          <c:layoutTarget val="inner"/>
          <c:xMode val="edge"/>
          <c:yMode val="edge"/>
          <c:x val="0.12364130434782608"/>
          <c:y val="5.3435114503816793E-2"/>
          <c:w val="0.73233695652173914"/>
          <c:h val="0.94656488549618323"/>
        </c:manualLayout>
      </c:layout>
      <c:pie3DChart>
        <c:varyColors val="1"/>
        <c:ser>
          <c:idx val="0"/>
          <c:order val="0"/>
          <c:tx>
            <c:strRef>
              <c:f>Sheet1!$A$2</c:f>
              <c:strCache>
                <c:ptCount val="1"/>
              </c:strCache>
            </c:strRef>
          </c:tx>
          <c:spPr>
            <a:solidFill>
              <a:schemeClr val="accent1"/>
            </a:solidFill>
            <a:ln w="11125">
              <a:solidFill>
                <a:schemeClr val="tx1"/>
              </a:solidFill>
              <a:prstDash val="solid"/>
            </a:ln>
          </c:spPr>
          <c:dPt>
            <c:idx val="0"/>
            <c:spPr>
              <a:solidFill>
                <a:srgbClr val="FFFF00"/>
              </a:solidFill>
              <a:ln w="11125">
                <a:solidFill>
                  <a:schemeClr val="tx1"/>
                </a:solidFill>
                <a:prstDash val="solid"/>
              </a:ln>
            </c:spPr>
          </c:dPt>
          <c:dPt>
            <c:idx val="1"/>
            <c:spPr>
              <a:solidFill>
                <a:srgbClr val="0000FF"/>
              </a:solidFill>
              <a:ln w="11125">
                <a:solidFill>
                  <a:schemeClr val="tx1"/>
                </a:solidFill>
                <a:prstDash val="solid"/>
              </a:ln>
            </c:spPr>
          </c:dPt>
          <c:dPt>
            <c:idx val="2"/>
            <c:spPr>
              <a:solidFill>
                <a:srgbClr val="FF0000"/>
              </a:solidFill>
              <a:ln w="11125">
                <a:solidFill>
                  <a:schemeClr val="tx1"/>
                </a:solidFill>
                <a:prstDash val="solid"/>
              </a:ln>
            </c:spPr>
          </c:dPt>
          <c:dPt>
            <c:idx val="3"/>
            <c:spPr>
              <a:solidFill>
                <a:srgbClr val="993366"/>
              </a:solidFill>
              <a:ln w="11125">
                <a:solidFill>
                  <a:schemeClr val="tx1"/>
                </a:solidFill>
                <a:prstDash val="solid"/>
              </a:ln>
            </c:spPr>
          </c:dPt>
          <c:dPt>
            <c:idx val="4"/>
            <c:spPr>
              <a:solidFill>
                <a:srgbClr val="C0C0C0"/>
              </a:solidFill>
              <a:ln w="11125">
                <a:solidFill>
                  <a:schemeClr val="tx1"/>
                </a:solidFill>
                <a:prstDash val="solid"/>
              </a:ln>
            </c:spPr>
          </c:dPt>
          <c:dPt>
            <c:idx val="5"/>
            <c:spPr>
              <a:solidFill>
                <a:srgbClr val="CCFFFF"/>
              </a:solidFill>
              <a:ln w="11125">
                <a:solidFill>
                  <a:schemeClr val="tx1"/>
                </a:solidFill>
                <a:prstDash val="solid"/>
              </a:ln>
            </c:spPr>
          </c:dPt>
          <c:dPt>
            <c:idx val="6"/>
            <c:spPr>
              <a:solidFill>
                <a:srgbClr val="CC99FF"/>
              </a:solidFill>
              <a:ln w="11125">
                <a:solidFill>
                  <a:schemeClr val="tx1"/>
                </a:solidFill>
                <a:prstDash val="solid"/>
              </a:ln>
            </c:spPr>
          </c:dPt>
          <c:dPt>
            <c:idx val="7"/>
            <c:spPr>
              <a:solidFill>
                <a:srgbClr val="008000"/>
              </a:solidFill>
              <a:ln w="11125">
                <a:solidFill>
                  <a:schemeClr val="tx1"/>
                </a:solidFill>
                <a:prstDash val="solid"/>
              </a:ln>
            </c:spPr>
          </c:dPt>
          <c:cat>
            <c:strRef>
              <c:f>Sheet1!$B$1:$I$1</c:f>
              <c:strCache>
                <c:ptCount val="8"/>
                <c:pt idx="0">
                  <c:v>MWD</c:v>
                </c:pt>
                <c:pt idx="1">
                  <c:v>IID</c:v>
                </c:pt>
                <c:pt idx="2">
                  <c:v>CCLP</c:v>
                </c:pt>
                <c:pt idx="3">
                  <c:v>Dry Year Transfer</c:v>
                </c:pt>
                <c:pt idx="4">
                  <c:v>Groundwater</c:v>
                </c:pt>
                <c:pt idx="5">
                  <c:v>Local Surface</c:v>
                </c:pt>
                <c:pt idx="6">
                  <c:v>Recycled Water</c:v>
                </c:pt>
                <c:pt idx="7">
                  <c:v>Conservation</c:v>
                </c:pt>
              </c:strCache>
            </c:strRef>
          </c:cat>
          <c:val>
            <c:numRef>
              <c:f>Sheet1!$B$2:$I$2</c:f>
              <c:numCache>
                <c:formatCode>0%</c:formatCode>
                <c:ptCount val="8"/>
                <c:pt idx="0">
                  <c:v>0.53</c:v>
                </c:pt>
                <c:pt idx="1">
                  <c:v>0.1</c:v>
                </c:pt>
                <c:pt idx="2">
                  <c:v>0.16</c:v>
                </c:pt>
                <c:pt idx="3" formatCode="0.00%">
                  <c:v>2.0000000000000011E-2</c:v>
                </c:pt>
                <c:pt idx="4">
                  <c:v>3.0000000000000002E-2</c:v>
                </c:pt>
                <c:pt idx="5">
                  <c:v>6.0000000000000032E-2</c:v>
                </c:pt>
                <c:pt idx="6">
                  <c:v>4.0000000000000022E-2</c:v>
                </c:pt>
                <c:pt idx="7">
                  <c:v>9.0000000000000024E-2</c:v>
                </c:pt>
              </c:numCache>
            </c:numRef>
          </c:val>
        </c:ser>
      </c:pie3DChart>
      <c:spPr>
        <a:noFill/>
        <a:ln w="22250">
          <a:noFill/>
        </a:ln>
      </c:spPr>
    </c:plotArea>
    <c:plotVisOnly val="1"/>
    <c:dispBlanksAs val="zero"/>
  </c:chart>
  <c:spPr>
    <a:noFill/>
    <a:ln>
      <a:noFill/>
    </a:ln>
  </c:spPr>
  <c:txPr>
    <a:bodyPr/>
    <a:lstStyle/>
    <a:p>
      <a:pPr>
        <a:defRPr sz="1423" b="1" i="0" u="none" strike="noStrike" baseline="0">
          <a:solidFill>
            <a:schemeClr val="tx1"/>
          </a:solidFill>
          <a:latin typeface="Times New Roman"/>
          <a:ea typeface="Times New Roman"/>
          <a:cs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4485921443700437"/>
          <c:y val="7.6498240022985123E-2"/>
          <c:w val="0.52733611107473943"/>
          <c:h val="0.86566785529335266"/>
        </c:manualLayout>
      </c:layout>
      <c:pieChart>
        <c:varyColors val="1"/>
        <c:ser>
          <c:idx val="0"/>
          <c:order val="0"/>
          <c:dPt>
            <c:idx val="0"/>
            <c:spPr>
              <a:solidFill>
                <a:srgbClr val="6699FF"/>
              </a:solidFill>
            </c:spPr>
          </c:dPt>
          <c:dPt>
            <c:idx val="2"/>
            <c:spPr>
              <a:solidFill>
                <a:schemeClr val="accent3"/>
              </a:solidFill>
            </c:spPr>
          </c:dPt>
          <c:dPt>
            <c:idx val="4"/>
            <c:spPr>
              <a:solidFill>
                <a:srgbClr val="7030A0"/>
              </a:solidFill>
            </c:spPr>
          </c:dPt>
          <c:dPt>
            <c:idx val="5"/>
            <c:spPr>
              <a:solidFill>
                <a:srgbClr val="FFFF00"/>
              </a:solidFill>
            </c:spPr>
          </c:dPt>
          <c:dPt>
            <c:idx val="6"/>
            <c:spPr>
              <a:solidFill>
                <a:srgbClr val="92D050"/>
              </a:solidFill>
            </c:spPr>
          </c:dPt>
          <c:dLbls>
            <c:dLbl>
              <c:idx val="0"/>
              <c:layout>
                <c:manualLayout>
                  <c:x val="-1.5826254971862807E-2"/>
                  <c:y val="2.6648115003168018E-2"/>
                </c:manualLayout>
              </c:layout>
              <c:dLblPos val="bestFit"/>
              <c:showCatName val="1"/>
              <c:showPercent val="1"/>
            </c:dLbl>
            <c:dLbl>
              <c:idx val="1"/>
              <c:layout>
                <c:manualLayout>
                  <c:x val="4.5222507471712574E-3"/>
                  <c:y val="3.6628023287065103E-2"/>
                </c:manualLayout>
              </c:layout>
              <c:dLblPos val="bestFit"/>
              <c:showCatName val="1"/>
              <c:showPercent val="1"/>
            </c:dLbl>
            <c:dLbl>
              <c:idx val="2"/>
              <c:layout>
                <c:manualLayout>
                  <c:x val="-7.1060583119787937E-3"/>
                  <c:y val="2.333041917415095E-3"/>
                </c:manualLayout>
              </c:layout>
              <c:dLblPos val="bestFit"/>
              <c:showCatName val="1"/>
              <c:showPercent val="1"/>
            </c:dLbl>
            <c:dLbl>
              <c:idx val="3"/>
              <c:layout>
                <c:manualLayout>
                  <c:x val="-8.5272699743745468E-3"/>
                  <c:y val="6.9991257522453729E-3"/>
                </c:manualLayout>
              </c:layout>
              <c:dLblPos val="bestFit"/>
              <c:showCatName val="1"/>
              <c:showPercent val="1"/>
            </c:dLbl>
            <c:dLbl>
              <c:idx val="4"/>
              <c:layout>
                <c:manualLayout>
                  <c:x val="6.9766944787718593E-3"/>
                  <c:y val="-2.9628897534819676E-2"/>
                </c:manualLayout>
              </c:layout>
              <c:dLblPos val="bestFit"/>
              <c:showCatName val="1"/>
              <c:showPercent val="1"/>
            </c:dLbl>
            <c:dLbl>
              <c:idx val="5"/>
              <c:layout>
                <c:manualLayout>
                  <c:x val="-2.9920869844204986E-2"/>
                  <c:y val="5.8676922743429501E-3"/>
                </c:manualLayout>
              </c:layout>
              <c:dLblPos val="bestFit"/>
              <c:showCatName val="1"/>
              <c:showPercent val="1"/>
            </c:dLbl>
            <c:txPr>
              <a:bodyPr/>
              <a:lstStyle/>
              <a:p>
                <a:pPr>
                  <a:defRPr sz="1800" b="0" i="0" baseline="0"/>
                </a:pPr>
                <a:endParaRPr lang="en-US"/>
              </a:p>
            </c:txPr>
            <c:dLblPos val="outEnd"/>
            <c:showCatName val="1"/>
            <c:showPercent val="1"/>
          </c:dLbls>
          <c:cat>
            <c:strRef>
              <c:f>Sheet1!$A$1:$A$7</c:f>
              <c:strCache>
                <c:ptCount val="7"/>
                <c:pt idx="0">
                  <c:v>Clothes Washer</c:v>
                </c:pt>
                <c:pt idx="1">
                  <c:v>Toilet</c:v>
                </c:pt>
                <c:pt idx="2">
                  <c:v>Shower</c:v>
                </c:pt>
                <c:pt idx="3">
                  <c:v>Faucet</c:v>
                </c:pt>
                <c:pt idx="4">
                  <c:v>Other</c:v>
                </c:pt>
                <c:pt idx="5">
                  <c:v>Unidentified</c:v>
                </c:pt>
                <c:pt idx="6">
                  <c:v>Outdoor</c:v>
                </c:pt>
              </c:strCache>
            </c:strRef>
          </c:cat>
          <c:val>
            <c:numRef>
              <c:f>Sheet1!$B$1:$B$7</c:f>
              <c:numCache>
                <c:formatCode>0%</c:formatCode>
                <c:ptCount val="7"/>
                <c:pt idx="0">
                  <c:v>8.7466054637129934E-2</c:v>
                </c:pt>
                <c:pt idx="1">
                  <c:v>0.10761952344752856</c:v>
                </c:pt>
                <c:pt idx="2">
                  <c:v>6.7715655202940428E-2</c:v>
                </c:pt>
                <c:pt idx="3">
                  <c:v>6.328189206465161E-2</c:v>
                </c:pt>
                <c:pt idx="4">
                  <c:v>7.658318147951472E-2</c:v>
                </c:pt>
                <c:pt idx="5">
                  <c:v>9.8877047554627607E-3</c:v>
                </c:pt>
                <c:pt idx="6">
                  <c:v>0.58744598841277362</c:v>
                </c:pt>
              </c:numCache>
            </c:numRef>
          </c:val>
        </c:ser>
        <c:firstSliceAng val="0"/>
      </c:pieChart>
    </c:plotArea>
    <c:plotVisOnly val="1"/>
  </c:chart>
  <c:spPr>
    <a:solidFill>
      <a:srgbClr val="FFFFFF">
        <a:alpha val="0"/>
      </a:srgbClr>
    </a:solidFill>
    <a:ln w="12700"/>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10"/>
      <c:hPercent val="53"/>
      <c:depthPercent val="100"/>
      <c:rAngAx val="1"/>
    </c:view3D>
    <c:floor>
      <c:spPr>
        <a:solidFill>
          <a:srgbClr val="C0C0C0"/>
        </a:solidFill>
        <a:ln w="3175">
          <a:solidFill>
            <a:schemeClr val="tx1"/>
          </a:solidFill>
          <a:prstDash val="solid"/>
        </a:ln>
      </c:spPr>
    </c:floor>
    <c:sideWall>
      <c:spPr>
        <a:solidFill>
          <a:schemeClr val="bg1">
            <a:lumMod val="95000"/>
          </a:schemeClr>
        </a:solidFill>
        <a:ln w="12700">
          <a:solidFill>
            <a:schemeClr val="tx1"/>
          </a:solidFill>
          <a:prstDash val="solid"/>
        </a:ln>
      </c:spPr>
    </c:sideWall>
    <c:backWall>
      <c:spPr>
        <a:solidFill>
          <a:schemeClr val="bg1">
            <a:lumMod val="95000"/>
          </a:schemeClr>
        </a:solidFill>
        <a:ln w="12700">
          <a:solidFill>
            <a:schemeClr val="tx1"/>
          </a:solidFill>
          <a:prstDash val="solid"/>
        </a:ln>
      </c:spPr>
    </c:backWall>
    <c:plotArea>
      <c:layout>
        <c:manualLayout>
          <c:layoutTarget val="inner"/>
          <c:xMode val="edge"/>
          <c:yMode val="edge"/>
          <c:x val="0.14297396404939053"/>
          <c:y val="5.4796370669370424E-2"/>
          <c:w val="0.8333319729458577"/>
          <c:h val="0.75884889987452808"/>
        </c:manualLayout>
      </c:layout>
      <c:bar3DChart>
        <c:barDir val="col"/>
        <c:grouping val="clustered"/>
        <c:ser>
          <c:idx val="0"/>
          <c:order val="0"/>
          <c:tx>
            <c:strRef>
              <c:f>'Sheet1'!$A$2</c:f>
              <c:strCache>
                <c:ptCount val="1"/>
                <c:pt idx="0">
                  <c:v>Acre Feet</c:v>
                </c:pt>
              </c:strCache>
            </c:strRef>
          </c:tx>
          <c:spPr>
            <a:solidFill>
              <a:srgbClr val="336699"/>
            </a:solidFill>
            <a:ln w="13934">
              <a:solidFill>
                <a:schemeClr val="tx1"/>
              </a:solidFill>
              <a:prstDash val="solid"/>
            </a:ln>
          </c:spPr>
          <c:cat>
            <c:strRef>
              <c:f>'Sheet1'!$B$1:$E$1</c:f>
              <c:strCache>
                <c:ptCount val="4"/>
                <c:pt idx="0">
                  <c:v>Commercial &amp; Industrial</c:v>
                </c:pt>
                <c:pt idx="1">
                  <c:v>Public &amp; Other</c:v>
                </c:pt>
                <c:pt idx="2">
                  <c:v>Residential</c:v>
                </c:pt>
                <c:pt idx="3">
                  <c:v>Agriculture</c:v>
                </c:pt>
              </c:strCache>
            </c:strRef>
          </c:cat>
          <c:val>
            <c:numRef>
              <c:f>'Sheet1'!$B$2:$E$2</c:f>
              <c:numCache>
                <c:formatCode>_(* #,##0_);_(* \(#,##0\);_(* "-"_);_(@_)</c:formatCode>
                <c:ptCount val="4"/>
                <c:pt idx="0">
                  <c:v>91648</c:v>
                </c:pt>
                <c:pt idx="1">
                  <c:v>99427</c:v>
                </c:pt>
                <c:pt idx="2">
                  <c:v>387401</c:v>
                </c:pt>
                <c:pt idx="3">
                  <c:v>65424</c:v>
                </c:pt>
              </c:numCache>
            </c:numRef>
          </c:val>
        </c:ser>
        <c:shape val="box"/>
        <c:axId val="58355712"/>
        <c:axId val="58357248"/>
        <c:axId val="0"/>
      </c:bar3DChart>
      <c:catAx>
        <c:axId val="58355712"/>
        <c:scaling>
          <c:orientation val="minMax"/>
        </c:scaling>
        <c:axPos val="b"/>
        <c:numFmt formatCode="@" sourceLinked="1"/>
        <c:majorTickMark val="none"/>
        <c:tickLblPos val="low"/>
        <c:spPr>
          <a:ln w="3483">
            <a:solidFill>
              <a:schemeClr val="tx1"/>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58357248"/>
        <c:crosses val="autoZero"/>
        <c:auto val="1"/>
        <c:lblAlgn val="ctr"/>
        <c:lblOffset val="100"/>
        <c:tickLblSkip val="1"/>
        <c:tickMarkSkip val="1"/>
      </c:catAx>
      <c:valAx>
        <c:axId val="58357248"/>
        <c:scaling>
          <c:orientation val="minMax"/>
          <c:max val="400000"/>
        </c:scaling>
        <c:axPos val="l"/>
        <c:majorGridlines>
          <c:spPr>
            <a:ln w="3483">
              <a:solidFill>
                <a:schemeClr val="tx1"/>
              </a:solidFill>
              <a:prstDash val="solid"/>
            </a:ln>
          </c:spPr>
        </c:majorGridlines>
        <c:numFmt formatCode="_(* #,##0_);_(* \(#,##0\);_(* &quot;-&quot;_);_(@_)" sourceLinked="1"/>
        <c:majorTickMark val="none"/>
        <c:tickLblPos val="nextTo"/>
        <c:txPr>
          <a:bodyPr rot="0" vert="horz"/>
          <a:lstStyle/>
          <a:p>
            <a:pPr>
              <a:defRPr sz="1800" b="0" i="0" u="none" strike="noStrike" baseline="0">
                <a:solidFill>
                  <a:schemeClr val="tx1"/>
                </a:solidFill>
                <a:latin typeface="Arial"/>
                <a:ea typeface="Arial"/>
                <a:cs typeface="Arial"/>
              </a:defRPr>
            </a:pPr>
            <a:endParaRPr lang="en-US"/>
          </a:p>
        </c:txPr>
        <c:crossAx val="58355712"/>
        <c:crosses val="autoZero"/>
        <c:crossBetween val="between"/>
        <c:majorUnit val="100000"/>
      </c:valAx>
      <c:spPr>
        <a:noFill/>
        <a:ln w="27867">
          <a:noFill/>
        </a:ln>
      </c:spPr>
    </c:plotArea>
    <c:plotVisOnly val="1"/>
    <c:dispBlanksAs val="zero"/>
  </c:chart>
  <c:spPr>
    <a:noFill/>
    <a:ln>
      <a:noFill/>
    </a:ln>
  </c:spPr>
  <c:txPr>
    <a:bodyPr/>
    <a:lstStyle/>
    <a:p>
      <a:pPr>
        <a:defRPr sz="2112"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rgbClr val="EAEAEA"/>
        </a:solidFill>
      </c:spPr>
    </c:sideWall>
    <c:backWall>
      <c:spPr>
        <a:solidFill>
          <a:srgbClr val="EAEAEA"/>
        </a:solidFill>
      </c:spPr>
    </c:backWall>
    <c:plotArea>
      <c:layout>
        <c:manualLayout>
          <c:layoutTarget val="inner"/>
          <c:xMode val="edge"/>
          <c:yMode val="edge"/>
          <c:x val="6.9457203266258399E-2"/>
          <c:y val="4.1315001640419964E-2"/>
          <c:w val="0.92128353747448288"/>
          <c:h val="0.7737292896981639"/>
        </c:manualLayout>
      </c:layout>
      <c:bar3DChart>
        <c:barDir val="col"/>
        <c:grouping val="clustered"/>
        <c:ser>
          <c:idx val="0"/>
          <c:order val="0"/>
          <c:tx>
            <c:strRef>
              <c:f>Sheet1!$B$1</c:f>
              <c:strCache>
                <c:ptCount val="1"/>
                <c:pt idx="0">
                  <c:v>Series 1</c:v>
                </c:pt>
              </c:strCache>
            </c:strRef>
          </c:tx>
          <c:dPt>
            <c:idx val="6"/>
            <c:spPr>
              <a:solidFill>
                <a:srgbClr val="7CCA62">
                  <a:lumMod val="50000"/>
                </a:srgbClr>
              </a:solidFill>
            </c:spPr>
          </c:dPt>
          <c:dPt>
            <c:idx val="7"/>
            <c:spPr>
              <a:solidFill>
                <a:srgbClr val="7CCA62">
                  <a:lumMod val="50000"/>
                </a:srgbClr>
              </a:solidFill>
            </c:spPr>
          </c:dPt>
          <c:dPt>
            <c:idx val="8"/>
            <c:spPr>
              <a:solidFill>
                <a:srgbClr val="7CCA62">
                  <a:lumMod val="50000"/>
                </a:srgbClr>
              </a:solidFill>
            </c:spPr>
          </c:dPt>
          <c:dPt>
            <c:idx val="9"/>
            <c:spPr>
              <a:solidFill>
                <a:srgbClr val="7CCA62">
                  <a:lumMod val="50000"/>
                </a:srgbClr>
              </a:solidFill>
            </c:spPr>
          </c:dPt>
          <c:cat>
            <c:numRef>
              <c:f>Sheet1!$A$2:$A$11</c:f>
              <c:numCache>
                <c:formatCode>General</c:formatCode>
                <c:ptCount val="10"/>
                <c:pt idx="0">
                  <c:v>1980</c:v>
                </c:pt>
                <c:pt idx="1">
                  <c:v>1985</c:v>
                </c:pt>
                <c:pt idx="2">
                  <c:v>1990</c:v>
                </c:pt>
                <c:pt idx="3">
                  <c:v>1995</c:v>
                </c:pt>
                <c:pt idx="4">
                  <c:v>2000</c:v>
                </c:pt>
                <c:pt idx="5">
                  <c:v>2008</c:v>
                </c:pt>
                <c:pt idx="6">
                  <c:v>2020</c:v>
                </c:pt>
                <c:pt idx="7">
                  <c:v>2030</c:v>
                </c:pt>
                <c:pt idx="8">
                  <c:v>2040</c:v>
                </c:pt>
                <c:pt idx="9">
                  <c:v>2050</c:v>
                </c:pt>
              </c:numCache>
            </c:numRef>
          </c:cat>
          <c:val>
            <c:numRef>
              <c:f>Sheet1!$B$2:$B$11</c:f>
              <c:numCache>
                <c:formatCode>General</c:formatCode>
                <c:ptCount val="10"/>
                <c:pt idx="0">
                  <c:v>1.81</c:v>
                </c:pt>
                <c:pt idx="1">
                  <c:v>2.0499999999999998</c:v>
                </c:pt>
                <c:pt idx="2">
                  <c:v>2.44</c:v>
                </c:pt>
                <c:pt idx="3">
                  <c:v>2.62</c:v>
                </c:pt>
                <c:pt idx="4">
                  <c:v>2.8099999999999987</c:v>
                </c:pt>
                <c:pt idx="5">
                  <c:v>3.1</c:v>
                </c:pt>
                <c:pt idx="6">
                  <c:v>3.5349999999999997</c:v>
                </c:pt>
                <c:pt idx="7">
                  <c:v>3.8699999999999997</c:v>
                </c:pt>
                <c:pt idx="8">
                  <c:v>4.1639999999999961</c:v>
                </c:pt>
                <c:pt idx="9">
                  <c:v>4.3849999999999962</c:v>
                </c:pt>
              </c:numCache>
            </c:numRef>
          </c:val>
        </c:ser>
        <c:gapWidth val="95"/>
        <c:gapDepth val="163"/>
        <c:shape val="cylinder"/>
        <c:axId val="64784256"/>
        <c:axId val="64785792"/>
        <c:axId val="0"/>
      </c:bar3DChart>
      <c:catAx>
        <c:axId val="64784256"/>
        <c:scaling>
          <c:orientation val="minMax"/>
        </c:scaling>
        <c:axPos val="b"/>
        <c:numFmt formatCode="General" sourceLinked="1"/>
        <c:tickLblPos val="nextTo"/>
        <c:txPr>
          <a:bodyPr rot="-2700000"/>
          <a:lstStyle/>
          <a:p>
            <a:pPr>
              <a:defRPr/>
            </a:pPr>
            <a:endParaRPr lang="en-US"/>
          </a:p>
        </c:txPr>
        <c:crossAx val="64785792"/>
        <c:crosses val="autoZero"/>
        <c:auto val="1"/>
        <c:lblAlgn val="ctr"/>
        <c:lblOffset val="0"/>
      </c:catAx>
      <c:valAx>
        <c:axId val="64785792"/>
        <c:scaling>
          <c:orientation val="minMax"/>
        </c:scaling>
        <c:axPos val="l"/>
        <c:majorGridlines/>
        <c:numFmt formatCode="General" sourceLinked="1"/>
        <c:tickLblPos val="nextTo"/>
        <c:crossAx val="64784256"/>
        <c:crosses val="autoZero"/>
        <c:crossBetween val="between"/>
        <c:majorUnit val="1"/>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5"/>
  <c:chart>
    <c:autoTitleDeleted val="1"/>
    <c:plotArea>
      <c:layout>
        <c:manualLayout>
          <c:layoutTarget val="inner"/>
          <c:xMode val="edge"/>
          <c:yMode val="edge"/>
          <c:x val="7.3330660056381947E-2"/>
          <c:y val="3.0380878926302292E-2"/>
          <c:w val="0.90969403130164284"/>
          <c:h val="0.82506116388047035"/>
        </c:manualLayout>
      </c:layout>
      <c:barChart>
        <c:barDir val="col"/>
        <c:grouping val="clustered"/>
        <c:ser>
          <c:idx val="0"/>
          <c:order val="0"/>
          <c:tx>
            <c:strRef>
              <c:f>Sheet1!$B$1</c:f>
              <c:strCache>
                <c:ptCount val="1"/>
                <c:pt idx="0">
                  <c:v>Series 1</c:v>
                </c:pt>
              </c:strCache>
            </c:strRef>
          </c:tx>
          <c:cat>
            <c:strRef>
              <c:f>Sheet1!$A$2:$A$5</c:f>
              <c:strCache>
                <c:ptCount val="4"/>
                <c:pt idx="0">
                  <c:v>Phoenix</c:v>
                </c:pt>
                <c:pt idx="1">
                  <c:v>San Diego</c:v>
                </c:pt>
                <c:pt idx="2">
                  <c:v>San Francisco</c:v>
                </c:pt>
                <c:pt idx="3">
                  <c:v>Orlando</c:v>
                </c:pt>
              </c:strCache>
            </c:strRef>
          </c:cat>
          <c:val>
            <c:numRef>
              <c:f>Sheet1!$B$2:$B$5</c:f>
              <c:numCache>
                <c:formatCode>General</c:formatCode>
                <c:ptCount val="4"/>
                <c:pt idx="0">
                  <c:v>8</c:v>
                </c:pt>
                <c:pt idx="1">
                  <c:v>10</c:v>
                </c:pt>
                <c:pt idx="2">
                  <c:v>20</c:v>
                </c:pt>
                <c:pt idx="3">
                  <c:v>50</c:v>
                </c:pt>
              </c:numCache>
            </c:numRef>
          </c:val>
        </c:ser>
        <c:gapWidth val="119"/>
        <c:axId val="75025792"/>
        <c:axId val="75056256"/>
      </c:barChart>
      <c:catAx>
        <c:axId val="75025792"/>
        <c:scaling>
          <c:orientation val="minMax"/>
        </c:scaling>
        <c:axPos val="b"/>
        <c:tickLblPos val="nextTo"/>
        <c:crossAx val="75056256"/>
        <c:crosses val="autoZero"/>
        <c:auto val="1"/>
        <c:lblAlgn val="ctr"/>
        <c:lblOffset val="100"/>
      </c:catAx>
      <c:valAx>
        <c:axId val="75056256"/>
        <c:scaling>
          <c:orientation val="minMax"/>
        </c:scaling>
        <c:axPos val="l"/>
        <c:majorGridlines/>
        <c:numFmt formatCode="General" sourceLinked="1"/>
        <c:tickLblPos val="nextTo"/>
        <c:crossAx val="75025792"/>
        <c:crosses val="autoZero"/>
        <c:crossBetween val="between"/>
      </c:valAx>
    </c:plotArea>
    <c:plotVisOnly val="1"/>
  </c:chart>
  <c:spPr>
    <a:ln>
      <a:noFill/>
    </a:ln>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073921519394463E-2"/>
          <c:y val="0.11218513230009949"/>
          <c:w val="0.86387573104777415"/>
          <c:h val="0.74168132355254535"/>
        </c:manualLayout>
      </c:layout>
      <c:barChart>
        <c:barDir val="col"/>
        <c:grouping val="stacked"/>
        <c:ser>
          <c:idx val="0"/>
          <c:order val="0"/>
          <c:tx>
            <c:strRef>
              <c:f>Sheet1!$B$1</c:f>
              <c:strCache>
                <c:ptCount val="1"/>
                <c:pt idx="0">
                  <c:v>Unregulated Inflow to Lake Powell (% of average)</c:v>
                </c:pt>
              </c:strCache>
            </c:strRef>
          </c:tx>
          <c:spPr>
            <a:solidFill>
              <a:srgbClr val="000099"/>
            </a:solidFill>
          </c:spPr>
          <c:cat>
            <c:strRef>
              <c:f>Sheet1!$A$2:$A$12</c:f>
              <c:strCache>
                <c:ptCount val="11"/>
                <c:pt idx="0">
                  <c:v>2000</c:v>
                </c:pt>
                <c:pt idx="1">
                  <c:v>2001</c:v>
                </c:pt>
                <c:pt idx="2">
                  <c:v>2002</c:v>
                </c:pt>
                <c:pt idx="3">
                  <c:v>2003</c:v>
                </c:pt>
                <c:pt idx="4">
                  <c:v>2004</c:v>
                </c:pt>
                <c:pt idx="5">
                  <c:v>2005</c:v>
                </c:pt>
                <c:pt idx="6">
                  <c:v>2006</c:v>
                </c:pt>
                <c:pt idx="7">
                  <c:v>2007</c:v>
                </c:pt>
                <c:pt idx="8">
                  <c:v>2008</c:v>
                </c:pt>
                <c:pt idx="9">
                  <c:v>2009</c:v>
                </c:pt>
                <c:pt idx="10">
                  <c:v>Est. 2010</c:v>
                </c:pt>
              </c:strCache>
            </c:strRef>
          </c:cat>
          <c:val>
            <c:numRef>
              <c:f>Sheet1!$B$2:$B$12</c:f>
              <c:numCache>
                <c:formatCode>General</c:formatCode>
                <c:ptCount val="11"/>
                <c:pt idx="0">
                  <c:v>62</c:v>
                </c:pt>
                <c:pt idx="1">
                  <c:v>59</c:v>
                </c:pt>
                <c:pt idx="2">
                  <c:v>25</c:v>
                </c:pt>
                <c:pt idx="3">
                  <c:v>51</c:v>
                </c:pt>
                <c:pt idx="4">
                  <c:v>49</c:v>
                </c:pt>
                <c:pt idx="5">
                  <c:v>105</c:v>
                </c:pt>
                <c:pt idx="6">
                  <c:v>73</c:v>
                </c:pt>
                <c:pt idx="7">
                  <c:v>68</c:v>
                </c:pt>
                <c:pt idx="8">
                  <c:v>102</c:v>
                </c:pt>
                <c:pt idx="9">
                  <c:v>88</c:v>
                </c:pt>
                <c:pt idx="10">
                  <c:v>73</c:v>
                </c:pt>
              </c:numCache>
            </c:numRef>
          </c:val>
        </c:ser>
        <c:overlap val="100"/>
        <c:axId val="77420416"/>
        <c:axId val="77421952"/>
      </c:barChart>
      <c:catAx>
        <c:axId val="77420416"/>
        <c:scaling>
          <c:orientation val="minMax"/>
        </c:scaling>
        <c:axPos val="b"/>
        <c:numFmt formatCode="General" sourceLinked="1"/>
        <c:tickLblPos val="nextTo"/>
        <c:txPr>
          <a:bodyPr rot="0"/>
          <a:lstStyle/>
          <a:p>
            <a:pPr>
              <a:defRPr/>
            </a:pPr>
            <a:endParaRPr lang="en-US"/>
          </a:p>
        </c:txPr>
        <c:crossAx val="77421952"/>
        <c:crosses val="autoZero"/>
        <c:auto val="1"/>
        <c:lblAlgn val="ctr"/>
        <c:lblOffset val="0"/>
      </c:catAx>
      <c:valAx>
        <c:axId val="77421952"/>
        <c:scaling>
          <c:orientation val="minMax"/>
        </c:scaling>
        <c:axPos val="l"/>
        <c:majorGridlines/>
        <c:numFmt formatCode="General" sourceLinked="1"/>
        <c:tickLblPos val="nextTo"/>
        <c:crossAx val="77420416"/>
        <c:crosses val="autoZero"/>
        <c:crossBetween val="between"/>
      </c:valAx>
    </c:plotArea>
    <c:plotVisOnly val="1"/>
  </c:chart>
  <c:spPr>
    <a:ln>
      <a:noFill/>
    </a:ln>
  </c:spPr>
  <c:txPr>
    <a:bodyPr/>
    <a:lstStyle/>
    <a:p>
      <a:pPr>
        <a:defRPr sz="1600" baseline="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5448624477495"/>
          <c:y val="2.9685684781205632E-2"/>
          <c:w val="0.84190847671818925"/>
          <c:h val="0.8484611247364563"/>
        </c:manualLayout>
      </c:layout>
      <c:barChart>
        <c:barDir val="col"/>
        <c:grouping val="clustered"/>
        <c:ser>
          <c:idx val="0"/>
          <c:order val="0"/>
          <c:tx>
            <c:strRef>
              <c:f>Sheet1!$B$1</c:f>
              <c:strCache>
                <c:ptCount val="1"/>
                <c:pt idx="0">
                  <c:v>Series 1</c:v>
                </c:pt>
              </c:strCache>
            </c:strRef>
          </c:tx>
          <c:spPr>
            <a:solidFill>
              <a:srgbClr val="006699"/>
            </a:solidFill>
            <a:effectLst>
              <a:innerShdw>
                <a:srgbClr val="0B5B94">
                  <a:lumMod val="60000"/>
                  <a:lumOff val="40000"/>
                </a:srgbClr>
              </a:innerShdw>
            </a:effectLst>
            <a:scene3d>
              <a:camera prst="orthographicFront"/>
              <a:lightRig rig="threePt" dir="t">
                <a:rot lat="0" lon="0" rev="6600000"/>
              </a:lightRig>
            </a:scene3d>
            <a:sp3d>
              <a:bevelT w="63500"/>
              <a:bevelB w="101600" h="50800"/>
            </a:sp3d>
          </c:spPr>
          <c:cat>
            <c:strRef>
              <c:f>Sheet1!$A$2:$A$6</c:f>
              <c:strCache>
                <c:ptCount val="5"/>
                <c:pt idx="0">
                  <c:v>Current (Dry-Year)</c:v>
                </c:pt>
                <c:pt idx="1">
                  <c:v>2015</c:v>
                </c:pt>
                <c:pt idx="2">
                  <c:v>2020</c:v>
                </c:pt>
                <c:pt idx="3">
                  <c:v>2025</c:v>
                </c:pt>
                <c:pt idx="4">
                  <c:v>2030</c:v>
                </c:pt>
              </c:strCache>
            </c:strRef>
          </c:cat>
          <c:val>
            <c:numRef>
              <c:f>Sheet1!$B$2:$B$5</c:f>
              <c:numCache>
                <c:formatCode>General</c:formatCode>
                <c:ptCount val="4"/>
                <c:pt idx="0">
                  <c:v>18557</c:v>
                </c:pt>
                <c:pt idx="1">
                  <c:v>30345</c:v>
                </c:pt>
                <c:pt idx="2">
                  <c:v>31175</c:v>
                </c:pt>
                <c:pt idx="3">
                  <c:v>31175</c:v>
                </c:pt>
              </c:numCache>
            </c:numRef>
          </c:val>
        </c:ser>
        <c:gapWidth val="67"/>
        <c:axId val="78000896"/>
        <c:axId val="78002432"/>
      </c:barChart>
      <c:catAx>
        <c:axId val="78000896"/>
        <c:scaling>
          <c:orientation val="minMax"/>
        </c:scaling>
        <c:axPos val="b"/>
        <c:numFmt formatCode="General" sourceLinked="1"/>
        <c:majorTickMark val="none"/>
        <c:tickLblPos val="nextTo"/>
        <c:spPr>
          <a:ln>
            <a:solidFill>
              <a:schemeClr val="tx1"/>
            </a:solidFill>
          </a:ln>
        </c:spPr>
        <c:crossAx val="78002432"/>
        <c:crosses val="autoZero"/>
        <c:auto val="1"/>
        <c:lblAlgn val="ctr"/>
        <c:lblOffset val="0"/>
      </c:catAx>
      <c:valAx>
        <c:axId val="78002432"/>
        <c:scaling>
          <c:orientation val="minMax"/>
        </c:scaling>
        <c:axPos val="l"/>
        <c:majorGridlines/>
        <c:numFmt formatCode="#,##0" sourceLinked="0"/>
        <c:majorTickMark val="none"/>
        <c:tickLblPos val="nextTo"/>
        <c:spPr>
          <a:ln>
            <a:solidFill>
              <a:schemeClr val="tx1"/>
            </a:solidFill>
          </a:ln>
        </c:spPr>
        <c:crossAx val="78000896"/>
        <c:crosses val="autoZero"/>
        <c:crossBetween val="between"/>
      </c:valAx>
      <c:spPr>
        <a:solidFill>
          <a:srgbClr val="E6E6E6"/>
        </a:solidFill>
      </c:spPr>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spPr>
            <a:solidFill>
              <a:srgbClr val="005250"/>
            </a:solidFill>
          </c:spPr>
          <c:cat>
            <c:strRef>
              <c:f>Sheet1!$A$2:$A$6</c:f>
              <c:strCache>
                <c:ptCount val="5"/>
                <c:pt idx="0">
                  <c:v>Current</c:v>
                </c:pt>
                <c:pt idx="1">
                  <c:v>2015</c:v>
                </c:pt>
                <c:pt idx="2">
                  <c:v>2020</c:v>
                </c:pt>
                <c:pt idx="3">
                  <c:v>2025</c:v>
                </c:pt>
                <c:pt idx="4">
                  <c:v>2030</c:v>
                </c:pt>
              </c:strCache>
            </c:strRef>
          </c:cat>
          <c:val>
            <c:numRef>
              <c:f>Sheet1!$B$2:$B$6</c:f>
              <c:numCache>
                <c:formatCode>General</c:formatCode>
                <c:ptCount val="5"/>
                <c:pt idx="0">
                  <c:v>28000</c:v>
                </c:pt>
                <c:pt idx="1">
                  <c:v>40662</c:v>
                </c:pt>
                <c:pt idx="2">
                  <c:v>45548</c:v>
                </c:pt>
                <c:pt idx="3">
                  <c:v>46492</c:v>
                </c:pt>
                <c:pt idx="4">
                  <c:v>47584</c:v>
                </c:pt>
              </c:numCache>
            </c:numRef>
          </c:val>
        </c:ser>
        <c:gapWidth val="89"/>
        <c:axId val="78793728"/>
        <c:axId val="78795520"/>
      </c:barChart>
      <c:catAx>
        <c:axId val="78793728"/>
        <c:scaling>
          <c:orientation val="minMax"/>
        </c:scaling>
        <c:axPos val="b"/>
        <c:majorTickMark val="none"/>
        <c:tickLblPos val="nextTo"/>
        <c:txPr>
          <a:bodyPr/>
          <a:lstStyle/>
          <a:p>
            <a:pPr>
              <a:defRPr sz="1800" baseline="0"/>
            </a:pPr>
            <a:endParaRPr lang="en-US"/>
          </a:p>
        </c:txPr>
        <c:crossAx val="78795520"/>
        <c:crosses val="autoZero"/>
        <c:auto val="1"/>
        <c:lblAlgn val="ctr"/>
        <c:lblOffset val="100"/>
      </c:catAx>
      <c:valAx>
        <c:axId val="78795520"/>
        <c:scaling>
          <c:orientation val="minMax"/>
        </c:scaling>
        <c:axPos val="l"/>
        <c:majorGridlines/>
        <c:numFmt formatCode="#,##0" sourceLinked="0"/>
        <c:majorTickMark val="none"/>
        <c:tickLblPos val="nextTo"/>
        <c:crossAx val="78793728"/>
        <c:crosses val="autoZero"/>
        <c:crossBetween val="between"/>
        <c:majorUnit val="10000"/>
      </c:valAx>
      <c:spPr>
        <a:solidFill>
          <a:srgbClr val="E6E6E6"/>
        </a:solidFill>
      </c:spPr>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6CC016B5-2470-4B5C-AA92-0FAD7177A82D}" type="datetimeFigureOut">
              <a:rPr lang="en-US" smtClean="0"/>
              <a:pPr/>
              <a:t>9/21/2010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C5BC9B6-2F26-43E9-98A4-65B50B19407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8C9F566-5691-473B-9D06-1927EE9838CE}" type="datetimeFigureOut">
              <a:rPr lang="en-US" smtClean="0"/>
              <a:pPr/>
              <a:t>9/21/2010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DB034FE-E897-4D19-9868-A133391743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602C6-C61B-4B83-87F1-4EC6F676D52E}" type="slidenum">
              <a:rPr lang="en-US"/>
              <a:pPr/>
              <a:t>3</a:t>
            </a:fld>
            <a:endParaRPr lang="en-US"/>
          </a:p>
        </p:txBody>
      </p:sp>
      <p:sp>
        <p:nvSpPr>
          <p:cNvPr id="5122" name="Rectangle 2"/>
          <p:cNvSpPr>
            <a:spLocks noGrp="1" noRot="1" noChangeAspect="1" noChangeArrowheads="1" noTextEdit="1"/>
          </p:cNvSpPr>
          <p:nvPr>
            <p:ph type="sldImg"/>
          </p:nvPr>
        </p:nvSpPr>
        <p:spPr>
          <a:xfrm>
            <a:off x="1181100" y="696913"/>
            <a:ext cx="4660900" cy="3495675"/>
          </a:xfrm>
          <a:ln/>
        </p:spPr>
      </p:sp>
      <p:sp>
        <p:nvSpPr>
          <p:cNvPr id="5123" name="Rectangle 3"/>
          <p:cNvSpPr>
            <a:spLocks noGrp="1" noChangeArrowheads="1"/>
          </p:cNvSpPr>
          <p:nvPr>
            <p:ph type="body" idx="1"/>
          </p:nvPr>
        </p:nvSpPr>
        <p:spPr>
          <a:xfrm>
            <a:off x="936414" y="4421822"/>
            <a:ext cx="5774549" cy="4190712"/>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4275" y="696913"/>
            <a:ext cx="4654550" cy="3490912"/>
          </a:xfrm>
          <a:ln/>
        </p:spPr>
      </p:sp>
      <p:sp>
        <p:nvSpPr>
          <p:cNvPr id="44035" name="Rectangle 3"/>
          <p:cNvSpPr>
            <a:spLocks noGrp="1" noChangeArrowheads="1"/>
          </p:cNvSpPr>
          <p:nvPr>
            <p:ph type="body" idx="1"/>
          </p:nvPr>
        </p:nvSpPr>
        <p:spPr>
          <a:xfrm>
            <a:off x="702633" y="4422141"/>
            <a:ext cx="5617843" cy="4189732"/>
          </a:xfrm>
          <a:noFill/>
          <a:ln/>
        </p:spPr>
        <p:txBody>
          <a:bodyPr/>
          <a:lstStyle/>
          <a:p>
            <a:r>
              <a:rPr lang="en-US" dirty="0" smtClean="0">
                <a:latin typeface="Arial" pitchFamily="34" charset="0"/>
                <a:cs typeface="Arial" pitchFamily="34" charset="0"/>
              </a:rPr>
              <a:t>Most likely the water industry will see the earliest impacts of climate change.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Scientists believe we are already experiencing the effects of climate change.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slide shows some of the changes we can expect.</a:t>
            </a:r>
          </a:p>
          <a:p>
            <a:r>
              <a:rPr lang="en-US" kern="0" dirty="0" smtClean="0">
                <a:latin typeface="Arial" charset="0"/>
                <a:cs typeface="Arial" charset="0"/>
              </a:rPr>
              <a:t>– more frequent and persistent</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84275" y="696913"/>
            <a:ext cx="4654550" cy="3490912"/>
          </a:xfrm>
          <a:ln/>
        </p:spPr>
      </p:sp>
      <p:sp>
        <p:nvSpPr>
          <p:cNvPr id="29699" name="Notes Placeholder 2"/>
          <p:cNvSpPr>
            <a:spLocks noGrp="1"/>
          </p:cNvSpPr>
          <p:nvPr>
            <p:ph type="body" idx="1"/>
          </p:nvPr>
        </p:nvSpPr>
        <p:spPr>
          <a:xfrm>
            <a:off x="702633" y="4422141"/>
            <a:ext cx="5617843" cy="4189732"/>
          </a:xfrm>
          <a:noFill/>
          <a:ln/>
        </p:spPr>
        <p:txBody>
          <a:bodyPr lIns="93256" tIns="46625" rIns="93256" bIns="46625"/>
          <a:lstStyle/>
          <a:p>
            <a:pPr>
              <a:buFont typeface="Arial" pitchFamily="34" charset="0"/>
              <a:buChar char="•"/>
            </a:pPr>
            <a:r>
              <a:rPr lang="en-US" dirty="0" smtClean="0">
                <a:latin typeface="Arial" pitchFamily="34" charset="0"/>
                <a:cs typeface="Arial" pitchFamily="34" charset="0"/>
              </a:rPr>
              <a:t> This</a:t>
            </a:r>
            <a:r>
              <a:rPr lang="en-US" baseline="0" dirty="0" smtClean="0">
                <a:latin typeface="Arial" pitchFamily="34" charset="0"/>
                <a:cs typeface="Arial" pitchFamily="34" charset="0"/>
              </a:rPr>
              <a:t> chart illustrates the problem created by the pumping restrictions put in place to protect some of the protected fish species we just saw.</a:t>
            </a:r>
          </a:p>
          <a:p>
            <a:pPr>
              <a:buFont typeface="Arial" pitchFamily="34" charset="0"/>
              <a:buChar char="•"/>
            </a:pPr>
            <a:r>
              <a:rPr lang="en-US" dirty="0" smtClean="0">
                <a:latin typeface="Arial" pitchFamily="34" charset="0"/>
                <a:cs typeface="Arial" pitchFamily="34" charset="0"/>
              </a:rPr>
              <a:t> The</a:t>
            </a:r>
            <a:r>
              <a:rPr lang="en-US" baseline="0" dirty="0" smtClean="0">
                <a:latin typeface="Arial" pitchFamily="34" charset="0"/>
                <a:cs typeface="Arial" pitchFamily="34" charset="0"/>
              </a:rPr>
              <a:t> ability to pump water from the Delta is limited in nine months out of every year</a:t>
            </a:r>
            <a:r>
              <a:rPr lang="en-US" dirty="0" smtClean="0">
                <a:latin typeface="Arial" pitchFamily="34" charset="0"/>
                <a:cs typeface="Arial" pitchFamily="34" charset="0"/>
              </a:rPr>
              <a:t>.  </a:t>
            </a:r>
          </a:p>
          <a:p>
            <a:pPr>
              <a:buFont typeface="Arial" pitchFamily="34" charset="0"/>
              <a:buChar char="•"/>
            </a:pPr>
            <a:r>
              <a:rPr lang="en-US" dirty="0" smtClean="0">
                <a:latin typeface="Arial" pitchFamily="34" charset="0"/>
                <a:cs typeface="Arial" pitchFamily="34" charset="0"/>
              </a:rPr>
              <a:t> The only time there are</a:t>
            </a:r>
            <a:r>
              <a:rPr lang="en-US" baseline="0" dirty="0" smtClean="0">
                <a:latin typeface="Arial" pitchFamily="34" charset="0"/>
                <a:cs typeface="Arial" pitchFamily="34" charset="0"/>
              </a:rPr>
              <a:t> no restrictions on </a:t>
            </a:r>
            <a:r>
              <a:rPr lang="en-US" dirty="0" smtClean="0">
                <a:latin typeface="Arial" pitchFamily="34" charset="0"/>
                <a:cs typeface="Arial" pitchFamily="34" charset="0"/>
              </a:rPr>
              <a:t>the pumps is July through September. </a:t>
            </a:r>
          </a:p>
          <a:p>
            <a:pPr>
              <a:buFont typeface="Arial" pitchFamily="34" charset="0"/>
              <a:buChar char="•"/>
            </a:pPr>
            <a:r>
              <a:rPr lang="en-US" dirty="0" smtClean="0">
                <a:latin typeface="Arial" pitchFamily="34" charset="0"/>
                <a:cs typeface="Arial" pitchFamily="34" charset="0"/>
              </a:rPr>
              <a:t> These</a:t>
            </a:r>
            <a:r>
              <a:rPr lang="en-US" baseline="0" dirty="0" smtClean="0">
                <a:latin typeface="Arial" pitchFamily="34" charset="0"/>
                <a:cs typeface="Arial" pitchFamily="34" charset="0"/>
              </a:rPr>
              <a:t> restrictions create a bottleneck that </a:t>
            </a:r>
            <a:r>
              <a:rPr lang="en-US" dirty="0" smtClean="0">
                <a:latin typeface="Arial" pitchFamily="34" charset="0"/>
                <a:cs typeface="Arial" pitchFamily="34" charset="0"/>
              </a:rPr>
              <a:t>severely limits the amount</a:t>
            </a:r>
            <a:r>
              <a:rPr lang="en-US" baseline="0" dirty="0" smtClean="0">
                <a:latin typeface="Arial" pitchFamily="34" charset="0"/>
                <a:cs typeface="Arial" pitchFamily="34" charset="0"/>
              </a:rPr>
              <a:t> of water that can be pumped from the Delta to the 25 million people in Central and Southern California who depend on it for all or part of their water.  </a:t>
            </a:r>
          </a:p>
          <a:p>
            <a:pPr>
              <a:buFont typeface="Arial" pitchFamily="34" charset="0"/>
              <a:buChar char="•"/>
            </a:pPr>
            <a:r>
              <a:rPr lang="en-US" baseline="0" dirty="0" smtClean="0">
                <a:latin typeface="Arial" pitchFamily="34" charset="0"/>
                <a:cs typeface="Arial" pitchFamily="34" charset="0"/>
              </a:rPr>
              <a:t> These restrictions limit supplies under all conditions by 23-to-30 percent.  In fact, we lose more water in wet years, limiting our ability to refill reservoirs to help us manage water during dry years.</a:t>
            </a:r>
          </a:p>
        </p:txBody>
      </p:sp>
      <p:sp>
        <p:nvSpPr>
          <p:cNvPr id="29700" name="Slide Number Placeholder 3"/>
          <p:cNvSpPr txBox="1">
            <a:spLocks noGrp="1"/>
          </p:cNvSpPr>
          <p:nvPr/>
        </p:nvSpPr>
        <p:spPr bwMode="auto">
          <a:xfrm>
            <a:off x="3976786" y="8841102"/>
            <a:ext cx="3044725" cy="466411"/>
          </a:xfrm>
          <a:prstGeom prst="rect">
            <a:avLst/>
          </a:prstGeom>
          <a:noFill/>
          <a:ln w="9525">
            <a:noFill/>
            <a:miter lim="800000"/>
            <a:headEnd/>
            <a:tailEnd/>
          </a:ln>
        </p:spPr>
        <p:txBody>
          <a:bodyPr lIns="93256" tIns="46625" rIns="93256" bIns="46625" anchor="b"/>
          <a:lstStyle/>
          <a:p>
            <a:pPr algn="r" defTabSz="915150"/>
            <a:fld id="{6BAA70B1-1268-4129-9FFB-9070A3C2BA8C}" type="slidenum">
              <a:rPr lang="en-US" sz="1200">
                <a:latin typeface="Calibri" pitchFamily="34" charset="0"/>
              </a:rPr>
              <a:pPr algn="r" defTabSz="915150"/>
              <a:t>17</a:t>
            </a:fld>
            <a:endParaRPr lang="en-US"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84275" y="696913"/>
            <a:ext cx="4654550" cy="3490912"/>
          </a:xfrm>
          <a:ln/>
        </p:spPr>
      </p:sp>
      <p:sp>
        <p:nvSpPr>
          <p:cNvPr id="31747" name="Rectangle 3"/>
          <p:cNvSpPr>
            <a:spLocks noGrp="1" noChangeArrowheads="1"/>
          </p:cNvSpPr>
          <p:nvPr>
            <p:ph type="body" idx="1"/>
          </p:nvPr>
        </p:nvSpPr>
        <p:spPr>
          <a:xfrm>
            <a:off x="935247" y="4422141"/>
            <a:ext cx="5152610" cy="4189732"/>
          </a:xfrm>
          <a:noFill/>
          <a:ln/>
        </p:spPr>
        <p:txBody>
          <a:bodyPr lIns="93314" tIns="46660" rIns="93314" bIns="46660"/>
          <a:lstStyle/>
          <a:p>
            <a:pPr marL="171925" indent="-171925">
              <a:lnSpc>
                <a:spcPct val="90000"/>
              </a:lnSpc>
              <a:buFontTx/>
              <a:buChar char="•"/>
            </a:pPr>
            <a:r>
              <a:rPr lang="en-US" sz="1400" dirty="0" smtClean="0">
                <a:latin typeface="Arial" pitchFamily="34" charset="0"/>
                <a:cs typeface="Arial" pitchFamily="34" charset="0"/>
              </a:rPr>
              <a:t>A significant amount of these supplies – shown in red -- will be lost because of these pumping restrictions.</a:t>
            </a:r>
          </a:p>
          <a:p>
            <a:pPr marL="171925" indent="-171925">
              <a:lnSpc>
                <a:spcPct val="90000"/>
              </a:lnSpc>
              <a:buFontTx/>
              <a:buChar char="•"/>
            </a:pPr>
            <a:r>
              <a:rPr lang="en-US" sz="1400" dirty="0" smtClean="0">
                <a:latin typeface="Arial" pitchFamily="34" charset="0"/>
                <a:cs typeface="Arial" pitchFamily="34" charset="0"/>
              </a:rPr>
              <a:t>About one-fourth to one-third of supplies are now lost because of the regulatory restrictions now in place.</a:t>
            </a:r>
          </a:p>
          <a:p>
            <a:pPr marL="171925" indent="-171925">
              <a:lnSpc>
                <a:spcPct val="90000"/>
              </a:lnSpc>
              <a:buFontTx/>
              <a:buChar char="•"/>
            </a:pPr>
            <a:r>
              <a:rPr lang="en-US" sz="1400" dirty="0" smtClean="0">
                <a:latin typeface="Arial" pitchFamily="34" charset="0"/>
                <a:cs typeface="Arial" pitchFamily="34" charset="0"/>
              </a:rPr>
              <a:t>These lost supplies make it much harder for water agencies to replenish reservoirs in wet years to help manage water supplies during dry years.</a:t>
            </a:r>
          </a:p>
          <a:p>
            <a:pPr marL="171925" indent="-171925">
              <a:lnSpc>
                <a:spcPct val="90000"/>
              </a:lnSpc>
            </a:pPr>
            <a:endParaRPr lang="en-US" sz="900"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6691" y="8840791"/>
            <a:ext cx="3044825" cy="466725"/>
          </a:xfrm>
          <a:prstGeom prst="rect">
            <a:avLst/>
          </a:prstGeom>
          <a:noFill/>
          <a:ln w="9525">
            <a:noFill/>
            <a:miter lim="800000"/>
            <a:headEnd/>
            <a:tailEnd/>
          </a:ln>
        </p:spPr>
        <p:txBody>
          <a:bodyPr lIns="93304" tIns="46653" rIns="93304" bIns="46653" anchor="b"/>
          <a:lstStyle/>
          <a:p>
            <a:pPr algn="r" defTabSz="934736"/>
            <a:fld id="{787F8631-82FA-45AA-BCEF-8D515797913B}" type="slidenum">
              <a:rPr lang="en-US" sz="1200"/>
              <a:pPr algn="r" defTabSz="934736"/>
              <a:t>21</a:t>
            </a:fld>
            <a:endParaRPr 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r>
              <a:rPr lang="en-US" sz="1400" dirty="0">
                <a:latin typeface="Arial" pitchFamily="34" charset="0"/>
                <a:cs typeface="Arial" pitchFamily="34" charset="0"/>
              </a:rPr>
              <a:t> Let me give you a quick update on our current shortage condition and potential for change this year.</a:t>
            </a:r>
          </a:p>
          <a:p>
            <a:pPr eaLnBrk="1" hangingPunct="1">
              <a:buFontTx/>
              <a:buChar char="•"/>
            </a:pPr>
            <a:r>
              <a:rPr lang="en-US" sz="1400" dirty="0">
                <a:latin typeface="Arial" pitchFamily="34" charset="0"/>
                <a:cs typeface="Arial" pitchFamily="34" charset="0"/>
              </a:rPr>
              <a:t> We have a Drought Alert condition in effect, which our Board approved in April 2009.  This enabled our 24 member retail water agencies to activate mandatory water use restrictions or other measures to help us achieve our regional savings goal for the fiscal year ending this June.</a:t>
            </a:r>
          </a:p>
          <a:p>
            <a:pPr eaLnBrk="1" hangingPunct="1">
              <a:buFontTx/>
              <a:buChar char="•"/>
            </a:pPr>
            <a:r>
              <a:rPr lang="en-US" sz="1400" dirty="0">
                <a:latin typeface="Arial" pitchFamily="34" charset="0"/>
                <a:cs typeface="Arial" pitchFamily="34" charset="0"/>
              </a:rPr>
              <a:t> The mandatory savings target for our region is 8 percent.  The Water Authority Board set this target after the Metropolitan Water District, our largest supplier, ordered a 13 percent reduction in deliveries to the Water Authority in response to growing supply challenges.  </a:t>
            </a:r>
          </a:p>
          <a:p>
            <a:pPr eaLnBrk="1" hangingPunct="1">
              <a:buFontTx/>
              <a:buChar char="•"/>
            </a:pPr>
            <a:r>
              <a:rPr lang="en-US" sz="1400" dirty="0" smtClean="0">
                <a:latin typeface="Arial" pitchFamily="34" charset="0"/>
                <a:cs typeface="Arial" pitchFamily="34" charset="0"/>
              </a:rPr>
              <a:t>Shortage </a:t>
            </a:r>
            <a:r>
              <a:rPr lang="en-US" sz="1400" dirty="0">
                <a:latin typeface="Arial" pitchFamily="34" charset="0"/>
                <a:cs typeface="Arial" pitchFamily="34" charset="0"/>
              </a:rPr>
              <a:t>conditions </a:t>
            </a:r>
            <a:r>
              <a:rPr lang="en-US" sz="1400" dirty="0" smtClean="0">
                <a:latin typeface="Arial" pitchFamily="34" charset="0"/>
                <a:cs typeface="Arial" pitchFamily="34" charset="0"/>
              </a:rPr>
              <a:t>will continue </a:t>
            </a:r>
            <a:r>
              <a:rPr lang="en-US" sz="1400" dirty="0">
                <a:latin typeface="Arial" pitchFamily="34" charset="0"/>
                <a:cs typeface="Arial" pitchFamily="34" charset="0"/>
              </a:rPr>
              <a:t>into the next fiscal </a:t>
            </a:r>
            <a:r>
              <a:rPr lang="en-US" sz="1400" dirty="0" smtClean="0">
                <a:latin typeface="Arial" pitchFamily="34" charset="0"/>
                <a:cs typeface="Arial" pitchFamily="34" charset="0"/>
              </a:rPr>
              <a:t>year</a:t>
            </a:r>
            <a:endParaRPr lang="en-US" sz="1400" dirty="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a:p>
        </p:txBody>
      </p:sp>
      <p:sp>
        <p:nvSpPr>
          <p:cNvPr id="4" name="Slide Number Placeholder 3"/>
          <p:cNvSpPr>
            <a:spLocks noGrp="1"/>
          </p:cNvSpPr>
          <p:nvPr>
            <p:ph type="sldNum" sz="quarter" idx="10"/>
          </p:nvPr>
        </p:nvSpPr>
        <p:spPr/>
        <p:txBody>
          <a:bodyPr/>
          <a:lstStyle/>
          <a:p>
            <a:fld id="{8F27C5F4-BC6B-4CAE-A85B-CC560DCCDC28}"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a:buFontTx/>
              <a:buChar char="•"/>
            </a:pPr>
            <a:r>
              <a:rPr lang="en-US" sz="1400" dirty="0" smtClean="0">
                <a:latin typeface="Arial" pitchFamily="34" charset="0"/>
                <a:cs typeface="Arial" pitchFamily="34" charset="0"/>
              </a:rPr>
              <a:t> In addition to improving efficiency, we must continue to diversify our region’s water supplies.  </a:t>
            </a:r>
          </a:p>
          <a:p>
            <a:pPr>
              <a:buFontTx/>
              <a:buChar char="•"/>
            </a:pPr>
            <a:endParaRPr lang="en-US" sz="1400" dirty="0" smtClean="0">
              <a:latin typeface="Arial" pitchFamily="34" charset="0"/>
              <a:cs typeface="Arial" pitchFamily="34" charset="0"/>
            </a:endParaRPr>
          </a:p>
          <a:p>
            <a:pPr>
              <a:buFontTx/>
              <a:buChar char="•"/>
            </a:pPr>
            <a:r>
              <a:rPr lang="en-US" sz="1400" dirty="0" smtClean="0">
                <a:latin typeface="Arial" pitchFamily="34" charset="0"/>
                <a:cs typeface="Arial" pitchFamily="34" charset="0"/>
              </a:rPr>
              <a:t>These charts show our progress in diversifying supplies since 1991, and our goals for 2020.</a:t>
            </a:r>
          </a:p>
          <a:p>
            <a:pPr>
              <a:buFontTx/>
              <a:buChar char="•"/>
            </a:pPr>
            <a:endParaRPr lang="en-US" sz="1400" dirty="0" smtClean="0">
              <a:latin typeface="Arial" pitchFamily="34" charset="0"/>
              <a:cs typeface="Arial" pitchFamily="34" charset="0"/>
            </a:endParaRPr>
          </a:p>
          <a:p>
            <a:pPr>
              <a:buFontTx/>
              <a:buChar char="•"/>
            </a:pPr>
            <a:r>
              <a:rPr lang="en-US" sz="1400" dirty="0" smtClean="0">
                <a:latin typeface="Arial" pitchFamily="34" charset="0"/>
                <a:cs typeface="Arial" pitchFamily="34" charset="0"/>
              </a:rPr>
              <a:t> By 2020 our goal is to reduce our reliance on MWD to about 30 percent.</a:t>
            </a:r>
          </a:p>
          <a:p>
            <a:pPr>
              <a:buFontTx/>
              <a:buChar char="•"/>
            </a:pPr>
            <a:endParaRPr lang="en-US" sz="1400" dirty="0" smtClean="0">
              <a:latin typeface="Arial" pitchFamily="34" charset="0"/>
              <a:cs typeface="Arial" pitchFamily="34" charset="0"/>
            </a:endParaRPr>
          </a:p>
          <a:p>
            <a:pPr>
              <a:buFontTx/>
              <a:buChar char="•"/>
            </a:pPr>
            <a:r>
              <a:rPr lang="en-US" sz="1400" dirty="0" smtClean="0">
                <a:latin typeface="Arial" pitchFamily="34" charset="0"/>
                <a:cs typeface="Arial" pitchFamily="34" charset="0"/>
              </a:rPr>
              <a:t> We’re also working with member agencies to build up local supplies – groundwater, recycled, desalination and conservation – so they can meet the remaining 40 percent of regional demands by 2020.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B034FE-E897-4D19-9868-A133391743DC}"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B034FE-E897-4D19-9868-A133391743DC}"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975AB-8F33-41B8-A089-ED24774E9603}" type="slidenum">
              <a:rPr lang="en-US"/>
              <a:pPr/>
              <a:t>4</a:t>
            </a:fld>
            <a:endParaRPr lang="en-US" dirty="0"/>
          </a:p>
        </p:txBody>
      </p:sp>
      <p:sp>
        <p:nvSpPr>
          <p:cNvPr id="854018" name="Rectangle 2"/>
          <p:cNvSpPr>
            <a:spLocks noGrp="1" noRot="1" noChangeAspect="1" noChangeArrowheads="1" noTextEdit="1"/>
          </p:cNvSpPr>
          <p:nvPr>
            <p:ph type="sldImg"/>
          </p:nvPr>
        </p:nvSpPr>
        <p:spPr>
          <a:xfrm>
            <a:off x="1198563" y="706438"/>
            <a:ext cx="4632325" cy="3475037"/>
          </a:xfrm>
          <a:ln/>
        </p:spPr>
      </p:sp>
      <p:sp>
        <p:nvSpPr>
          <p:cNvPr id="854019" name="Rectangle 3"/>
          <p:cNvSpPr>
            <a:spLocks noGrp="1" noChangeArrowheads="1"/>
          </p:cNvSpPr>
          <p:nvPr>
            <p:ph type="body" idx="1"/>
          </p:nvPr>
        </p:nvSpPr>
        <p:spPr>
          <a:xfrm>
            <a:off x="936735" y="4422461"/>
            <a:ext cx="5149637" cy="4187187"/>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1E9556-EB87-4E3F-837B-7EA806ACB3C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Colorado River is managed and operated under numerous compacts, federal laws, court decisions and decrees, contracts, and regulatory guidelines collectively known as the "Law of the River." Law of the River apportions the water and regulates the use and management of the Colorado River among the seven basin states and Mexico. California’s </a:t>
            </a:r>
            <a:r>
              <a:rPr lang="en-US" sz="1400" dirty="0" err="1" smtClean="0"/>
              <a:t>entitilement</a:t>
            </a:r>
            <a:r>
              <a:rPr lang="en-US" sz="1400" dirty="0" smtClean="0"/>
              <a:t> is 4.4 MAF.</a:t>
            </a:r>
            <a:endParaRPr lang="en-US" sz="1400" dirty="0"/>
          </a:p>
        </p:txBody>
      </p:sp>
      <p:sp>
        <p:nvSpPr>
          <p:cNvPr id="4" name="Slide Number Placeholder 3"/>
          <p:cNvSpPr>
            <a:spLocks noGrp="1"/>
          </p:cNvSpPr>
          <p:nvPr>
            <p:ph type="sldNum" sz="quarter" idx="10"/>
          </p:nvPr>
        </p:nvSpPr>
        <p:spPr/>
        <p:txBody>
          <a:bodyPr/>
          <a:lstStyle/>
          <a:p>
            <a:pPr>
              <a:defRPr/>
            </a:pPr>
            <a:fld id="{8FFD3603-D023-4760-B9CB-194069483861}"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charset="0"/>
                <a:cs typeface="Arial" charset="0"/>
              </a:rPr>
              <a:t>The California State Water Project is a water storage and delivery system of reservoirs, aqueducts, </a:t>
            </a:r>
            <a:r>
              <a:rPr lang="en-US" sz="1400" dirty="0" err="1" smtClean="0">
                <a:latin typeface="Arial" charset="0"/>
                <a:cs typeface="Arial" charset="0"/>
              </a:rPr>
              <a:t>powerplants</a:t>
            </a:r>
            <a:r>
              <a:rPr lang="en-US" sz="1400" dirty="0" smtClean="0">
                <a:latin typeface="Arial" charset="0"/>
                <a:cs typeface="Arial" charset="0"/>
              </a:rPr>
              <a:t> and pumping plants. Its main purpose is to store water and distribute it to 29 urban and agricultural water suppliers in California. </a:t>
            </a:r>
          </a:p>
          <a:p>
            <a:endParaRPr lang="en-US" sz="1400" dirty="0" smtClean="0">
              <a:latin typeface="Arial" charset="0"/>
              <a:cs typeface="Arial" charset="0"/>
            </a:endParaRPr>
          </a:p>
          <a:p>
            <a:r>
              <a:rPr lang="en-US" sz="1400" dirty="0" smtClean="0">
                <a:latin typeface="Arial" charset="0"/>
                <a:cs typeface="Arial" charset="0"/>
              </a:rPr>
              <a:t>The Project is maintained and operated by the California Department of Water Resources. Of the contracted water supply, 70 percent goes to urban users and 30 percent goes to agricultural users.</a:t>
            </a:r>
          </a:p>
          <a:p>
            <a:endParaRPr lang="en-US" sz="1400" dirty="0" smtClean="0">
              <a:latin typeface="Arial" charset="0"/>
              <a:cs typeface="Arial" charset="0"/>
            </a:endParaRPr>
          </a:p>
          <a:p>
            <a:r>
              <a:rPr lang="en-US" sz="1400" dirty="0" smtClean="0">
                <a:latin typeface="Arial" charset="0"/>
                <a:cs typeface="Arial" charset="0"/>
              </a:rPr>
              <a:t>The Project makes deliveries to two-thirds of California's population, providing  water supplies for 25 million Californians and 750,000 acres of irrigated farmland. </a:t>
            </a:r>
          </a:p>
          <a:p>
            <a:endParaRPr lang="en-US" sz="1400" dirty="0" smtClean="0">
              <a:latin typeface="Arial" charset="0"/>
              <a:cs typeface="Arial" charset="0"/>
            </a:endParaRPr>
          </a:p>
          <a:p>
            <a:r>
              <a:rPr lang="en-US" sz="1400" dirty="0" smtClean="0">
                <a:latin typeface="Arial" charset="0"/>
                <a:cs typeface="Arial" charset="0"/>
              </a:rPr>
              <a:t>The Project is also operated to improve water quality in the Delta, control Feather River flood waters, provide recreation, and enhance fish and wildlife. </a:t>
            </a:r>
          </a:p>
          <a:p>
            <a:endParaRPr lang="en-US" sz="1400" dirty="0" smtClean="0">
              <a:latin typeface="Arial" charset="0"/>
              <a:cs typeface="Arial" charset="0"/>
            </a:endParaRPr>
          </a:p>
          <a:p>
            <a:r>
              <a:rPr lang="en-US" sz="1400" dirty="0" smtClean="0">
                <a:latin typeface="Arial" charset="0"/>
                <a:cs typeface="Arial" charset="0"/>
              </a:rPr>
              <a:t>Can create a conflict when there are competing uses.</a:t>
            </a:r>
            <a:endParaRPr lang="en-US" dirty="0"/>
          </a:p>
        </p:txBody>
      </p:sp>
      <p:sp>
        <p:nvSpPr>
          <p:cNvPr id="4" name="Slide Number Placeholder 3"/>
          <p:cNvSpPr>
            <a:spLocks noGrp="1"/>
          </p:cNvSpPr>
          <p:nvPr>
            <p:ph type="sldNum" sz="quarter" idx="10"/>
          </p:nvPr>
        </p:nvSpPr>
        <p:spPr/>
        <p:txBody>
          <a:bodyPr/>
          <a:lstStyle/>
          <a:p>
            <a:pPr>
              <a:defRPr/>
            </a:pPr>
            <a:fld id="{8FFD3603-D023-4760-B9CB-194069483861}"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E3C74-F98F-4055-ADE4-41D404AD216E}" type="slidenum">
              <a:rPr lang="en-US"/>
              <a:pPr/>
              <a:t>9</a:t>
            </a:fld>
            <a:endParaRPr lang="en-US"/>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r>
              <a:rPr lang="en-US" dirty="0"/>
              <a:t>Here is a map which shows the location of the region’s recycled water purveyors:  (Point out nearest one to your audience first!)</a:t>
            </a:r>
          </a:p>
          <a:p>
            <a:pPr>
              <a:buFontTx/>
              <a:buChar char="•"/>
            </a:pPr>
            <a:r>
              <a:rPr lang="en-US" dirty="0"/>
              <a:t>The City of Carlsbad also receives recycled water supplies from the </a:t>
            </a:r>
            <a:r>
              <a:rPr lang="en-US" dirty="0" err="1"/>
              <a:t>Vallecitos</a:t>
            </a:r>
            <a:r>
              <a:rPr lang="en-US" dirty="0"/>
              <a:t> Water District’s Meadowlark Water Reclamation Facility.  </a:t>
            </a:r>
          </a:p>
          <a:p>
            <a:pPr>
              <a:buFontTx/>
              <a:buChar char="-"/>
            </a:pPr>
            <a:r>
              <a:rPr lang="en-US" dirty="0"/>
              <a:t>The City of Del Mar, San </a:t>
            </a:r>
            <a:r>
              <a:rPr lang="en-US" dirty="0" err="1"/>
              <a:t>Dieguito</a:t>
            </a:r>
            <a:r>
              <a:rPr lang="en-US" dirty="0"/>
              <a:t> WD, and the Santa Fe ID receive recycled water for their customers from San </a:t>
            </a:r>
            <a:r>
              <a:rPr lang="en-US" dirty="0" err="1"/>
              <a:t>Elijo</a:t>
            </a:r>
            <a:r>
              <a:rPr lang="en-US" dirty="0"/>
              <a:t> Water Reclamation Facility.</a:t>
            </a:r>
          </a:p>
          <a:p>
            <a:pPr>
              <a:buFontTx/>
              <a:buChar char="-"/>
            </a:pPr>
            <a:r>
              <a:rPr lang="en-US" dirty="0"/>
              <a:t>Rincon del Diablo MWD provides recycled water to its customers supplied through the City of Escondido’s Hale Avenue Resource Recovery Facility.  </a:t>
            </a:r>
          </a:p>
          <a:p>
            <a:pPr>
              <a:buFontTx/>
              <a:buChar char="-"/>
            </a:pPr>
            <a:r>
              <a:rPr lang="en-US" dirty="0"/>
              <a:t>The City of Poway gets it’s recycled water deliveries from the City of San Diego. </a:t>
            </a:r>
          </a:p>
          <a:p>
            <a:pPr>
              <a:buFontTx/>
              <a:buChar char="-"/>
            </a:pPr>
            <a:r>
              <a:rPr lang="en-US" dirty="0"/>
              <a:t>The Otay Water District supplements it’s recycled water supply from the City of San Diego’s South Bay Water Reclamation Plant.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FD3603-D023-4760-B9CB-194069483861}"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25" indent="-342825">
              <a:spcBef>
                <a:spcPct val="20000"/>
              </a:spcBef>
              <a:buClr>
                <a:srgbClr val="0000CC"/>
              </a:buClr>
              <a:buSzPct val="60000"/>
              <a:defRPr/>
            </a:pPr>
            <a:r>
              <a:rPr lang="en-US" sz="1400" dirty="0" smtClean="0"/>
              <a:t>On the Colorado, conditions for this year will end below average. Projected runoff into Lake Powell is now at 70% of normal. </a:t>
            </a:r>
          </a:p>
          <a:p>
            <a:pPr marL="342825" indent="-342825">
              <a:spcBef>
                <a:spcPct val="20000"/>
              </a:spcBef>
              <a:buClr>
                <a:srgbClr val="0000CC"/>
              </a:buClr>
              <a:buSzPct val="60000"/>
              <a:defRPr/>
            </a:pPr>
            <a:r>
              <a:rPr lang="en-US" sz="1400" dirty="0" smtClean="0"/>
              <a:t>2011 will be the 9</a:t>
            </a:r>
            <a:r>
              <a:rPr lang="en-US" sz="1400" baseline="30000" dirty="0" smtClean="0"/>
              <a:t>th</a:t>
            </a:r>
            <a:r>
              <a:rPr lang="en-US" sz="1400" dirty="0" smtClean="0"/>
              <a:t> dry year out of 11 consecutive years. </a:t>
            </a:r>
          </a:p>
          <a:p>
            <a:pPr marL="342825" indent="-342825">
              <a:spcBef>
                <a:spcPct val="20000"/>
              </a:spcBef>
              <a:buClr>
                <a:srgbClr val="0000CC"/>
              </a:buClr>
              <a:buSzPct val="60000"/>
              <a:defRPr/>
            </a:pPr>
            <a:endParaRPr lang="en-US" sz="1400" dirty="0" smtClean="0"/>
          </a:p>
          <a:p>
            <a:pPr marL="342825" indent="-342825">
              <a:spcBef>
                <a:spcPct val="20000"/>
              </a:spcBef>
              <a:buClr>
                <a:srgbClr val="0000CC"/>
              </a:buClr>
              <a:buSzPct val="60000"/>
              <a:defRPr/>
            </a:pPr>
            <a:r>
              <a:rPr lang="en-US" sz="1400" dirty="0" smtClean="0"/>
              <a:t>The US Bureau of Reclamation forecasted that there could be </a:t>
            </a:r>
            <a:r>
              <a:rPr lang="en-US" sz="1400" dirty="0" err="1" smtClean="0"/>
              <a:t>shrotages</a:t>
            </a:r>
            <a:r>
              <a:rPr lang="en-US" sz="1400" dirty="0" smtClean="0"/>
              <a:t> on the river in 2012 under certain hydrologic conditions, with </a:t>
            </a:r>
            <a:r>
              <a:rPr lang="en-US" sz="1400" dirty="0" err="1" smtClean="0"/>
              <a:t>Arizaon</a:t>
            </a:r>
            <a:r>
              <a:rPr lang="en-US" sz="1400" dirty="0" smtClean="0"/>
              <a:t> and Nevada experiencing these shortages first. We will continue to follow this and report back.  </a:t>
            </a:r>
          </a:p>
          <a:p>
            <a:pPr defTabSz="914022">
              <a:defRPr/>
            </a:pPr>
            <a:endParaRPr lang="en-US" sz="1400" dirty="0"/>
          </a:p>
        </p:txBody>
      </p:sp>
      <p:sp>
        <p:nvSpPr>
          <p:cNvPr id="4" name="Slide Number Placeholder 3"/>
          <p:cNvSpPr>
            <a:spLocks noGrp="1"/>
          </p:cNvSpPr>
          <p:nvPr>
            <p:ph type="sldNum" sz="quarter" idx="10"/>
          </p:nvPr>
        </p:nvSpPr>
        <p:spPr/>
        <p:txBody>
          <a:bodyPr/>
          <a:lstStyle/>
          <a:p>
            <a:fld id="{8F27C5F4-BC6B-4CAE-A85B-CC560DCCDC28}"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2133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4038600"/>
            <a:ext cx="7854696" cy="990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pic>
        <p:nvPicPr>
          <p:cNvPr id="7" name="Picture 6" descr="LogowhiteVertTRBIG.gif"/>
          <p:cNvPicPr>
            <a:picLocks noChangeAspect="1"/>
          </p:cNvPicPr>
          <p:nvPr userDrawn="1"/>
        </p:nvPicPr>
        <p:blipFill>
          <a:blip r:embed="rId2" cstate="print"/>
          <a:stretch>
            <a:fillRect/>
          </a:stretch>
        </p:blipFill>
        <p:spPr>
          <a:xfrm>
            <a:off x="3886201" y="762000"/>
            <a:ext cx="1144445" cy="1133683"/>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p>
            <a:fld id="{E7091D01-B568-4151-9599-98BFD8B3B6AB}" type="datetime1">
              <a:rPr lang="en-US" smtClean="0"/>
              <a:pPr/>
              <a:t>9/21/2010</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77D0BD6-F58B-498B-BBA7-1A11FC7D0F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930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442D7FBE-A86E-4F38-8253-E75E38BFCE3A}" type="datetime1">
              <a:rPr lang="en-US" smtClean="0"/>
              <a:pPr>
                <a:defRPr/>
              </a:pPr>
              <a:t>9/21/2010</a:t>
            </a:fld>
            <a:endParaRPr lang="en-US"/>
          </a:p>
        </p:txBody>
      </p:sp>
      <p:sp>
        <p:nvSpPr>
          <p:cNvPr id="7" name="Footer Placeholder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CEF4F0C0-6C22-4D1E-AED1-DAB9351AA57A}"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00764E3-5573-43EE-AD7C-A3BC85E5837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sz="4000">
                <a:latin typeface="+mn-l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buClr>
                <a:schemeClr val="bg1">
                  <a:lumMod val="25000"/>
                </a:schemeClr>
              </a:buClr>
              <a:defRPr/>
            </a:lvl1pPr>
            <a:lvl2pPr>
              <a:buClr>
                <a:schemeClr val="accent3">
                  <a:lumMod val="75000"/>
                </a:schemeClr>
              </a:buClr>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Slide Number Placeholder 6"/>
          <p:cNvSpPr txBox="1">
            <a:spLocks/>
          </p:cNvSpPr>
          <p:nvPr userDrawn="1"/>
        </p:nvSpPr>
        <p:spPr>
          <a:xfrm>
            <a:off x="8382000" y="6492875"/>
            <a:ext cx="762000" cy="365125"/>
          </a:xfrm>
          <a:prstGeom prst="rect">
            <a:avLst/>
          </a:prstGeom>
        </p:spPr>
        <p:txBody>
          <a:bodyPr vert="horz" lIns="0" tIns="0" rIns="0" bIns="0" anchor="ctr"/>
          <a:lstStyle>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2AED99-7FB4-404E-8A97-64753DCE42EC}"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8" name="Picture 17" descr="LogocolorhorzPC.gif"/>
          <p:cNvPicPr>
            <a:picLocks noChangeAspect="1"/>
          </p:cNvPicPr>
          <p:nvPr userDrawn="1"/>
        </p:nvPicPr>
        <p:blipFill>
          <a:blip r:embed="rId2" cstate="print"/>
          <a:stretch>
            <a:fillRect/>
          </a:stretch>
        </p:blipFill>
        <p:spPr>
          <a:xfrm>
            <a:off x="0" y="6408285"/>
            <a:ext cx="2071687" cy="44971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Ref idx="1002">
        <a:schemeClr val="bg2"/>
      </p:bgRef>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704088"/>
            <a:ext cx="8229600" cy="1143000"/>
          </a:xfrm>
        </p:spPr>
        <p:txBody>
          <a:bodyPr anchor="t"/>
          <a:lstStyle/>
          <a:p>
            <a:r>
              <a:rPr kumimoji="0" lang="en-US" smtClean="0"/>
              <a:t>Click to edit Master title style</a:t>
            </a:r>
            <a:endParaRPr kumimoji="0" lang="en-US" dirty="0"/>
          </a:p>
        </p:txBody>
      </p:sp>
      <p:sp>
        <p:nvSpPr>
          <p:cNvPr id="10" name="Content Placeholder 2"/>
          <p:cNvSpPr>
            <a:spLocks noGrp="1"/>
          </p:cNvSpPr>
          <p:nvPr>
            <p:ph idx="1"/>
          </p:nvPr>
        </p:nvSpPr>
        <p:spPr>
          <a:xfrm>
            <a:off x="457200" y="1935480"/>
            <a:ext cx="8229600" cy="4389120"/>
          </a:xfrm>
        </p:spPr>
        <p:txBody>
          <a:bodyPr/>
          <a:lstStyle>
            <a:lvl1pPr>
              <a:buClr>
                <a:schemeClr val="tx1"/>
              </a:buClr>
              <a:defRPr/>
            </a:lvl1pPr>
            <a:lvl2pPr>
              <a:buClr>
                <a:schemeClr val="accent3">
                  <a:lumMod val="75000"/>
                </a:schemeClr>
              </a:buClr>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16" name="Picture 15" descr="LogoWHITEhorztrans3.gif"/>
          <p:cNvPicPr>
            <a:picLocks noChangeAspect="1"/>
          </p:cNvPicPr>
          <p:nvPr userDrawn="1"/>
        </p:nvPicPr>
        <p:blipFill>
          <a:blip r:embed="rId2" cstate="print"/>
          <a:stretch>
            <a:fillRect/>
          </a:stretch>
        </p:blipFill>
        <p:spPr>
          <a:xfrm>
            <a:off x="1" y="6434666"/>
            <a:ext cx="1905000" cy="423333"/>
          </a:xfrm>
          <a:prstGeom prst="rect">
            <a:avLst/>
          </a:prstGeom>
        </p:spPr>
      </p:pic>
      <p:sp>
        <p:nvSpPr>
          <p:cNvPr id="20" name="Slide Number Placeholder 6"/>
          <p:cNvSpPr txBox="1">
            <a:spLocks/>
          </p:cNvSpPr>
          <p:nvPr userDrawn="1"/>
        </p:nvSpPr>
        <p:spPr>
          <a:xfrm>
            <a:off x="8382000" y="6492875"/>
            <a:ext cx="762000" cy="365125"/>
          </a:xfrm>
          <a:prstGeom prst="rect">
            <a:avLst/>
          </a:prstGeom>
        </p:spPr>
        <p:txBody>
          <a:bodyPr vert="horz" lIns="0" tIns="0" rIns="0" bIns="0" anchor="ctr"/>
          <a:lstStyle>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2AED99-7FB4-404E-8A97-64753DCE42EC}"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chor="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buClr>
                <a:schemeClr val="bg1">
                  <a:lumMod val="25000"/>
                </a:schemeClr>
              </a:buClr>
              <a:defRPr sz="2600"/>
            </a:lvl1pPr>
            <a:lvl2pPr>
              <a:buClr>
                <a:schemeClr val="accent3">
                  <a:lumMod val="75000"/>
                </a:schemeClr>
              </a:buCl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buClr>
                <a:schemeClr val="bg1">
                  <a:lumMod val="25000"/>
                </a:schemeClr>
              </a:buClr>
              <a:defRPr sz="2600"/>
            </a:lvl1pPr>
            <a:lvl2pPr>
              <a:buClr>
                <a:schemeClr val="accent3">
                  <a:lumMod val="75000"/>
                </a:schemeClr>
              </a:buCl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6"/>
          <p:cNvSpPr txBox="1">
            <a:spLocks/>
          </p:cNvSpPr>
          <p:nvPr userDrawn="1"/>
        </p:nvSpPr>
        <p:spPr>
          <a:xfrm>
            <a:off x="8382000" y="6492875"/>
            <a:ext cx="762000" cy="365125"/>
          </a:xfrm>
          <a:prstGeom prst="rect">
            <a:avLst/>
          </a:prstGeom>
        </p:spPr>
        <p:txBody>
          <a:bodyPr vert="horz" lIns="0" tIns="0" rIns="0" bIns="0" anchor="ctr"/>
          <a:lstStyle>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2AED99-7FB4-404E-8A97-64753DCE42EC}"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colorhorzPC.gif"/>
          <p:cNvPicPr>
            <a:picLocks noChangeAspect="1"/>
          </p:cNvPicPr>
          <p:nvPr userDrawn="1"/>
        </p:nvPicPr>
        <p:blipFill>
          <a:blip r:embed="rId2" cstate="print"/>
          <a:stretch>
            <a:fillRect/>
          </a:stretch>
        </p:blipFill>
        <p:spPr>
          <a:xfrm>
            <a:off x="0" y="6408285"/>
            <a:ext cx="2071687" cy="449715"/>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t"/>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0"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0"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buClr>
                <a:schemeClr val="bg1">
                  <a:lumMod val="25000"/>
                </a:schemeClr>
              </a:buClr>
              <a:defRPr sz="2200"/>
            </a:lvl1pPr>
            <a:lvl2pPr>
              <a:buClr>
                <a:schemeClr val="accent3">
                  <a:lumMod val="75000"/>
                </a:schemeClr>
              </a:buCl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514600"/>
            <a:ext cx="4041775" cy="3845720"/>
          </a:xfrm>
        </p:spPr>
        <p:txBody>
          <a:bodyPr tIns="0"/>
          <a:lstStyle>
            <a:lvl1pPr>
              <a:buClr>
                <a:schemeClr val="bg1">
                  <a:lumMod val="25000"/>
                </a:schemeClr>
              </a:buClr>
              <a:defRPr sz="2200"/>
            </a:lvl1pPr>
            <a:lvl2pPr>
              <a:buClr>
                <a:schemeClr val="accent3">
                  <a:lumMod val="75000"/>
                </a:schemeClr>
              </a:buCl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Slide Number Placeholder 6"/>
          <p:cNvSpPr txBox="1">
            <a:spLocks/>
          </p:cNvSpPr>
          <p:nvPr userDrawn="1"/>
        </p:nvSpPr>
        <p:spPr>
          <a:xfrm>
            <a:off x="8382000" y="6492875"/>
            <a:ext cx="762000" cy="365125"/>
          </a:xfrm>
          <a:prstGeom prst="rect">
            <a:avLst/>
          </a:prstGeom>
        </p:spPr>
        <p:txBody>
          <a:bodyPr vert="horz" lIns="0" tIns="0" rIns="0" bIns="0" anchor="ctr"/>
          <a:lstStyle>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2AED99-7FB4-404E-8A97-64753DCE42EC}"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descr="LogocolorhorzPC.gif"/>
          <p:cNvPicPr>
            <a:picLocks noChangeAspect="1"/>
          </p:cNvPicPr>
          <p:nvPr userDrawn="1"/>
        </p:nvPicPr>
        <p:blipFill>
          <a:blip r:embed="rId2" cstate="print"/>
          <a:stretch>
            <a:fillRect/>
          </a:stretch>
        </p:blipFill>
        <p:spPr>
          <a:xfrm>
            <a:off x="0" y="6408285"/>
            <a:ext cx="2071687" cy="449715"/>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p:cNvSpPr txBox="1">
            <a:spLocks/>
          </p:cNvSpPr>
          <p:nvPr userDrawn="1"/>
        </p:nvSpPr>
        <p:spPr>
          <a:xfrm>
            <a:off x="8382000" y="6492875"/>
            <a:ext cx="762000" cy="365125"/>
          </a:xfrm>
          <a:prstGeom prst="rect">
            <a:avLst/>
          </a:prstGeom>
        </p:spPr>
        <p:txBody>
          <a:bodyPr vert="horz" lIns="0" tIns="0" rIns="0" bIns="0" anchor="ctr"/>
          <a:lstStyle>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2AED99-7FB4-404E-8A97-64753DCE42EC}"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LogocolorhorzPC.gif"/>
          <p:cNvPicPr>
            <a:picLocks noChangeAspect="1"/>
          </p:cNvPicPr>
          <p:nvPr userDrawn="1"/>
        </p:nvPicPr>
        <p:blipFill>
          <a:blip r:embed="rId2" cstate="print"/>
          <a:stretch>
            <a:fillRect/>
          </a:stretch>
        </p:blipFill>
        <p:spPr>
          <a:xfrm>
            <a:off x="0" y="6408285"/>
            <a:ext cx="2071687" cy="449715"/>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buClr>
                <a:schemeClr val="bg1">
                  <a:lumMod val="25000"/>
                </a:schemeClr>
              </a:buClr>
              <a:defRPr sz="2800"/>
            </a:lvl1pPr>
            <a:lvl2pPr>
              <a:buClr>
                <a:schemeClr val="accent3">
                  <a:lumMod val="75000"/>
                </a:schemeClr>
              </a:buCl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6"/>
          <p:cNvSpPr txBox="1">
            <a:spLocks/>
          </p:cNvSpPr>
          <p:nvPr userDrawn="1"/>
        </p:nvSpPr>
        <p:spPr>
          <a:xfrm>
            <a:off x="8382000" y="6492875"/>
            <a:ext cx="762000" cy="365125"/>
          </a:xfrm>
          <a:prstGeom prst="rect">
            <a:avLst/>
          </a:prstGeom>
        </p:spPr>
        <p:txBody>
          <a:bodyPr vert="horz" lIns="0" tIns="0" rIns="0" bIns="0" anchor="ctr"/>
          <a:lstStyle>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2AED99-7FB4-404E-8A97-64753DCE42EC}"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LogocolorhorzPC.gif"/>
          <p:cNvPicPr>
            <a:picLocks noChangeAspect="1"/>
          </p:cNvPicPr>
          <p:nvPr userDrawn="1"/>
        </p:nvPicPr>
        <p:blipFill>
          <a:blip r:embed="rId2" cstate="print"/>
          <a:stretch>
            <a:fillRect/>
          </a:stretch>
        </p:blipFill>
        <p:spPr>
          <a:xfrm>
            <a:off x="0" y="6408285"/>
            <a:ext cx="2071687" cy="449715"/>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0" name="Freeform 9"/>
          <p:cNvSpPr>
            <a:spLocks/>
          </p:cNvSpPr>
          <p:nvPr/>
        </p:nvSpPr>
        <p:spPr bwMode="auto">
          <a:xfrm flipV="1">
            <a:off x="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3" name="Title 1"/>
          <p:cNvSpPr txBox="1">
            <a:spLocks/>
          </p:cNvSpPr>
          <p:nvPr userDrawn="1"/>
        </p:nvSpPr>
        <p:spPr>
          <a:xfrm>
            <a:off x="457200" y="381000"/>
            <a:ext cx="8305800" cy="1143000"/>
          </a:xfrm>
          <a:prstGeom prst="rect">
            <a:avLst/>
          </a:prstGeom>
        </p:spPr>
        <p:txBody>
          <a:bodyPr vert="horz" lIns="0" tIns="45720" rIns="0" bIns="0" anchor="t">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Click to edit Master title style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2" name="Content Placeholder 2"/>
          <p:cNvSpPr>
            <a:spLocks noGrp="1"/>
          </p:cNvSpPr>
          <p:nvPr>
            <p:ph idx="1"/>
          </p:nvPr>
        </p:nvSpPr>
        <p:spPr>
          <a:xfrm>
            <a:off x="457200" y="1600200"/>
            <a:ext cx="8229600" cy="4389120"/>
          </a:xfrm>
        </p:spPr>
        <p:txBody>
          <a:bodyPr/>
          <a:lstStyle>
            <a:lvl1pPr>
              <a:buClr>
                <a:schemeClr val="bg1">
                  <a:lumMod val="25000"/>
                </a:schemeClr>
              </a:buClr>
              <a:defRPr/>
            </a:lvl1pPr>
            <a:lvl2pPr>
              <a:buClr>
                <a:schemeClr val="accent3">
                  <a:lumMod val="75000"/>
                </a:schemeClr>
              </a:buClr>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5" name="Slide Number Placeholder 6"/>
          <p:cNvSpPr txBox="1">
            <a:spLocks/>
          </p:cNvSpPr>
          <p:nvPr userDrawn="1"/>
        </p:nvSpPr>
        <p:spPr>
          <a:xfrm>
            <a:off x="8382000" y="6492875"/>
            <a:ext cx="762000" cy="365125"/>
          </a:xfrm>
          <a:prstGeom prst="rect">
            <a:avLst/>
          </a:prstGeom>
        </p:spPr>
        <p:txBody>
          <a:bodyPr vert="horz" lIns="0" tIns="0" rIns="0" bIns="0" anchor="ctr"/>
          <a:lstStyle>
            <a:lvl1pPr algn="ctr">
              <a:defRPr b="1">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2AED99-7FB4-404E-8A97-64753DCE42EC}"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Picture 16" descr="LogocolorhorzPC.gif"/>
          <p:cNvPicPr>
            <a:picLocks noChangeAspect="1"/>
          </p:cNvPicPr>
          <p:nvPr userDrawn="1"/>
        </p:nvPicPr>
        <p:blipFill>
          <a:blip r:embed="rId2" cstate="print"/>
          <a:stretch>
            <a:fillRect/>
          </a:stretch>
        </p:blipFill>
        <p:spPr>
          <a:xfrm>
            <a:off x="0" y="6408285"/>
            <a:ext cx="2071687" cy="449715"/>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8382000" y="6492875"/>
            <a:ext cx="762000" cy="365125"/>
          </a:xfrm>
        </p:spPr>
        <p:txBody>
          <a:bodyPr anchor="ctr"/>
          <a:lstStyle>
            <a:lvl1pPr algn="l">
              <a:defRPr b="0">
                <a:solidFill>
                  <a:schemeClr val="tx1"/>
                </a:solidFill>
              </a:defRPr>
            </a:lvl1pPr>
          </a:lstStyle>
          <a:p>
            <a:pPr algn="ctr"/>
            <a:fld id="{042AED99-7FB4-404E-8A97-64753DCE42EC}" type="slidenum">
              <a:rPr lang="en-US" smtClean="0"/>
              <a:pPr algn="ctr"/>
              <a:t>‹#›</a:t>
            </a:fld>
            <a:endParaRPr lang="en-US" dirty="0"/>
          </a:p>
        </p:txBody>
      </p:sp>
      <p:sp>
        <p:nvSpPr>
          <p:cNvPr id="3" name="Picture Placeholder 2"/>
          <p:cNvSpPr>
            <a:spLocks noGrp="1"/>
          </p:cNvSpPr>
          <p:nvPr>
            <p:ph type="pic" idx="1"/>
          </p:nvPr>
        </p:nvSpPr>
        <p:spPr>
          <a:xfrm>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pic>
        <p:nvPicPr>
          <p:cNvPr id="16" name="Picture 15" descr="LogocolorhorzPC.gif"/>
          <p:cNvPicPr>
            <a:picLocks noChangeAspect="1"/>
          </p:cNvPicPr>
          <p:nvPr userDrawn="1"/>
        </p:nvPicPr>
        <p:blipFill>
          <a:blip r:embed="rId2" cstate="print"/>
          <a:stretch>
            <a:fillRect/>
          </a:stretch>
        </p:blipFill>
        <p:spPr>
          <a:xfrm>
            <a:off x="0" y="6408285"/>
            <a:ext cx="2071687" cy="449715"/>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4" r:id="rId4"/>
    <p:sldLayoutId id="2147483665" r:id="rId5"/>
    <p:sldLayoutId id="2147483667" r:id="rId6"/>
    <p:sldLayoutId id="2147483668" r:id="rId7"/>
    <p:sldLayoutId id="2147483670" r:id="rId8"/>
    <p:sldLayoutId id="2147483669" r:id="rId9"/>
    <p:sldLayoutId id="2147483673" r:id="rId10"/>
    <p:sldLayoutId id="2147483674" r:id="rId11"/>
    <p:sldLayoutId id="2147483675" r:id="rId12"/>
  </p:sldLayoutIdLst>
  <p:transition>
    <p:fade/>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5.xml"/><Relationship Id="rId7" Type="http://schemas.openxmlformats.org/officeDocument/2006/relationships/oleObject" Target="../embeddings/Microsoft_Office_Excel_97-2003_Worksheet1.xls"/><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Background</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Challenges</a:t>
            </a:r>
            <a:endParaRPr lang="en-US" dirty="0"/>
          </a:p>
        </p:txBody>
      </p:sp>
      <p:sp>
        <p:nvSpPr>
          <p:cNvPr id="4" name="Subtitle 3"/>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pPr algn="ctr"/>
            <a:r>
              <a:rPr lang="en-US" dirty="0" smtClean="0"/>
              <a:t>Population Growth Within </a:t>
            </a:r>
            <a:br>
              <a:rPr lang="en-US" dirty="0" smtClean="0"/>
            </a:br>
            <a:r>
              <a:rPr lang="en-US" dirty="0" smtClean="0"/>
              <a:t>San Diego County (Millions)</a:t>
            </a:r>
            <a:endParaRPr lang="en-US" dirty="0"/>
          </a:p>
        </p:txBody>
      </p:sp>
      <p:graphicFrame>
        <p:nvGraphicFramePr>
          <p:cNvPr id="4" name="Content Placeholder 3"/>
          <p:cNvGraphicFramePr>
            <a:graphicFrameLocks noGrp="1"/>
          </p:cNvGraphicFramePr>
          <p:nvPr>
            <p:ph idx="1"/>
          </p:nvPr>
        </p:nvGraphicFramePr>
        <p:xfrm>
          <a:off x="381000" y="14478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1752600" y="2362200"/>
            <a:ext cx="3048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52600" y="2667000"/>
            <a:ext cx="304800" cy="1524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
        <p:nvSpPr>
          <p:cNvPr id="7" name="TextBox 6"/>
          <p:cNvSpPr txBox="1"/>
          <p:nvPr/>
        </p:nvSpPr>
        <p:spPr>
          <a:xfrm>
            <a:off x="2133600" y="2221468"/>
            <a:ext cx="2286000" cy="369332"/>
          </a:xfrm>
          <a:prstGeom prst="rect">
            <a:avLst/>
          </a:prstGeom>
          <a:noFill/>
        </p:spPr>
        <p:txBody>
          <a:bodyPr wrap="square" rtlCol="0">
            <a:spAutoFit/>
          </a:bodyPr>
          <a:lstStyle/>
          <a:p>
            <a:r>
              <a:rPr lang="en-US" dirty="0" smtClean="0"/>
              <a:t>Historic</a:t>
            </a:r>
            <a:endParaRPr lang="en-US" dirty="0"/>
          </a:p>
        </p:txBody>
      </p:sp>
      <p:sp>
        <p:nvSpPr>
          <p:cNvPr id="8" name="TextBox 7"/>
          <p:cNvSpPr txBox="1"/>
          <p:nvPr/>
        </p:nvSpPr>
        <p:spPr>
          <a:xfrm>
            <a:off x="2133600" y="2526268"/>
            <a:ext cx="2286000" cy="369332"/>
          </a:xfrm>
          <a:prstGeom prst="rect">
            <a:avLst/>
          </a:prstGeom>
          <a:noFill/>
        </p:spPr>
        <p:txBody>
          <a:bodyPr wrap="square" rtlCol="0">
            <a:spAutoFit/>
          </a:bodyPr>
          <a:lstStyle/>
          <a:p>
            <a:r>
              <a:rPr lang="en-US" dirty="0" smtClean="0"/>
              <a:t>Projected</a:t>
            </a:r>
            <a:endParaRPr lang="en-US" dirty="0"/>
          </a:p>
        </p:txBody>
      </p:sp>
      <p:sp>
        <p:nvSpPr>
          <p:cNvPr id="9" name="TextBox 8"/>
          <p:cNvSpPr txBox="1"/>
          <p:nvPr/>
        </p:nvSpPr>
        <p:spPr>
          <a:xfrm>
            <a:off x="2438400" y="6324600"/>
            <a:ext cx="5638800" cy="369332"/>
          </a:xfrm>
          <a:prstGeom prst="rect">
            <a:avLst/>
          </a:prstGeom>
          <a:noFill/>
        </p:spPr>
        <p:txBody>
          <a:bodyPr wrap="square" rtlCol="0">
            <a:spAutoFit/>
          </a:bodyPr>
          <a:lstStyle/>
          <a:p>
            <a:r>
              <a:rPr lang="en-US" dirty="0" smtClean="0"/>
              <a:t>Source: SANDAG 2050 Regional Growth Forecast</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828800"/>
          <a:ext cx="8229600" cy="45418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Grp="1" noChangeArrowheads="1"/>
          </p:cNvSpPr>
          <p:nvPr>
            <p:ph type="title"/>
          </p:nvPr>
        </p:nvSpPr>
        <p:spPr/>
        <p:txBody>
          <a:bodyPr>
            <a:normAutofit/>
          </a:bodyPr>
          <a:lstStyle/>
          <a:p>
            <a:pPr algn="ctr"/>
            <a:r>
              <a:rPr lang="en-US" sz="4000" dirty="0" smtClean="0"/>
              <a:t>Low Average </a:t>
            </a:r>
            <a:r>
              <a:rPr lang="en-US" sz="4000" dirty="0"/>
              <a:t>Annual </a:t>
            </a:r>
            <a:r>
              <a:rPr lang="en-US" sz="4000" dirty="0" smtClean="0"/>
              <a:t>Rainfall </a:t>
            </a:r>
            <a:br>
              <a:rPr lang="en-US" sz="4000" dirty="0" smtClean="0"/>
            </a:br>
            <a:r>
              <a:rPr lang="en-US" sz="2400" dirty="0" smtClean="0"/>
              <a:t>(Inches)</a:t>
            </a:r>
            <a:endParaRPr lang="en-US" sz="2400" dirty="0"/>
          </a:p>
        </p:txBody>
      </p:sp>
      <p:sp>
        <p:nvSpPr>
          <p:cNvPr id="6" name="TextBox 5"/>
          <p:cNvSpPr txBox="1"/>
          <p:nvPr/>
        </p:nvSpPr>
        <p:spPr>
          <a:xfrm>
            <a:off x="3733800" y="6488668"/>
            <a:ext cx="4572000" cy="338554"/>
          </a:xfrm>
          <a:prstGeom prst="rect">
            <a:avLst/>
          </a:prstGeom>
          <a:noFill/>
        </p:spPr>
        <p:txBody>
          <a:bodyPr wrap="square" rtlCol="0">
            <a:spAutoFit/>
          </a:bodyPr>
          <a:lstStyle/>
          <a:p>
            <a:r>
              <a:rPr lang="en-US" sz="1600" dirty="0" smtClean="0"/>
              <a:t>San Diego rainfall at Lindbergh Field</a:t>
            </a:r>
            <a:endParaRPr lang="en-US" sz="16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1"/>
          <p:cNvPicPr>
            <a:picLocks noChangeAspect="1" noChangeArrowheads="1"/>
          </p:cNvPicPr>
          <p:nvPr/>
        </p:nvPicPr>
        <p:blipFill>
          <a:blip r:embed="rId3" cstate="print"/>
          <a:srcRect t="10844" b="1225"/>
          <a:stretch>
            <a:fillRect/>
          </a:stretch>
        </p:blipFill>
        <p:spPr bwMode="auto">
          <a:xfrm>
            <a:off x="469900" y="1162050"/>
            <a:ext cx="8356600" cy="5467350"/>
          </a:xfrm>
          <a:prstGeom prst="rect">
            <a:avLst/>
          </a:prstGeom>
          <a:noFill/>
          <a:ln w="9525">
            <a:noFill/>
            <a:miter lim="800000"/>
            <a:headEnd/>
            <a:tailEnd/>
          </a:ln>
          <a:effectLst/>
        </p:spPr>
      </p:pic>
      <p:sp>
        <p:nvSpPr>
          <p:cNvPr id="5" name="TextBox 4"/>
          <p:cNvSpPr txBox="1"/>
          <p:nvPr/>
        </p:nvSpPr>
        <p:spPr>
          <a:xfrm>
            <a:off x="1808162" y="6553200"/>
            <a:ext cx="6373813" cy="276999"/>
          </a:xfrm>
          <a:prstGeom prst="rect">
            <a:avLst/>
          </a:prstGeom>
          <a:noFill/>
        </p:spPr>
        <p:txBody>
          <a:bodyPr>
            <a:spAutoFit/>
          </a:bodyPr>
          <a:lstStyle/>
          <a:p>
            <a:pPr algn="ctr">
              <a:defRPr/>
            </a:pPr>
            <a:r>
              <a:rPr lang="en-US" sz="1200" dirty="0">
                <a:latin typeface="+mn-lt"/>
              </a:rPr>
              <a:t>Source: DWR California Drought Update </a:t>
            </a:r>
            <a:r>
              <a:rPr lang="en-US" sz="1200" dirty="0" smtClean="0">
                <a:latin typeface="+mn-lt"/>
              </a:rPr>
              <a:t>May 2010</a:t>
            </a:r>
            <a:endParaRPr lang="en-US" sz="1200" dirty="0">
              <a:latin typeface="+mn-lt"/>
            </a:endParaRPr>
          </a:p>
        </p:txBody>
      </p:sp>
      <p:sp>
        <p:nvSpPr>
          <p:cNvPr id="7" name="Rectangle 2"/>
          <p:cNvSpPr>
            <a:spLocks noGrp="1" noChangeArrowheads="1"/>
          </p:cNvSpPr>
          <p:nvPr>
            <p:ph type="title"/>
          </p:nvPr>
        </p:nvSpPr>
        <p:spPr>
          <a:xfrm>
            <a:off x="0" y="457200"/>
            <a:ext cx="8991600" cy="838200"/>
          </a:xfrm>
        </p:spPr>
        <p:txBody>
          <a:bodyPr>
            <a:normAutofit/>
          </a:bodyPr>
          <a:lstStyle/>
          <a:p>
            <a:pPr algn="ctr"/>
            <a:r>
              <a:rPr lang="en-US" sz="4000" dirty="0" smtClean="0"/>
              <a:t>Statewide Droughts</a:t>
            </a:r>
            <a:endParaRPr lang="en-US" sz="4000" dirty="0"/>
          </a:p>
        </p:txBody>
      </p:sp>
      <p:sp>
        <p:nvSpPr>
          <p:cNvPr id="6" name="TextBox 5"/>
          <p:cNvSpPr txBox="1"/>
          <p:nvPr/>
        </p:nvSpPr>
        <p:spPr>
          <a:xfrm>
            <a:off x="3657600" y="1676400"/>
            <a:ext cx="4038600" cy="400110"/>
          </a:xfrm>
          <a:prstGeom prst="rect">
            <a:avLst/>
          </a:prstGeom>
          <a:noFill/>
        </p:spPr>
        <p:txBody>
          <a:bodyPr wrap="square" rtlCol="0">
            <a:spAutoFit/>
          </a:bodyPr>
          <a:lstStyle/>
          <a:p>
            <a:r>
              <a:rPr lang="en-US" sz="2000" dirty="0" smtClean="0"/>
              <a:t>Runoff below average since 2007</a:t>
            </a:r>
            <a:endParaRPr lang="en-US" sz="2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pPr lvl="0" algn="ctr">
              <a:defRPr/>
            </a:pPr>
            <a:r>
              <a:rPr lang="en-US" dirty="0" smtClean="0"/>
              <a:t>Ongoing Dry-Year Conditions </a:t>
            </a:r>
            <a:br>
              <a:rPr lang="en-US" dirty="0" smtClean="0"/>
            </a:br>
            <a:r>
              <a:rPr lang="en-US" dirty="0" smtClean="0"/>
              <a:t>on the Colorado River</a:t>
            </a:r>
            <a:endParaRPr lang="en-US" b="0" dirty="0"/>
          </a:p>
        </p:txBody>
      </p:sp>
      <p:graphicFrame>
        <p:nvGraphicFramePr>
          <p:cNvPr id="10" name="Chart 9"/>
          <p:cNvGraphicFramePr/>
          <p:nvPr/>
        </p:nvGraphicFramePr>
        <p:xfrm>
          <a:off x="0" y="1962690"/>
          <a:ext cx="8861425" cy="48953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43000" y="1447800"/>
            <a:ext cx="7010400" cy="707886"/>
          </a:xfrm>
          <a:prstGeom prst="rect">
            <a:avLst/>
          </a:prstGeom>
          <a:noFill/>
        </p:spPr>
        <p:txBody>
          <a:bodyPr wrap="square" rtlCol="0">
            <a:spAutoFit/>
          </a:bodyPr>
          <a:lstStyle/>
          <a:p>
            <a:pPr algn="ctr"/>
            <a:r>
              <a:rPr lang="en-US" sz="2000" dirty="0" smtClean="0"/>
              <a:t>Unregulated Inflow to Lake Powell </a:t>
            </a:r>
          </a:p>
          <a:p>
            <a:pPr algn="ctr"/>
            <a:r>
              <a:rPr lang="en-US" sz="2000" dirty="0" smtClean="0"/>
              <a:t>(% of average – water year)</a:t>
            </a:r>
            <a:endParaRPr lang="en-US" sz="2000" dirty="0"/>
          </a:p>
        </p:txBody>
      </p:sp>
      <p:sp>
        <p:nvSpPr>
          <p:cNvPr id="12" name="Straight Connector 11"/>
          <p:cNvSpPr/>
          <p:nvPr/>
        </p:nvSpPr>
        <p:spPr bwMode="auto">
          <a:xfrm flipV="1">
            <a:off x="838200" y="3098357"/>
            <a:ext cx="7658100" cy="25843"/>
          </a:xfrm>
          <a:prstGeom prst="line">
            <a:avLst/>
          </a:prstGeom>
          <a:solidFill>
            <a:schemeClr val="accent1"/>
          </a:solidFill>
          <a:ln w="41275" cap="flat" cmpd="sng" algn="ctr">
            <a:solidFill>
              <a:srgbClr val="006600"/>
            </a:solidFill>
            <a:prstDash val="sysDash"/>
            <a:round/>
            <a:headEnd type="none" w="med" len="med"/>
            <a:tailEnd type="none" w="med" len="med"/>
          </a:ln>
          <a:effectLst/>
        </p:spPr>
        <p:txBody>
          <a:bodyPr vert="horz" wrap="non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0038" cy="685800"/>
          </a:xfrm>
        </p:spPr>
        <p:txBody>
          <a:bodyPr>
            <a:normAutofit/>
          </a:bodyPr>
          <a:lstStyle/>
          <a:p>
            <a:pPr algn="ctr"/>
            <a:r>
              <a:rPr lang="en-US" dirty="0" smtClean="0"/>
              <a:t>La Niña Conditions Present</a:t>
            </a:r>
            <a:endParaRPr lang="en-US" sz="3600" dirty="0"/>
          </a:p>
        </p:txBody>
      </p:sp>
      <p:grpSp>
        <p:nvGrpSpPr>
          <p:cNvPr id="19" name="Group 18"/>
          <p:cNvGrpSpPr/>
          <p:nvPr/>
        </p:nvGrpSpPr>
        <p:grpSpPr>
          <a:xfrm>
            <a:off x="1640626" y="1981200"/>
            <a:ext cx="6436574" cy="4745594"/>
            <a:chOff x="2650392" y="2629038"/>
            <a:chExt cx="5350608" cy="4000362"/>
          </a:xfrm>
        </p:grpSpPr>
        <p:grpSp>
          <p:nvGrpSpPr>
            <p:cNvPr id="14" name="Group 13"/>
            <p:cNvGrpSpPr/>
            <p:nvPr/>
          </p:nvGrpSpPr>
          <p:grpSpPr>
            <a:xfrm>
              <a:off x="2650392" y="2629038"/>
              <a:ext cx="5194182" cy="3847957"/>
              <a:chOff x="2802792" y="2629038"/>
              <a:chExt cx="5194182" cy="3847957"/>
            </a:xfrm>
          </p:grpSpPr>
          <p:pic>
            <p:nvPicPr>
              <p:cNvPr id="32770" name="Picture 2" descr="http://www.cpc.noaa.gov/products/predictions/long_range/lead01/off01_prcp.gif"/>
              <p:cNvPicPr>
                <a:picLocks noChangeAspect="1" noChangeArrowheads="1"/>
              </p:cNvPicPr>
              <p:nvPr/>
            </p:nvPicPr>
            <p:blipFill>
              <a:blip r:embed="rId2" cstate="print"/>
              <a:srcRect l="21268" t="41493" r="8974" b="4421"/>
              <a:stretch>
                <a:fillRect/>
              </a:stretch>
            </p:blipFill>
            <p:spPr bwMode="auto">
              <a:xfrm>
                <a:off x="2802792" y="2629038"/>
                <a:ext cx="5194182" cy="3743428"/>
              </a:xfrm>
              <a:prstGeom prst="rect">
                <a:avLst/>
              </a:prstGeom>
              <a:noFill/>
            </p:spPr>
          </p:pic>
          <p:sp>
            <p:nvSpPr>
              <p:cNvPr id="5" name="TextBox 7"/>
              <p:cNvSpPr txBox="1">
                <a:spLocks noChangeArrowheads="1"/>
              </p:cNvSpPr>
              <p:nvPr/>
            </p:nvSpPr>
            <p:spPr bwMode="auto">
              <a:xfrm>
                <a:off x="2802792" y="5776495"/>
                <a:ext cx="1900310" cy="700500"/>
              </a:xfrm>
              <a:prstGeom prst="rect">
                <a:avLst/>
              </a:prstGeom>
              <a:solidFill>
                <a:schemeClr val="bg1"/>
              </a:solidFill>
              <a:ln w="9525">
                <a:noFill/>
                <a:miter lim="800000"/>
                <a:headEnd/>
                <a:tailEnd/>
              </a:ln>
            </p:spPr>
            <p:txBody>
              <a:bodyPr wrap="square">
                <a:spAutoFit/>
              </a:bodyPr>
              <a:lstStyle/>
              <a:p>
                <a:r>
                  <a:rPr lang="en-US" sz="1600" dirty="0"/>
                  <a:t>A= Above Average</a:t>
                </a:r>
              </a:p>
              <a:p>
                <a:r>
                  <a:rPr lang="en-US" sz="1600" dirty="0"/>
                  <a:t>B= Below Average</a:t>
                </a:r>
              </a:p>
              <a:p>
                <a:r>
                  <a:rPr lang="en-US" sz="1600" dirty="0"/>
                  <a:t>EC= Equal Chance</a:t>
                </a:r>
              </a:p>
            </p:txBody>
          </p:sp>
        </p:grpSp>
        <p:sp>
          <p:nvSpPr>
            <p:cNvPr id="18" name="Rectangle 17"/>
            <p:cNvSpPr/>
            <p:nvPr/>
          </p:nvSpPr>
          <p:spPr>
            <a:xfrm>
              <a:off x="5943600" y="5867400"/>
              <a:ext cx="2057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5"/>
          <p:cNvSpPr txBox="1">
            <a:spLocks noChangeArrowheads="1"/>
          </p:cNvSpPr>
          <p:nvPr/>
        </p:nvSpPr>
        <p:spPr bwMode="auto">
          <a:xfrm>
            <a:off x="2133600" y="6550223"/>
            <a:ext cx="6629400" cy="307777"/>
          </a:xfrm>
          <a:prstGeom prst="rect">
            <a:avLst/>
          </a:prstGeom>
          <a:noFill/>
          <a:ln w="9525">
            <a:noFill/>
            <a:miter lim="800000"/>
            <a:headEnd/>
            <a:tailEnd/>
          </a:ln>
        </p:spPr>
        <p:txBody>
          <a:bodyPr wrap="square">
            <a:spAutoFit/>
          </a:bodyPr>
          <a:lstStyle/>
          <a:p>
            <a:r>
              <a:rPr lang="en-US" sz="1400" dirty="0"/>
              <a:t>Source: National Weather Service Climate Prediction </a:t>
            </a:r>
            <a:r>
              <a:rPr lang="en-US" sz="1400" dirty="0" smtClean="0"/>
              <a:t>Center September 16, 2010</a:t>
            </a:r>
            <a:endParaRPr lang="en-US" sz="1400" dirty="0"/>
          </a:p>
        </p:txBody>
      </p:sp>
      <p:sp>
        <p:nvSpPr>
          <p:cNvPr id="13" name="TextBox 12"/>
          <p:cNvSpPr txBox="1"/>
          <p:nvPr/>
        </p:nvSpPr>
        <p:spPr>
          <a:xfrm>
            <a:off x="2286000" y="1295400"/>
            <a:ext cx="4724400" cy="830997"/>
          </a:xfrm>
          <a:prstGeom prst="rect">
            <a:avLst/>
          </a:prstGeom>
          <a:solidFill>
            <a:schemeClr val="bg1"/>
          </a:solidFill>
        </p:spPr>
        <p:txBody>
          <a:bodyPr wrap="square" rtlCol="0">
            <a:spAutoFit/>
          </a:bodyPr>
          <a:lstStyle/>
          <a:p>
            <a:pPr algn="ctr"/>
            <a:r>
              <a:rPr lang="en-US" sz="2400" dirty="0" smtClean="0"/>
              <a:t>3-Month Precipitation Outlook October – December 2010</a:t>
            </a:r>
            <a:endParaRPr lang="en-US" sz="900" dirty="0">
              <a:solidFill>
                <a:srgbClr val="000099"/>
              </a:solidFill>
              <a:latin typeface="+mn-l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81000" y="533405"/>
            <a:ext cx="8486095" cy="1157287"/>
          </a:xfrm>
        </p:spPr>
        <p:txBody>
          <a:bodyPr>
            <a:normAutofit fontScale="90000"/>
            <a:scene3d>
              <a:camera prst="orthographicFront"/>
              <a:lightRig rig="soft" dir="t"/>
            </a:scene3d>
            <a:sp3d prstMaterial="softEdge"/>
          </a:bodyPr>
          <a:lstStyle/>
          <a:p>
            <a:pPr algn="ctr"/>
            <a:r>
              <a:rPr lang="en-US" sz="4400" dirty="0" smtClean="0">
                <a:latin typeface="Tahoma" pitchFamily="34" charset="0"/>
                <a:cs typeface="Tahoma" pitchFamily="34" charset="0"/>
              </a:rPr>
              <a:t>Climate Change</a:t>
            </a:r>
            <a:r>
              <a:rPr lang="en-US" sz="3400" dirty="0" smtClean="0">
                <a:latin typeface="Tahoma" pitchFamily="34" charset="0"/>
                <a:cs typeface="Tahoma" pitchFamily="34" charset="0"/>
              </a:rPr>
              <a:t/>
            </a:r>
            <a:br>
              <a:rPr lang="en-US" sz="3400" dirty="0" smtClean="0">
                <a:latin typeface="Tahoma" pitchFamily="34" charset="0"/>
                <a:cs typeface="Tahoma" pitchFamily="34" charset="0"/>
              </a:rPr>
            </a:br>
            <a:r>
              <a:rPr lang="en-US" sz="3400" dirty="0" smtClean="0">
                <a:latin typeface="Tahoma" pitchFamily="34" charset="0"/>
                <a:cs typeface="Tahoma" pitchFamily="34" charset="0"/>
              </a:rPr>
              <a:t>Potential Water Management Impacts</a:t>
            </a:r>
          </a:p>
        </p:txBody>
      </p:sp>
      <p:pic>
        <p:nvPicPr>
          <p:cNvPr id="1146881" name="Picture 1"/>
          <p:cNvPicPr>
            <a:picLocks noChangeAspect="1" noChangeArrowheads="1"/>
          </p:cNvPicPr>
          <p:nvPr/>
        </p:nvPicPr>
        <p:blipFill>
          <a:blip r:embed="rId3" cstate="print"/>
          <a:srcRect/>
          <a:stretch>
            <a:fillRect/>
          </a:stretch>
        </p:blipFill>
        <p:spPr bwMode="auto">
          <a:xfrm>
            <a:off x="803910" y="1632312"/>
            <a:ext cx="7620000" cy="4920888"/>
          </a:xfrm>
          <a:prstGeom prst="rect">
            <a:avLst/>
          </a:prstGeom>
          <a:noFill/>
          <a:ln w="9525">
            <a:solidFill>
              <a:schemeClr val="tx1"/>
            </a:solidFill>
            <a:miter lim="800000"/>
            <a:headEnd/>
            <a:tailEnd/>
          </a:ln>
          <a:effectLst/>
        </p:spPr>
      </p:pic>
      <p:sp>
        <p:nvSpPr>
          <p:cNvPr id="8" name="TextBox 7"/>
          <p:cNvSpPr txBox="1"/>
          <p:nvPr/>
        </p:nvSpPr>
        <p:spPr>
          <a:xfrm>
            <a:off x="2057400" y="6596390"/>
            <a:ext cx="6713154" cy="276999"/>
          </a:xfrm>
          <a:prstGeom prst="rect">
            <a:avLst/>
          </a:prstGeom>
          <a:noFill/>
        </p:spPr>
        <p:txBody>
          <a:bodyPr wrap="square" rtlCol="0">
            <a:spAutoFit/>
          </a:bodyPr>
          <a:lstStyle/>
          <a:p>
            <a:r>
              <a:rPr lang="en-US" sz="1200" dirty="0" smtClean="0"/>
              <a:t>Source: San Diego Foundation, </a:t>
            </a:r>
            <a:r>
              <a:rPr lang="en-US" sz="1200" i="1" dirty="0" smtClean="0"/>
              <a:t>San Diego’s Changing Climate: A Regional Wake-Up Call </a:t>
            </a:r>
            <a:r>
              <a:rPr lang="en-US" sz="1200" dirty="0" smtClean="0"/>
              <a:t>(2008)</a:t>
            </a:r>
            <a:endParaRPr lang="en-US" sz="12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473958" y="2124514"/>
            <a:ext cx="6116460" cy="3677805"/>
            <a:chOff x="1606" y="1584"/>
            <a:chExt cx="3840" cy="2351"/>
          </a:xfrm>
          <a:effectLst/>
        </p:grpSpPr>
        <p:sp>
          <p:nvSpPr>
            <p:cNvPr id="38968" name="Rectangle 8"/>
            <p:cNvSpPr>
              <a:spLocks noChangeArrowheads="1"/>
            </p:cNvSpPr>
            <p:nvPr/>
          </p:nvSpPr>
          <p:spPr bwMode="auto">
            <a:xfrm>
              <a:off x="1606" y="1584"/>
              <a:ext cx="320"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69" name="Rectangle 9"/>
            <p:cNvSpPr>
              <a:spLocks noChangeArrowheads="1"/>
            </p:cNvSpPr>
            <p:nvPr/>
          </p:nvSpPr>
          <p:spPr bwMode="auto">
            <a:xfrm>
              <a:off x="1926" y="1584"/>
              <a:ext cx="321"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0" name="Rectangle 10"/>
            <p:cNvSpPr>
              <a:spLocks noChangeArrowheads="1"/>
            </p:cNvSpPr>
            <p:nvPr/>
          </p:nvSpPr>
          <p:spPr bwMode="auto">
            <a:xfrm>
              <a:off x="2247" y="1584"/>
              <a:ext cx="319"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1" name="Rectangle 11"/>
            <p:cNvSpPr>
              <a:spLocks noChangeArrowheads="1"/>
            </p:cNvSpPr>
            <p:nvPr/>
          </p:nvSpPr>
          <p:spPr bwMode="auto">
            <a:xfrm>
              <a:off x="2566" y="1584"/>
              <a:ext cx="320"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defRPr/>
              </a:pPr>
              <a:endParaRPr lang="en-US" dirty="0">
                <a:ln>
                  <a:solidFill>
                    <a:schemeClr val="bg1"/>
                  </a:solidFill>
                </a:ln>
                <a:solidFill>
                  <a:schemeClr val="tx1"/>
                </a:solidFill>
              </a:endParaRPr>
            </a:p>
          </p:txBody>
        </p:sp>
        <p:sp>
          <p:nvSpPr>
            <p:cNvPr id="38972" name="Rectangle 12"/>
            <p:cNvSpPr>
              <a:spLocks noChangeArrowheads="1"/>
            </p:cNvSpPr>
            <p:nvPr/>
          </p:nvSpPr>
          <p:spPr bwMode="auto">
            <a:xfrm>
              <a:off x="2886" y="1584"/>
              <a:ext cx="320"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3" name="Rectangle 13"/>
            <p:cNvSpPr>
              <a:spLocks noChangeArrowheads="1"/>
            </p:cNvSpPr>
            <p:nvPr/>
          </p:nvSpPr>
          <p:spPr bwMode="auto">
            <a:xfrm>
              <a:off x="3206" y="1584"/>
              <a:ext cx="321"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4" name="Rectangle 14"/>
            <p:cNvSpPr>
              <a:spLocks noChangeArrowheads="1"/>
            </p:cNvSpPr>
            <p:nvPr/>
          </p:nvSpPr>
          <p:spPr bwMode="auto">
            <a:xfrm>
              <a:off x="3527" y="1584"/>
              <a:ext cx="319"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5" name="Rectangle 15"/>
            <p:cNvSpPr>
              <a:spLocks noChangeArrowheads="1"/>
            </p:cNvSpPr>
            <p:nvPr/>
          </p:nvSpPr>
          <p:spPr bwMode="auto">
            <a:xfrm>
              <a:off x="3846" y="1584"/>
              <a:ext cx="320"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6" name="Rectangle 16"/>
            <p:cNvSpPr>
              <a:spLocks noChangeArrowheads="1"/>
            </p:cNvSpPr>
            <p:nvPr/>
          </p:nvSpPr>
          <p:spPr bwMode="auto">
            <a:xfrm>
              <a:off x="4166" y="1584"/>
              <a:ext cx="320"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7" name="Rectangle 17"/>
            <p:cNvSpPr>
              <a:spLocks noChangeArrowheads="1"/>
            </p:cNvSpPr>
            <p:nvPr/>
          </p:nvSpPr>
          <p:spPr bwMode="auto">
            <a:xfrm>
              <a:off x="4486" y="1584"/>
              <a:ext cx="321"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8" name="Rectangle 18"/>
            <p:cNvSpPr>
              <a:spLocks noChangeArrowheads="1"/>
            </p:cNvSpPr>
            <p:nvPr/>
          </p:nvSpPr>
          <p:spPr bwMode="auto">
            <a:xfrm>
              <a:off x="4807" y="1584"/>
              <a:ext cx="319" cy="2351"/>
            </a:xfrm>
            <a:prstGeom prst="rect">
              <a:avLst/>
            </a:prstGeom>
            <a:gradFill rotWithShape="0">
              <a:gsLst>
                <a:gs pos="0">
                  <a:srgbClr val="E9E4D9"/>
                </a:gs>
                <a:gs pos="100000">
                  <a:srgbClr val="FFFFFF"/>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sp>
          <p:nvSpPr>
            <p:cNvPr id="38979" name="Rectangle 19"/>
            <p:cNvSpPr>
              <a:spLocks noChangeArrowheads="1"/>
            </p:cNvSpPr>
            <p:nvPr/>
          </p:nvSpPr>
          <p:spPr bwMode="auto">
            <a:xfrm>
              <a:off x="5126" y="1584"/>
              <a:ext cx="320" cy="2351"/>
            </a:xfrm>
            <a:prstGeom prst="rect">
              <a:avLst/>
            </a:prstGeom>
            <a:gradFill rotWithShape="0">
              <a:gsLst>
                <a:gs pos="0">
                  <a:srgbClr val="FFFFFF"/>
                </a:gs>
                <a:gs pos="100000">
                  <a:srgbClr val="E9E4D9"/>
                </a:gs>
              </a:gsLst>
              <a:lin ang="5400000" scaled="1"/>
            </a:gradFill>
            <a:ln w="9525">
              <a:solidFill>
                <a:schemeClr val="bg1"/>
              </a:solidFill>
              <a:miter lim="800000"/>
              <a:headEnd/>
              <a:tailEnd/>
            </a:ln>
          </p:spPr>
          <p:txBody>
            <a:bodyPr wrap="none" anchor="ctr"/>
            <a:lstStyle/>
            <a:p>
              <a:pPr>
                <a:defRPr/>
              </a:pPr>
              <a:endParaRPr lang="en-US" dirty="0">
                <a:solidFill>
                  <a:schemeClr val="tx1"/>
                </a:solidFill>
              </a:endParaRPr>
            </a:p>
          </p:txBody>
        </p:sp>
      </p:grpSp>
      <p:sp>
        <p:nvSpPr>
          <p:cNvPr id="48" name="Rectangle 47"/>
          <p:cNvSpPr/>
          <p:nvPr/>
        </p:nvSpPr>
        <p:spPr>
          <a:xfrm>
            <a:off x="2473958" y="1762697"/>
            <a:ext cx="6140272" cy="40396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479644" y="1762697"/>
            <a:ext cx="6134586" cy="361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7" name="Text Box 29"/>
          <p:cNvSpPr txBox="1">
            <a:spLocks noChangeArrowheads="1"/>
          </p:cNvSpPr>
          <p:nvPr/>
        </p:nvSpPr>
        <p:spPr bwMode="auto">
          <a:xfrm>
            <a:off x="2451555" y="2244731"/>
            <a:ext cx="6216650" cy="157163"/>
          </a:xfrm>
          <a:prstGeom prst="rect">
            <a:avLst/>
          </a:prstGeom>
          <a:noFill/>
          <a:ln w="9525">
            <a:noFill/>
            <a:miter lim="800000"/>
            <a:headEnd/>
            <a:tailEnd/>
          </a:ln>
        </p:spPr>
        <p:txBody>
          <a:bodyPr lIns="0" tIns="0" rIns="0" bIns="0" anchor="ctr" anchorCtr="1"/>
          <a:lstStyle/>
          <a:p>
            <a:pPr eaLnBrk="1" hangingPunct="1">
              <a:lnSpc>
                <a:spcPct val="85000"/>
              </a:lnSpc>
              <a:buClr>
                <a:srgbClr val="E8C76A"/>
              </a:buClr>
              <a:buFont typeface="Monotype Sorts"/>
              <a:buNone/>
            </a:pPr>
            <a:r>
              <a:rPr lang="en-US" sz="1200" dirty="0">
                <a:solidFill>
                  <a:srgbClr val="000000"/>
                </a:solidFill>
                <a:latin typeface="Arial Black" pitchFamily="34" charset="0"/>
              </a:rPr>
              <a:t>JAN    FEB   MAR   APR   MAY   JUN   JUL   AUG   SEP   OCT   NOV   DEC</a:t>
            </a:r>
          </a:p>
        </p:txBody>
      </p:sp>
      <p:grpSp>
        <p:nvGrpSpPr>
          <p:cNvPr id="3" name="Group 60"/>
          <p:cNvGrpSpPr>
            <a:grpSpLocks/>
          </p:cNvGrpSpPr>
          <p:nvPr/>
        </p:nvGrpSpPr>
        <p:grpSpPr bwMode="auto">
          <a:xfrm>
            <a:off x="2481718" y="2195519"/>
            <a:ext cx="6108700" cy="228600"/>
            <a:chOff x="393700" y="2273300"/>
            <a:chExt cx="8458200" cy="228600"/>
          </a:xfrm>
        </p:grpSpPr>
        <p:sp>
          <p:nvSpPr>
            <p:cNvPr id="8217" name="Line 34"/>
            <p:cNvSpPr>
              <a:spLocks noChangeShapeType="1"/>
            </p:cNvSpPr>
            <p:nvPr/>
          </p:nvSpPr>
          <p:spPr bwMode="auto">
            <a:xfrm>
              <a:off x="393700" y="2273300"/>
              <a:ext cx="8458200" cy="0"/>
            </a:xfrm>
            <a:prstGeom prst="line">
              <a:avLst/>
            </a:prstGeom>
            <a:noFill/>
            <a:ln w="9525">
              <a:solidFill>
                <a:srgbClr val="000000"/>
              </a:solidFill>
              <a:round/>
              <a:headEnd/>
              <a:tailEnd/>
            </a:ln>
          </p:spPr>
          <p:txBody>
            <a:bodyPr wrap="none" anchor="ctr"/>
            <a:lstStyle/>
            <a:p>
              <a:endParaRPr lang="en-US" dirty="0"/>
            </a:p>
          </p:txBody>
        </p:sp>
        <p:sp>
          <p:nvSpPr>
            <p:cNvPr id="8218" name="Line 35"/>
            <p:cNvSpPr>
              <a:spLocks noChangeShapeType="1"/>
            </p:cNvSpPr>
            <p:nvPr/>
          </p:nvSpPr>
          <p:spPr bwMode="auto">
            <a:xfrm>
              <a:off x="393700" y="2501900"/>
              <a:ext cx="8458200" cy="0"/>
            </a:xfrm>
            <a:prstGeom prst="line">
              <a:avLst/>
            </a:prstGeom>
            <a:noFill/>
            <a:ln w="9525">
              <a:solidFill>
                <a:srgbClr val="000000"/>
              </a:solidFill>
              <a:round/>
              <a:headEnd/>
              <a:tailEnd/>
            </a:ln>
          </p:spPr>
          <p:txBody>
            <a:bodyPr wrap="none" anchor="ctr"/>
            <a:lstStyle/>
            <a:p>
              <a:endParaRPr lang="en-US" dirty="0"/>
            </a:p>
          </p:txBody>
        </p:sp>
      </p:grpSp>
      <p:grpSp>
        <p:nvGrpSpPr>
          <p:cNvPr id="4" name="Group 44"/>
          <p:cNvGrpSpPr/>
          <p:nvPr/>
        </p:nvGrpSpPr>
        <p:grpSpPr>
          <a:xfrm>
            <a:off x="-221795" y="3781431"/>
            <a:ext cx="8805863" cy="746125"/>
            <a:chOff x="-221795" y="3781431"/>
            <a:chExt cx="8805863" cy="746125"/>
          </a:xfrm>
          <a:solidFill>
            <a:schemeClr val="tx2">
              <a:lumMod val="75000"/>
            </a:schemeClr>
          </a:solidFill>
        </p:grpSpPr>
        <p:sp>
          <p:nvSpPr>
            <p:cNvPr id="67" name="Text Box 64"/>
            <p:cNvSpPr txBox="1">
              <a:spLocks noChangeArrowheads="1"/>
            </p:cNvSpPr>
            <p:nvPr/>
          </p:nvSpPr>
          <p:spPr bwMode="blackWhite">
            <a:xfrm>
              <a:off x="-221795" y="3988876"/>
              <a:ext cx="2583712" cy="366023"/>
            </a:xfrm>
            <a:prstGeom prst="rect">
              <a:avLst/>
            </a:prstGeom>
            <a:noFill/>
            <a:ln w="9525">
              <a:noFill/>
              <a:miter lim="800000"/>
              <a:headEnd/>
              <a:tailEnd/>
            </a:ln>
            <a:effectLst/>
          </p:spPr>
          <p:txBody>
            <a:bodyPr wrap="none" anchor="ctr"/>
            <a:lstStyle/>
            <a:p>
              <a:pPr marL="228600" indent="-228600" algn="r">
                <a:lnSpc>
                  <a:spcPct val="85000"/>
                </a:lnSpc>
                <a:buClr>
                  <a:srgbClr val="FFFF00"/>
                </a:buClr>
                <a:buSzPct val="125000"/>
                <a:defRPr/>
              </a:pPr>
              <a:r>
                <a:rPr lang="en-US" sz="2200" b="1" dirty="0" smtClean="0">
                  <a:latin typeface="Tahoma" pitchFamily="34" charset="0"/>
                  <a:cs typeface="Tahoma" pitchFamily="34" charset="0"/>
                </a:rPr>
                <a:t>Delta Smelt</a:t>
              </a:r>
              <a:endParaRPr lang="en-US" sz="2200" b="1" dirty="0">
                <a:effectLst>
                  <a:glow rad="101600">
                    <a:schemeClr val="accent4">
                      <a:satMod val="175000"/>
                      <a:alpha val="40000"/>
                    </a:schemeClr>
                  </a:glow>
                </a:effectLst>
                <a:latin typeface="Arial Narrow" pitchFamily="34" charset="0"/>
                <a:cs typeface="+mn-cs"/>
              </a:endParaRPr>
            </a:p>
          </p:txBody>
        </p:sp>
        <p:sp>
          <p:nvSpPr>
            <p:cNvPr id="73" name="Rectangle 68"/>
            <p:cNvSpPr>
              <a:spLocks noChangeArrowheads="1"/>
            </p:cNvSpPr>
            <p:nvPr/>
          </p:nvSpPr>
          <p:spPr bwMode="auto">
            <a:xfrm>
              <a:off x="2500768" y="3781431"/>
              <a:ext cx="3024187" cy="731838"/>
            </a:xfrm>
            <a:prstGeom prst="rect">
              <a:avLst/>
            </a:prstGeom>
            <a:grp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sz="5400" b="1" dirty="0">
                <a:solidFill>
                  <a:schemeClr val="tx1"/>
                </a:solidFill>
              </a:endParaRPr>
            </a:p>
          </p:txBody>
        </p:sp>
        <p:sp>
          <p:nvSpPr>
            <p:cNvPr id="40" name="Rectangle 68"/>
            <p:cNvSpPr>
              <a:spLocks noChangeArrowheads="1"/>
            </p:cNvSpPr>
            <p:nvPr/>
          </p:nvSpPr>
          <p:spPr bwMode="auto">
            <a:xfrm>
              <a:off x="8134805" y="3795719"/>
              <a:ext cx="449263" cy="731837"/>
            </a:xfrm>
            <a:prstGeom prst="rect">
              <a:avLst/>
            </a:prstGeom>
            <a:grp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sz="5400" b="1" dirty="0">
                <a:solidFill>
                  <a:schemeClr val="tx1"/>
                </a:solidFill>
              </a:endParaRPr>
            </a:p>
          </p:txBody>
        </p:sp>
      </p:grpSp>
      <p:grpSp>
        <p:nvGrpSpPr>
          <p:cNvPr id="5" name="Group 43"/>
          <p:cNvGrpSpPr/>
          <p:nvPr/>
        </p:nvGrpSpPr>
        <p:grpSpPr>
          <a:xfrm>
            <a:off x="-144524" y="2630494"/>
            <a:ext cx="8752404" cy="763587"/>
            <a:chOff x="-144524" y="2630494"/>
            <a:chExt cx="8752404" cy="763587"/>
          </a:xfrm>
          <a:solidFill>
            <a:schemeClr val="accent1">
              <a:lumMod val="50000"/>
            </a:schemeClr>
          </a:solidFill>
        </p:grpSpPr>
        <p:sp>
          <p:nvSpPr>
            <p:cNvPr id="68" name="Text Box 64"/>
            <p:cNvSpPr txBox="1">
              <a:spLocks noChangeArrowheads="1"/>
            </p:cNvSpPr>
            <p:nvPr/>
          </p:nvSpPr>
          <p:spPr bwMode="blackWhite">
            <a:xfrm>
              <a:off x="-144524" y="2755905"/>
              <a:ext cx="2626242" cy="381794"/>
            </a:xfrm>
            <a:prstGeom prst="rect">
              <a:avLst/>
            </a:prstGeom>
            <a:noFill/>
            <a:ln w="9525">
              <a:noFill/>
              <a:miter lim="800000"/>
              <a:headEnd/>
              <a:tailEnd/>
            </a:ln>
            <a:effectLst/>
          </p:spPr>
          <p:txBody>
            <a:bodyPr wrap="none" anchor="ctr"/>
            <a:lstStyle/>
            <a:p>
              <a:pPr marL="228600" indent="-228600" algn="r">
                <a:lnSpc>
                  <a:spcPct val="85000"/>
                </a:lnSpc>
                <a:buClr>
                  <a:srgbClr val="FFFF00"/>
                </a:buClr>
                <a:buSzPct val="125000"/>
                <a:defRPr/>
              </a:pPr>
              <a:r>
                <a:rPr lang="en-US" sz="2200" b="1" dirty="0" smtClean="0">
                  <a:latin typeface="Tahoma" pitchFamily="34" charset="0"/>
                  <a:cs typeface="Tahoma" pitchFamily="34" charset="0"/>
                </a:rPr>
                <a:t>Salmon</a:t>
              </a:r>
              <a:endParaRPr lang="en-US" sz="2200" b="1" dirty="0">
                <a:effectLst>
                  <a:glow rad="101600">
                    <a:schemeClr val="accent4">
                      <a:satMod val="175000"/>
                      <a:alpha val="40000"/>
                    </a:schemeClr>
                  </a:glow>
                </a:effectLst>
                <a:latin typeface="Arial Narrow" pitchFamily="34" charset="0"/>
                <a:cs typeface="+mn-cs"/>
              </a:endParaRPr>
            </a:p>
          </p:txBody>
        </p:sp>
        <p:sp>
          <p:nvSpPr>
            <p:cNvPr id="72" name="Rectangle 62" descr="Light upward diagonal"/>
            <p:cNvSpPr>
              <a:spLocks noChangeArrowheads="1"/>
            </p:cNvSpPr>
            <p:nvPr/>
          </p:nvSpPr>
          <p:spPr bwMode="auto">
            <a:xfrm>
              <a:off x="7083880" y="2630494"/>
              <a:ext cx="1524000" cy="763587"/>
            </a:xfrm>
            <a:prstGeom prst="rect">
              <a:avLst/>
            </a:prstGeom>
            <a:grp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sz="2800" b="1" dirty="0">
                <a:solidFill>
                  <a:schemeClr val="tx1"/>
                </a:solidFill>
              </a:endParaRPr>
            </a:p>
          </p:txBody>
        </p:sp>
        <p:sp>
          <p:nvSpPr>
            <p:cNvPr id="79" name="Rectangle 63" descr="Light upward diagonal"/>
            <p:cNvSpPr>
              <a:spLocks noChangeArrowheads="1"/>
            </p:cNvSpPr>
            <p:nvPr/>
          </p:nvSpPr>
          <p:spPr bwMode="auto">
            <a:xfrm>
              <a:off x="2497593" y="2630494"/>
              <a:ext cx="3044825" cy="763587"/>
            </a:xfrm>
            <a:prstGeom prst="rect">
              <a:avLst/>
            </a:prstGeom>
            <a:grp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sz="5400" b="1" dirty="0">
                <a:solidFill>
                  <a:schemeClr val="tx1"/>
                </a:solidFill>
              </a:endParaRPr>
            </a:p>
          </p:txBody>
        </p:sp>
      </p:grpSp>
      <p:grpSp>
        <p:nvGrpSpPr>
          <p:cNvPr id="6" name="Group 48"/>
          <p:cNvGrpSpPr/>
          <p:nvPr/>
        </p:nvGrpSpPr>
        <p:grpSpPr>
          <a:xfrm>
            <a:off x="-221795" y="4916494"/>
            <a:ext cx="8813991" cy="731837"/>
            <a:chOff x="-221795" y="4916494"/>
            <a:chExt cx="8813991" cy="731837"/>
          </a:xfrm>
          <a:solidFill>
            <a:schemeClr val="bg2">
              <a:lumMod val="75000"/>
            </a:schemeClr>
          </a:solidFill>
        </p:grpSpPr>
        <p:sp>
          <p:nvSpPr>
            <p:cNvPr id="70" name="Text Box 64"/>
            <p:cNvSpPr txBox="1">
              <a:spLocks noChangeArrowheads="1"/>
            </p:cNvSpPr>
            <p:nvPr/>
          </p:nvSpPr>
          <p:spPr bwMode="blackWhite">
            <a:xfrm>
              <a:off x="-221795" y="5131603"/>
              <a:ext cx="2679405" cy="365919"/>
            </a:xfrm>
            <a:prstGeom prst="rect">
              <a:avLst/>
            </a:prstGeom>
            <a:noFill/>
            <a:ln w="9525">
              <a:noFill/>
              <a:miter lim="800000"/>
              <a:headEnd/>
              <a:tailEnd/>
            </a:ln>
            <a:effectLst/>
          </p:spPr>
          <p:txBody>
            <a:bodyPr wrap="none" anchor="ctr"/>
            <a:lstStyle/>
            <a:p>
              <a:pPr marL="228600" indent="-228600" algn="r">
                <a:lnSpc>
                  <a:spcPct val="85000"/>
                </a:lnSpc>
                <a:buClr>
                  <a:srgbClr val="FFFF00"/>
                </a:buClr>
                <a:buSzPct val="125000"/>
                <a:defRPr/>
              </a:pPr>
              <a:r>
                <a:rPr lang="en-US" sz="2200" b="1" dirty="0" smtClean="0">
                  <a:latin typeface="Tahoma" pitchFamily="34" charset="0"/>
                  <a:cs typeface="Tahoma" pitchFamily="34" charset="0"/>
                </a:rPr>
                <a:t>Longfin Smelt</a:t>
              </a:r>
              <a:endParaRPr lang="en-US" sz="2200" b="1" dirty="0">
                <a:effectLst>
                  <a:glow rad="101600">
                    <a:schemeClr val="accent4">
                      <a:satMod val="175000"/>
                      <a:alpha val="40000"/>
                    </a:schemeClr>
                  </a:glow>
                </a:effectLst>
                <a:latin typeface="Arial Narrow" pitchFamily="34" charset="0"/>
              </a:endParaRPr>
            </a:p>
          </p:txBody>
        </p:sp>
        <p:sp>
          <p:nvSpPr>
            <p:cNvPr id="74" name="Rectangle 68"/>
            <p:cNvSpPr>
              <a:spLocks noChangeArrowheads="1"/>
            </p:cNvSpPr>
            <p:nvPr/>
          </p:nvSpPr>
          <p:spPr bwMode="auto">
            <a:xfrm>
              <a:off x="8123884" y="4916494"/>
              <a:ext cx="468312" cy="731837"/>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sz="2800" b="1" dirty="0">
                <a:solidFill>
                  <a:schemeClr val="tx1"/>
                </a:solidFill>
              </a:endParaRPr>
            </a:p>
          </p:txBody>
        </p:sp>
        <p:sp>
          <p:nvSpPr>
            <p:cNvPr id="75" name="Rectangle 68"/>
            <p:cNvSpPr>
              <a:spLocks noChangeArrowheads="1"/>
            </p:cNvSpPr>
            <p:nvPr/>
          </p:nvSpPr>
          <p:spPr bwMode="auto">
            <a:xfrm>
              <a:off x="2497593" y="4916494"/>
              <a:ext cx="523875" cy="731837"/>
            </a:xfrm>
            <a:prstGeom prst="rect">
              <a:avLst/>
            </a:prstGeom>
            <a:grp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sz="5400" b="1" dirty="0">
                <a:solidFill>
                  <a:schemeClr val="tx1"/>
                </a:solidFill>
              </a:endParaRPr>
            </a:p>
          </p:txBody>
        </p:sp>
      </p:grpSp>
      <p:grpSp>
        <p:nvGrpSpPr>
          <p:cNvPr id="7" name="Group 41"/>
          <p:cNvGrpSpPr/>
          <p:nvPr/>
        </p:nvGrpSpPr>
        <p:grpSpPr>
          <a:xfrm>
            <a:off x="5661480" y="2513019"/>
            <a:ext cx="1371600" cy="3289300"/>
            <a:chOff x="5661480" y="2513019"/>
            <a:chExt cx="1371600" cy="3289300"/>
          </a:xfrm>
        </p:grpSpPr>
        <p:sp>
          <p:nvSpPr>
            <p:cNvPr id="85" name="Rectangle 84"/>
            <p:cNvSpPr/>
            <p:nvPr/>
          </p:nvSpPr>
          <p:spPr bwMode="auto">
            <a:xfrm>
              <a:off x="5661480" y="2513019"/>
              <a:ext cx="1371600" cy="3289300"/>
            </a:xfrm>
            <a:prstGeom prst="rect">
              <a:avLst/>
            </a:prstGeom>
            <a:noFill/>
            <a:ln w="38100" cap="flat" cmpd="sng" algn="ctr">
              <a:solidFill>
                <a:srgbClr val="C00000"/>
              </a:solidFill>
              <a:prstDash val="dash"/>
              <a:round/>
              <a:headEnd type="none" w="med" len="med"/>
              <a:tailEnd type="none" w="med" len="med"/>
            </a:ln>
            <a:effectLst>
              <a:glow rad="101600">
                <a:schemeClr val="tx2">
                  <a:lumMod val="50000"/>
                  <a:lumOff val="50000"/>
                  <a:alpha val="60000"/>
                </a:schemeClr>
              </a:glow>
            </a:effectLst>
          </p:spPr>
          <p:txBody>
            <a:bodyPr anchor="ctr" anchorCtr="1"/>
            <a:lstStyle/>
            <a:p>
              <a:pPr>
                <a:defRPr/>
              </a:pPr>
              <a:endParaRPr lang="en-US" dirty="0">
                <a:solidFill>
                  <a:schemeClr val="tx1"/>
                </a:solidFill>
                <a:effectLst>
                  <a:outerShdw blurRad="38100" dist="38100" dir="2700000" algn="tl">
                    <a:srgbClr val="000000">
                      <a:alpha val="43137"/>
                    </a:srgbClr>
                  </a:outerShdw>
                </a:effectLst>
                <a:latin typeface="Arial" charset="0"/>
              </a:endParaRPr>
            </a:p>
          </p:txBody>
        </p:sp>
        <p:sp>
          <p:nvSpPr>
            <p:cNvPr id="86" name="Text Box 24"/>
            <p:cNvSpPr txBox="1">
              <a:spLocks noChangeArrowheads="1"/>
            </p:cNvSpPr>
            <p:nvPr/>
          </p:nvSpPr>
          <p:spPr bwMode="invGray">
            <a:xfrm rot="17992498">
              <a:off x="5318580" y="3698881"/>
              <a:ext cx="2216150" cy="831850"/>
            </a:xfrm>
            <a:prstGeom prst="rect">
              <a:avLst/>
            </a:prstGeom>
            <a:noFill/>
            <a:ln w="9525">
              <a:noFill/>
              <a:miter lim="800000"/>
              <a:headEnd/>
              <a:tailEnd/>
            </a:ln>
            <a:effectLst/>
          </p:spPr>
          <p:txBody>
            <a:bodyPr>
              <a:spAutoFit/>
            </a:bodyPr>
            <a:lstStyle/>
            <a:p>
              <a:pPr>
                <a:defRPr/>
              </a:pPr>
              <a:r>
                <a:rPr lang="en-US" sz="2400" b="1" dirty="0">
                  <a:solidFill>
                    <a:srgbClr val="002060"/>
                  </a:solidFill>
                  <a:effectLst>
                    <a:outerShdw blurRad="38100" dist="38100" dir="2700000" algn="tl">
                      <a:srgbClr val="000000">
                        <a:alpha val="43137"/>
                      </a:srgbClr>
                    </a:outerShdw>
                  </a:effectLst>
                  <a:latin typeface="Arial" charset="0"/>
                  <a:cs typeface="+mn-cs"/>
                </a:rPr>
                <a:t>No</a:t>
              </a:r>
            </a:p>
            <a:p>
              <a:pPr>
                <a:defRPr/>
              </a:pPr>
              <a:r>
                <a:rPr lang="en-US" sz="2400" b="1" dirty="0">
                  <a:ln w="12700">
                    <a:solidFill>
                      <a:schemeClr val="tx2">
                        <a:satMod val="155000"/>
                      </a:schemeClr>
                    </a:solidFill>
                    <a:prstDash val="solid"/>
                  </a:ln>
                  <a:latin typeface="Arial" charset="0"/>
                  <a:cs typeface="+mn-cs"/>
                </a:rPr>
                <a:t>Restrictions</a:t>
              </a:r>
              <a:endParaRPr lang="en-US" sz="2400" b="1" dirty="0">
                <a:latin typeface="Arial" charset="0"/>
                <a:cs typeface="+mn-cs"/>
              </a:endParaRPr>
            </a:p>
          </p:txBody>
        </p:sp>
      </p:grpSp>
      <p:sp>
        <p:nvSpPr>
          <p:cNvPr id="41" name="TextBox 40"/>
          <p:cNvSpPr txBox="1"/>
          <p:nvPr/>
        </p:nvSpPr>
        <p:spPr>
          <a:xfrm>
            <a:off x="2500768" y="1751680"/>
            <a:ext cx="6146504" cy="369332"/>
          </a:xfrm>
          <a:prstGeom prst="rect">
            <a:avLst/>
          </a:prstGeom>
          <a:noFill/>
        </p:spPr>
        <p:txBody>
          <a:bodyPr wrap="square" rtlCol="0">
            <a:spAutoFit/>
          </a:bodyPr>
          <a:lstStyle/>
          <a:p>
            <a:r>
              <a:rPr lang="en-US" b="1" dirty="0" smtClean="0">
                <a:solidFill>
                  <a:schemeClr val="tx1"/>
                </a:solidFill>
                <a:latin typeface="Tahoma" pitchFamily="34" charset="0"/>
                <a:cs typeface="Tahoma" pitchFamily="34" charset="0"/>
              </a:rPr>
              <a:t>Regulatory Pumping Restrictions</a:t>
            </a:r>
            <a:endParaRPr lang="en-US" b="1" dirty="0">
              <a:solidFill>
                <a:schemeClr val="tx1"/>
              </a:solidFill>
              <a:latin typeface="Tahoma" pitchFamily="34" charset="0"/>
              <a:cs typeface="Tahoma" pitchFamily="34" charset="0"/>
            </a:endParaRPr>
          </a:p>
        </p:txBody>
      </p:sp>
      <p:sp>
        <p:nvSpPr>
          <p:cNvPr id="39" name="Title 38"/>
          <p:cNvSpPr>
            <a:spLocks noGrp="1"/>
          </p:cNvSpPr>
          <p:nvPr>
            <p:ph type="title"/>
          </p:nvPr>
        </p:nvSpPr>
        <p:spPr>
          <a:xfrm>
            <a:off x="0" y="381000"/>
            <a:ext cx="9144000" cy="1143000"/>
          </a:xfrm>
        </p:spPr>
        <p:txBody>
          <a:bodyPr>
            <a:normAutofit fontScale="90000"/>
          </a:bodyPr>
          <a:lstStyle/>
          <a:p>
            <a:pPr algn="ctr"/>
            <a:r>
              <a:rPr lang="en-US" dirty="0" smtClean="0"/>
              <a:t>Pumping Restrictions to Protect Fish Species Limit State Water Project Deliveries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Flowchart: Magnetic Disk 23"/>
          <p:cNvSpPr/>
          <p:nvPr/>
        </p:nvSpPr>
        <p:spPr>
          <a:xfrm>
            <a:off x="933212" y="4419600"/>
            <a:ext cx="1944926" cy="1284287"/>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3807041" y="2593975"/>
            <a:ext cx="1944926" cy="3121025"/>
          </a:xfrm>
          <a:prstGeom prst="flowChartMagneticDisk">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6796306" y="2054901"/>
            <a:ext cx="1944926" cy="3660099"/>
          </a:xfrm>
          <a:prstGeom prst="flowChartMagneticDisk">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916854" y="4343400"/>
            <a:ext cx="1721946" cy="369332"/>
          </a:xfrm>
          <a:prstGeom prst="rect">
            <a:avLst/>
          </a:prstGeom>
          <a:noFill/>
        </p:spPr>
        <p:txBody>
          <a:bodyPr wrap="none" rtlCol="0">
            <a:spAutoFit/>
          </a:bodyPr>
          <a:lstStyle/>
          <a:p>
            <a:r>
              <a:rPr lang="en-US" b="1" dirty="0" smtClean="0">
                <a:solidFill>
                  <a:schemeClr val="tx1"/>
                </a:solidFill>
              </a:rPr>
              <a:t>1,058,046 AF</a:t>
            </a:r>
          </a:p>
        </p:txBody>
      </p:sp>
      <p:sp>
        <p:nvSpPr>
          <p:cNvPr id="30" name="TextBox 29"/>
          <p:cNvSpPr txBox="1"/>
          <p:nvPr/>
        </p:nvSpPr>
        <p:spPr>
          <a:xfrm>
            <a:off x="6705600" y="4114800"/>
            <a:ext cx="2191111" cy="369332"/>
          </a:xfrm>
          <a:prstGeom prst="rect">
            <a:avLst/>
          </a:prstGeom>
          <a:noFill/>
        </p:spPr>
        <p:txBody>
          <a:bodyPr wrap="square" rtlCol="0">
            <a:spAutoFit/>
          </a:bodyPr>
          <a:lstStyle/>
          <a:p>
            <a:pPr algn="ctr"/>
            <a:r>
              <a:rPr lang="en-US" b="1" dirty="0" smtClean="0">
                <a:solidFill>
                  <a:schemeClr val="tx1"/>
                </a:solidFill>
              </a:rPr>
              <a:t>1,320,200 AF</a:t>
            </a:r>
          </a:p>
        </p:txBody>
      </p:sp>
      <p:sp>
        <p:nvSpPr>
          <p:cNvPr id="10254" name="TextBox 36"/>
          <p:cNvSpPr txBox="1">
            <a:spLocks noChangeArrowheads="1"/>
          </p:cNvSpPr>
          <p:nvPr/>
        </p:nvSpPr>
        <p:spPr bwMode="auto">
          <a:xfrm>
            <a:off x="0" y="1981200"/>
            <a:ext cx="3802740" cy="1569660"/>
          </a:xfrm>
          <a:prstGeom prst="rect">
            <a:avLst/>
          </a:prstGeom>
          <a:noFill/>
          <a:ln w="9525">
            <a:noFill/>
            <a:miter lim="800000"/>
            <a:headEnd/>
            <a:tailEnd/>
          </a:ln>
        </p:spPr>
        <p:txBody>
          <a:bodyPr wrap="square">
            <a:spAutoFit/>
          </a:bodyPr>
          <a:lstStyle/>
          <a:p>
            <a:pPr algn="l" eaLnBrk="1" hangingPunct="1"/>
            <a:r>
              <a:rPr lang="en-US" sz="2400" dirty="0" smtClean="0">
                <a:solidFill>
                  <a:schemeClr val="tx2">
                    <a:lumMod val="50000"/>
                  </a:schemeClr>
                </a:solidFill>
              </a:rPr>
              <a:t>Reduced deliveries from State </a:t>
            </a:r>
            <a:r>
              <a:rPr lang="en-US" sz="2400" dirty="0">
                <a:solidFill>
                  <a:schemeClr val="tx2">
                    <a:lumMod val="50000"/>
                  </a:schemeClr>
                </a:solidFill>
              </a:rPr>
              <a:t>Water Project </a:t>
            </a:r>
            <a:r>
              <a:rPr lang="en-US" sz="2400" dirty="0" smtClean="0">
                <a:solidFill>
                  <a:schemeClr val="tx2">
                    <a:lumMod val="50000"/>
                  </a:schemeClr>
                </a:solidFill>
              </a:rPr>
              <a:t>due </a:t>
            </a:r>
            <a:r>
              <a:rPr lang="en-US" sz="2400" dirty="0">
                <a:solidFill>
                  <a:schemeClr val="tx2">
                    <a:lumMod val="50000"/>
                  </a:schemeClr>
                </a:solidFill>
              </a:rPr>
              <a:t>to pumping restrictions </a:t>
            </a:r>
            <a:r>
              <a:rPr lang="en-US" sz="2400" dirty="0" smtClean="0">
                <a:solidFill>
                  <a:schemeClr val="tx2">
                    <a:lumMod val="50000"/>
                  </a:schemeClr>
                </a:solidFill>
              </a:rPr>
              <a:t/>
            </a:r>
            <a:br>
              <a:rPr lang="en-US" sz="2400" dirty="0" smtClean="0">
                <a:solidFill>
                  <a:schemeClr val="tx2">
                    <a:lumMod val="50000"/>
                  </a:schemeClr>
                </a:solidFill>
              </a:rPr>
            </a:br>
            <a:endParaRPr lang="en-US" sz="2400" dirty="0">
              <a:solidFill>
                <a:schemeClr val="tx2">
                  <a:lumMod val="50000"/>
                </a:schemeClr>
              </a:solidFill>
            </a:endParaRPr>
          </a:p>
        </p:txBody>
      </p:sp>
      <p:grpSp>
        <p:nvGrpSpPr>
          <p:cNvPr id="42" name="Group 41"/>
          <p:cNvGrpSpPr/>
          <p:nvPr/>
        </p:nvGrpSpPr>
        <p:grpSpPr>
          <a:xfrm>
            <a:off x="228600" y="5715000"/>
            <a:ext cx="8686800" cy="457200"/>
            <a:chOff x="228600" y="5326746"/>
            <a:chExt cx="8686800" cy="457200"/>
          </a:xfrm>
        </p:grpSpPr>
        <p:sp>
          <p:nvSpPr>
            <p:cNvPr id="10256" name="Rectangle 14"/>
            <p:cNvSpPr>
              <a:spLocks noChangeArrowheads="1"/>
            </p:cNvSpPr>
            <p:nvPr/>
          </p:nvSpPr>
          <p:spPr bwMode="auto">
            <a:xfrm>
              <a:off x="228600" y="5406121"/>
              <a:ext cx="4343400" cy="350838"/>
            </a:xfrm>
            <a:prstGeom prst="rect">
              <a:avLst/>
            </a:prstGeom>
            <a:gradFill rotWithShape="0">
              <a:gsLst>
                <a:gs pos="0">
                  <a:srgbClr val="FF0000"/>
                </a:gs>
                <a:gs pos="100000">
                  <a:srgbClr val="DDDDDD"/>
                </a:gs>
              </a:gsLst>
              <a:lin ang="0" scaled="1"/>
            </a:gradFill>
            <a:ln w="9525">
              <a:noFill/>
              <a:miter lim="800000"/>
              <a:headEnd/>
              <a:tailEnd/>
            </a:ln>
          </p:spPr>
          <p:txBody>
            <a:bodyPr wrap="none" anchor="ctr"/>
            <a:lstStyle/>
            <a:p>
              <a:pPr algn="l" eaLnBrk="1" hangingPunct="1"/>
              <a:endParaRPr lang="en-US" sz="2400">
                <a:solidFill>
                  <a:schemeClr val="tx1"/>
                </a:solidFill>
              </a:endParaRPr>
            </a:p>
          </p:txBody>
        </p:sp>
        <p:sp>
          <p:nvSpPr>
            <p:cNvPr id="10257" name="Rectangle 14"/>
            <p:cNvSpPr>
              <a:spLocks noChangeArrowheads="1"/>
            </p:cNvSpPr>
            <p:nvPr/>
          </p:nvSpPr>
          <p:spPr bwMode="auto">
            <a:xfrm rot="10800000">
              <a:off x="4572000" y="5409296"/>
              <a:ext cx="4343400" cy="347663"/>
            </a:xfrm>
            <a:prstGeom prst="rect">
              <a:avLst/>
            </a:prstGeom>
            <a:gradFill rotWithShape="1">
              <a:gsLst>
                <a:gs pos="0">
                  <a:srgbClr val="00CCFF"/>
                </a:gs>
                <a:gs pos="100000">
                  <a:srgbClr val="DDDDDD"/>
                </a:gs>
              </a:gsLst>
              <a:lin ang="0" scaled="1"/>
            </a:gradFill>
            <a:ln w="9525">
              <a:noFill/>
              <a:miter lim="800000"/>
              <a:headEnd/>
              <a:tailEnd/>
            </a:ln>
          </p:spPr>
          <p:txBody>
            <a:bodyPr rot="10800000" wrap="none" anchor="ctr"/>
            <a:lstStyle/>
            <a:p>
              <a:pPr algn="l" eaLnBrk="1" hangingPunct="1"/>
              <a:endParaRPr lang="en-US" sz="2400">
                <a:solidFill>
                  <a:schemeClr val="tx1"/>
                </a:solidFill>
              </a:endParaRPr>
            </a:p>
          </p:txBody>
        </p:sp>
        <p:sp>
          <p:nvSpPr>
            <p:cNvPr id="10258" name="TextBox 31"/>
            <p:cNvSpPr txBox="1">
              <a:spLocks noChangeArrowheads="1"/>
            </p:cNvSpPr>
            <p:nvPr/>
          </p:nvSpPr>
          <p:spPr bwMode="auto">
            <a:xfrm>
              <a:off x="1066800" y="5326746"/>
              <a:ext cx="1811338" cy="457200"/>
            </a:xfrm>
            <a:prstGeom prst="rect">
              <a:avLst/>
            </a:prstGeom>
            <a:noFill/>
            <a:ln w="9525">
              <a:noFill/>
              <a:miter lim="800000"/>
              <a:headEnd/>
              <a:tailEnd/>
            </a:ln>
          </p:spPr>
          <p:txBody>
            <a:bodyPr wrap="none">
              <a:spAutoFit/>
            </a:bodyPr>
            <a:lstStyle/>
            <a:p>
              <a:pPr algn="l" eaLnBrk="1" hangingPunct="1"/>
              <a:r>
                <a:rPr lang="en-US" sz="2400" b="1" dirty="0">
                  <a:solidFill>
                    <a:schemeClr val="tx1"/>
                  </a:solidFill>
                </a:rPr>
                <a:t>Critical Dry</a:t>
              </a:r>
            </a:p>
          </p:txBody>
        </p:sp>
        <p:sp>
          <p:nvSpPr>
            <p:cNvPr id="10259" name="TextBox 32"/>
            <p:cNvSpPr txBox="1">
              <a:spLocks noChangeArrowheads="1"/>
            </p:cNvSpPr>
            <p:nvPr/>
          </p:nvSpPr>
          <p:spPr bwMode="auto">
            <a:xfrm>
              <a:off x="4173538" y="5326746"/>
              <a:ext cx="1389062" cy="457200"/>
            </a:xfrm>
            <a:prstGeom prst="rect">
              <a:avLst/>
            </a:prstGeom>
            <a:noFill/>
            <a:ln w="9525">
              <a:noFill/>
              <a:miter lim="800000"/>
              <a:headEnd/>
              <a:tailEnd/>
            </a:ln>
          </p:spPr>
          <p:txBody>
            <a:bodyPr wrap="none">
              <a:spAutoFit/>
            </a:bodyPr>
            <a:lstStyle/>
            <a:p>
              <a:pPr algn="l" eaLnBrk="1" hangingPunct="1"/>
              <a:r>
                <a:rPr lang="en-US" sz="2400" b="1" dirty="0">
                  <a:solidFill>
                    <a:schemeClr val="tx1"/>
                  </a:solidFill>
                </a:rPr>
                <a:t>Average</a:t>
              </a:r>
            </a:p>
          </p:txBody>
        </p:sp>
        <p:sp>
          <p:nvSpPr>
            <p:cNvPr id="10260" name="TextBox 32"/>
            <p:cNvSpPr txBox="1">
              <a:spLocks noChangeArrowheads="1"/>
            </p:cNvSpPr>
            <p:nvPr/>
          </p:nvSpPr>
          <p:spPr bwMode="auto">
            <a:xfrm>
              <a:off x="7381875" y="5326746"/>
              <a:ext cx="742950" cy="457200"/>
            </a:xfrm>
            <a:prstGeom prst="rect">
              <a:avLst/>
            </a:prstGeom>
            <a:noFill/>
            <a:ln w="9525">
              <a:noFill/>
              <a:miter lim="800000"/>
              <a:headEnd/>
              <a:tailEnd/>
            </a:ln>
          </p:spPr>
          <p:txBody>
            <a:bodyPr wrap="none">
              <a:spAutoFit/>
            </a:bodyPr>
            <a:lstStyle/>
            <a:p>
              <a:pPr algn="l" eaLnBrk="1" hangingPunct="1"/>
              <a:r>
                <a:rPr lang="en-US" sz="2400" b="1">
                  <a:solidFill>
                    <a:schemeClr val="tx1"/>
                  </a:solidFill>
                </a:rPr>
                <a:t>Wet</a:t>
              </a:r>
            </a:p>
          </p:txBody>
        </p:sp>
      </p:grpSp>
      <p:sp>
        <p:nvSpPr>
          <p:cNvPr id="10261" name="TextBox 36"/>
          <p:cNvSpPr txBox="1">
            <a:spLocks noChangeArrowheads="1"/>
          </p:cNvSpPr>
          <p:nvPr/>
        </p:nvSpPr>
        <p:spPr bwMode="auto">
          <a:xfrm>
            <a:off x="2057853" y="6626423"/>
            <a:ext cx="6505575" cy="307777"/>
          </a:xfrm>
          <a:prstGeom prst="rect">
            <a:avLst/>
          </a:prstGeom>
          <a:noFill/>
          <a:ln w="9525">
            <a:noFill/>
            <a:miter lim="800000"/>
            <a:headEnd/>
            <a:tailEnd/>
          </a:ln>
        </p:spPr>
        <p:txBody>
          <a:bodyPr>
            <a:spAutoFit/>
          </a:bodyPr>
          <a:lstStyle/>
          <a:p>
            <a:pPr algn="r" eaLnBrk="1" hangingPunct="1"/>
            <a:r>
              <a:rPr lang="en-US" sz="1400" dirty="0">
                <a:solidFill>
                  <a:schemeClr val="tx1"/>
                </a:solidFill>
              </a:rPr>
              <a:t>*Source: Metropolitan Water District; updated 7/28/2009</a:t>
            </a:r>
          </a:p>
        </p:txBody>
      </p:sp>
      <p:pic>
        <p:nvPicPr>
          <p:cNvPr id="22" name="Picture 21" descr="LogoWHITEhorztrans3.gif"/>
          <p:cNvPicPr>
            <a:picLocks noChangeAspect="1"/>
          </p:cNvPicPr>
          <p:nvPr/>
        </p:nvPicPr>
        <p:blipFill>
          <a:blip r:embed="rId3" cstate="print"/>
          <a:stretch>
            <a:fillRect/>
          </a:stretch>
        </p:blipFill>
        <p:spPr>
          <a:xfrm>
            <a:off x="228145" y="6333653"/>
            <a:ext cx="1944926" cy="432647"/>
          </a:xfrm>
          <a:prstGeom prst="rect">
            <a:avLst/>
          </a:prstGeom>
        </p:spPr>
      </p:pic>
      <p:sp>
        <p:nvSpPr>
          <p:cNvPr id="27" name="TextBox 36"/>
          <p:cNvSpPr txBox="1">
            <a:spLocks noChangeArrowheads="1"/>
          </p:cNvSpPr>
          <p:nvPr/>
        </p:nvSpPr>
        <p:spPr bwMode="auto">
          <a:xfrm>
            <a:off x="1419225" y="6120825"/>
            <a:ext cx="7115175" cy="584775"/>
          </a:xfrm>
          <a:prstGeom prst="rect">
            <a:avLst/>
          </a:prstGeom>
          <a:noFill/>
          <a:ln w="9525">
            <a:noFill/>
            <a:miter lim="800000"/>
            <a:headEnd/>
            <a:tailEnd/>
          </a:ln>
        </p:spPr>
        <p:txBody>
          <a:bodyPr>
            <a:spAutoFit/>
          </a:bodyPr>
          <a:lstStyle/>
          <a:p>
            <a:pPr algn="r" eaLnBrk="1" hangingPunct="1"/>
            <a:r>
              <a:rPr lang="en-US" sz="1600" b="1" dirty="0">
                <a:solidFill>
                  <a:schemeClr val="tx2">
                    <a:lumMod val="50000"/>
                  </a:schemeClr>
                </a:solidFill>
              </a:rPr>
              <a:t>AF = </a:t>
            </a:r>
            <a:r>
              <a:rPr lang="en-US" sz="1600" b="1" dirty="0" smtClean="0">
                <a:solidFill>
                  <a:schemeClr val="tx2">
                    <a:lumMod val="50000"/>
                  </a:schemeClr>
                </a:solidFill>
              </a:rPr>
              <a:t>Acre-feet  </a:t>
            </a:r>
          </a:p>
          <a:p>
            <a:pPr algn="r" eaLnBrk="1" hangingPunct="1"/>
            <a:r>
              <a:rPr lang="en-US" sz="1600" b="1" dirty="0" smtClean="0">
                <a:solidFill>
                  <a:schemeClr val="tx2">
                    <a:lumMod val="50000"/>
                  </a:schemeClr>
                </a:solidFill>
              </a:rPr>
              <a:t>One </a:t>
            </a:r>
            <a:r>
              <a:rPr lang="en-US" sz="1600" b="1" dirty="0">
                <a:solidFill>
                  <a:schemeClr val="tx2">
                    <a:lumMod val="50000"/>
                  </a:schemeClr>
                </a:solidFill>
              </a:rPr>
              <a:t>acre-foot = 325,900 </a:t>
            </a:r>
            <a:r>
              <a:rPr lang="en-US" sz="1600" b="1" dirty="0" smtClean="0">
                <a:solidFill>
                  <a:schemeClr val="tx2">
                    <a:lumMod val="50000"/>
                  </a:schemeClr>
                </a:solidFill>
              </a:rPr>
              <a:t>gallons</a:t>
            </a:r>
            <a:endParaRPr lang="en-US" sz="1600" b="1" dirty="0">
              <a:solidFill>
                <a:schemeClr val="tx2">
                  <a:lumMod val="50000"/>
                </a:schemeClr>
              </a:solidFill>
            </a:endParaRPr>
          </a:p>
        </p:txBody>
      </p:sp>
      <p:sp>
        <p:nvSpPr>
          <p:cNvPr id="32" name="Flowchart: Magnetic Disk 31"/>
          <p:cNvSpPr/>
          <p:nvPr/>
        </p:nvSpPr>
        <p:spPr>
          <a:xfrm>
            <a:off x="3807041" y="2576759"/>
            <a:ext cx="1944926" cy="1080841"/>
          </a:xfrm>
          <a:prstGeom prst="flowChartMagneticDisk">
            <a:avLst/>
          </a:prstGeom>
          <a:solidFill>
            <a:srgbClr val="A5002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7"/>
          <p:cNvSpPr>
            <a:spLocks noChangeArrowheads="1"/>
          </p:cNvSpPr>
          <p:nvPr/>
        </p:nvSpPr>
        <p:spPr bwMode="auto">
          <a:xfrm>
            <a:off x="4038600" y="3077485"/>
            <a:ext cx="1524000" cy="580115"/>
          </a:xfrm>
          <a:prstGeom prst="rect">
            <a:avLst/>
          </a:prstGeom>
          <a:noFill/>
          <a:ln w="9525" algn="ctr">
            <a:noFill/>
            <a:miter lim="800000"/>
            <a:headEnd/>
            <a:tailEnd/>
          </a:ln>
        </p:spPr>
        <p:txBody>
          <a:bodyPr wrap="none" anchor="ctr"/>
          <a:lstStyle/>
          <a:p>
            <a:pPr algn="ctr" eaLnBrk="1" hangingPunct="1"/>
            <a:r>
              <a:rPr lang="en-US" b="1" dirty="0" smtClean="0">
                <a:solidFill>
                  <a:schemeClr val="bg1"/>
                </a:solidFill>
              </a:rPr>
              <a:t>30% lost</a:t>
            </a:r>
          </a:p>
          <a:p>
            <a:pPr algn="ctr"/>
            <a:r>
              <a:rPr lang="en-US" sz="1600" dirty="0" smtClean="0">
                <a:solidFill>
                  <a:schemeClr val="bg1"/>
                </a:solidFill>
              </a:rPr>
              <a:t>(-459,954 AF)</a:t>
            </a:r>
          </a:p>
          <a:p>
            <a:pPr algn="ctr" eaLnBrk="1" hangingPunct="1"/>
            <a:endParaRPr lang="en-US" b="1" dirty="0">
              <a:solidFill>
                <a:schemeClr val="bg1"/>
              </a:solidFill>
            </a:endParaRPr>
          </a:p>
        </p:txBody>
      </p:sp>
      <p:sp>
        <p:nvSpPr>
          <p:cNvPr id="34" name="Flowchart: Magnetic Disk 33"/>
          <p:cNvSpPr/>
          <p:nvPr/>
        </p:nvSpPr>
        <p:spPr>
          <a:xfrm>
            <a:off x="6796306" y="2066944"/>
            <a:ext cx="1944926" cy="1590656"/>
          </a:xfrm>
          <a:prstGeom prst="flowChartMagneticDisk">
            <a:avLst/>
          </a:prstGeom>
          <a:solidFill>
            <a:srgbClr val="A5002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Rectangle 17"/>
          <p:cNvSpPr>
            <a:spLocks noChangeArrowheads="1"/>
          </p:cNvSpPr>
          <p:nvPr/>
        </p:nvSpPr>
        <p:spPr bwMode="auto">
          <a:xfrm>
            <a:off x="6970474" y="2841625"/>
            <a:ext cx="1524000" cy="434975"/>
          </a:xfrm>
          <a:prstGeom prst="rect">
            <a:avLst/>
          </a:prstGeom>
          <a:noFill/>
          <a:ln w="9525" algn="ctr">
            <a:noFill/>
            <a:miter lim="800000"/>
            <a:headEnd/>
            <a:tailEnd/>
          </a:ln>
        </p:spPr>
        <p:txBody>
          <a:bodyPr wrap="none" anchor="ctr"/>
          <a:lstStyle/>
          <a:p>
            <a:pPr algn="ctr" eaLnBrk="1" hangingPunct="1"/>
            <a:r>
              <a:rPr lang="en-US" b="1" dirty="0" smtClean="0">
                <a:solidFill>
                  <a:schemeClr val="bg1"/>
                </a:solidFill>
              </a:rPr>
              <a:t>30% lost</a:t>
            </a:r>
          </a:p>
          <a:p>
            <a:pPr algn="ctr"/>
            <a:r>
              <a:rPr lang="en-US" sz="1600" dirty="0" smtClean="0">
                <a:solidFill>
                  <a:schemeClr val="bg1"/>
                </a:solidFill>
              </a:rPr>
              <a:t>(-565,800 AF)</a:t>
            </a:r>
          </a:p>
          <a:p>
            <a:pPr algn="ctr" eaLnBrk="1" hangingPunct="1"/>
            <a:endParaRPr lang="en-US" b="1" dirty="0">
              <a:solidFill>
                <a:schemeClr val="bg1"/>
              </a:solidFill>
            </a:endParaRPr>
          </a:p>
        </p:txBody>
      </p:sp>
      <p:sp>
        <p:nvSpPr>
          <p:cNvPr id="36" name="Rectangle 2"/>
          <p:cNvSpPr txBox="1">
            <a:spLocks noChangeArrowheads="1"/>
          </p:cNvSpPr>
          <p:nvPr/>
        </p:nvSpPr>
        <p:spPr>
          <a:xfrm>
            <a:off x="228600" y="762000"/>
            <a:ext cx="8686800" cy="9906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lumMod val="75000"/>
                  </a:schemeClr>
                </a:solidFill>
                <a:effectLst/>
                <a:uLnTx/>
                <a:uFillTx/>
                <a:latin typeface="Tahoma" pitchFamily="34" charset="0"/>
                <a:ea typeface="+mj-ea"/>
                <a:cs typeface="Tahoma" pitchFamily="34" charset="0"/>
              </a:rPr>
              <a:t>Impacts of Regulatory Restrictions </a:t>
            </a:r>
            <a:br>
              <a:rPr kumimoji="0" lang="en-US" sz="3600" b="0" i="0" u="none" strike="noStrike" kern="1200" cap="none" spc="0" normalizeH="0" baseline="0" noProof="0" dirty="0" smtClean="0">
                <a:ln>
                  <a:noFill/>
                </a:ln>
                <a:solidFill>
                  <a:schemeClr val="accent1">
                    <a:lumMod val="75000"/>
                  </a:schemeClr>
                </a:solidFill>
                <a:effectLst/>
                <a:uLnTx/>
                <a:uFillTx/>
                <a:latin typeface="Tahoma" pitchFamily="34" charset="0"/>
                <a:ea typeface="+mj-ea"/>
                <a:cs typeface="Tahoma" pitchFamily="34" charset="0"/>
              </a:rPr>
            </a:br>
            <a:r>
              <a:rPr kumimoji="0" lang="en-US" sz="3600" b="0" i="0" u="none" strike="noStrike" kern="1200" cap="none" spc="0" normalizeH="0" baseline="0" noProof="0" dirty="0" smtClean="0">
                <a:ln>
                  <a:noFill/>
                </a:ln>
                <a:solidFill>
                  <a:schemeClr val="accent1">
                    <a:lumMod val="75000"/>
                  </a:schemeClr>
                </a:solidFill>
                <a:effectLst/>
                <a:uLnTx/>
                <a:uFillTx/>
                <a:latin typeface="Tahoma" pitchFamily="34" charset="0"/>
                <a:ea typeface="+mj-ea"/>
                <a:cs typeface="Tahoma" pitchFamily="34" charset="0"/>
              </a:rPr>
              <a:t>on Southern California’s Supplies</a:t>
            </a:r>
          </a:p>
        </p:txBody>
      </p:sp>
      <p:sp>
        <p:nvSpPr>
          <p:cNvPr id="28" name="TextBox 27"/>
          <p:cNvSpPr txBox="1"/>
          <p:nvPr/>
        </p:nvSpPr>
        <p:spPr>
          <a:xfrm>
            <a:off x="1143000" y="4953000"/>
            <a:ext cx="1502334" cy="369332"/>
          </a:xfrm>
          <a:prstGeom prst="rect">
            <a:avLst/>
          </a:prstGeom>
          <a:noFill/>
        </p:spPr>
        <p:txBody>
          <a:bodyPr wrap="none" rtlCol="0">
            <a:spAutoFit/>
          </a:bodyPr>
          <a:lstStyle/>
          <a:p>
            <a:pPr algn="ctr"/>
            <a:r>
              <a:rPr lang="en-US" b="1" dirty="0" smtClean="0">
                <a:solidFill>
                  <a:schemeClr val="tx1"/>
                </a:solidFill>
              </a:rPr>
              <a:t>460,460 AF</a:t>
            </a:r>
          </a:p>
        </p:txBody>
      </p:sp>
      <p:sp>
        <p:nvSpPr>
          <p:cNvPr id="31" name="Flowchart: Magnetic Disk 30"/>
          <p:cNvSpPr/>
          <p:nvPr/>
        </p:nvSpPr>
        <p:spPr>
          <a:xfrm>
            <a:off x="933212" y="4419600"/>
            <a:ext cx="1944926" cy="458974"/>
          </a:xfrm>
          <a:prstGeom prst="flowChartMagneticDisk">
            <a:avLst/>
          </a:prstGeom>
          <a:solidFill>
            <a:srgbClr val="A5002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33" name="Rectangle 17"/>
          <p:cNvSpPr>
            <a:spLocks noChangeArrowheads="1"/>
          </p:cNvSpPr>
          <p:nvPr/>
        </p:nvSpPr>
        <p:spPr bwMode="auto">
          <a:xfrm>
            <a:off x="1107380" y="4594225"/>
            <a:ext cx="1524000" cy="434975"/>
          </a:xfrm>
          <a:prstGeom prst="rect">
            <a:avLst/>
          </a:prstGeom>
          <a:noFill/>
          <a:ln w="9525" algn="ctr">
            <a:noFill/>
            <a:miter lim="800000"/>
            <a:headEnd/>
            <a:tailEnd/>
          </a:ln>
        </p:spPr>
        <p:txBody>
          <a:bodyPr wrap="none" anchor="ctr"/>
          <a:lstStyle/>
          <a:p>
            <a:pPr algn="ctr" eaLnBrk="1" hangingPunct="1"/>
            <a:r>
              <a:rPr lang="en-US" b="1" dirty="0">
                <a:solidFill>
                  <a:schemeClr val="bg1"/>
                </a:solidFill>
              </a:rPr>
              <a:t>23% </a:t>
            </a:r>
            <a:r>
              <a:rPr lang="en-US" b="1" dirty="0" smtClean="0">
                <a:solidFill>
                  <a:schemeClr val="bg1"/>
                </a:solidFill>
              </a:rPr>
              <a:t>lost</a:t>
            </a:r>
          </a:p>
          <a:p>
            <a:pPr algn="ctr"/>
            <a:r>
              <a:rPr lang="en-US" sz="1400" dirty="0" smtClean="0">
                <a:solidFill>
                  <a:schemeClr val="bg1"/>
                </a:solidFill>
              </a:rPr>
              <a:t>(-137,540 AF)</a:t>
            </a:r>
          </a:p>
          <a:p>
            <a:pPr algn="ctr" eaLnBrk="1" hangingPunct="1"/>
            <a:endParaRPr 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743200" y="3124200"/>
            <a:ext cx="3962400" cy="205740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186" name="Freeform 10"/>
          <p:cNvSpPr>
            <a:spLocks/>
          </p:cNvSpPr>
          <p:nvPr/>
        </p:nvSpPr>
        <p:spPr bwMode="auto">
          <a:xfrm>
            <a:off x="3247782" y="3339046"/>
            <a:ext cx="2996884" cy="1609251"/>
          </a:xfrm>
          <a:custGeom>
            <a:avLst/>
            <a:gdLst/>
            <a:ahLst/>
            <a:cxnLst>
              <a:cxn ang="0">
                <a:pos x="157" y="17"/>
              </a:cxn>
              <a:cxn ang="0">
                <a:pos x="182" y="55"/>
              </a:cxn>
              <a:cxn ang="0">
                <a:pos x="133" y="64"/>
              </a:cxn>
              <a:cxn ang="0">
                <a:pos x="105" y="45"/>
              </a:cxn>
              <a:cxn ang="0">
                <a:pos x="112" y="19"/>
              </a:cxn>
              <a:cxn ang="0">
                <a:pos x="11" y="12"/>
              </a:cxn>
              <a:cxn ang="0">
                <a:pos x="13" y="162"/>
              </a:cxn>
              <a:cxn ang="0">
                <a:pos x="9" y="235"/>
              </a:cxn>
              <a:cxn ang="0">
                <a:pos x="33" y="256"/>
              </a:cxn>
              <a:cxn ang="0">
                <a:pos x="67" y="248"/>
              </a:cxn>
              <a:cxn ang="0">
                <a:pos x="62" y="285"/>
              </a:cxn>
              <a:cxn ang="0">
                <a:pos x="34" y="316"/>
              </a:cxn>
              <a:cxn ang="0">
                <a:pos x="18" y="299"/>
              </a:cxn>
              <a:cxn ang="0">
                <a:pos x="5" y="299"/>
              </a:cxn>
              <a:cxn ang="0">
                <a:pos x="12" y="399"/>
              </a:cxn>
              <a:cxn ang="0">
                <a:pos x="85" y="392"/>
              </a:cxn>
              <a:cxn ang="0">
                <a:pos x="145" y="368"/>
              </a:cxn>
              <a:cxn ang="0">
                <a:pos x="146" y="337"/>
              </a:cxn>
              <a:cxn ang="0">
                <a:pos x="201" y="334"/>
              </a:cxn>
              <a:cxn ang="0">
                <a:pos x="198" y="364"/>
              </a:cxn>
              <a:cxn ang="0">
                <a:pos x="252" y="392"/>
              </a:cxn>
              <a:cxn ang="0">
                <a:pos x="363" y="401"/>
              </a:cxn>
              <a:cxn ang="0">
                <a:pos x="364" y="246"/>
              </a:cxn>
              <a:cxn ang="0">
                <a:pos x="384" y="199"/>
              </a:cxn>
              <a:cxn ang="0">
                <a:pos x="417" y="196"/>
              </a:cxn>
              <a:cxn ang="0">
                <a:pos x="408" y="157"/>
              </a:cxn>
              <a:cxn ang="0">
                <a:pos x="372" y="159"/>
              </a:cxn>
              <a:cxn ang="0">
                <a:pos x="367" y="125"/>
              </a:cxn>
              <a:cxn ang="0">
                <a:pos x="365" y="9"/>
              </a:cxn>
              <a:cxn ang="0">
                <a:pos x="157" y="17"/>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noFill/>
          <a:ln w="12700" cap="flat" cmpd="sng">
            <a:solidFill>
              <a:srgbClr val="000000"/>
            </a:solidFill>
            <a:prstDash val="solid"/>
            <a:miter lim="800000"/>
            <a:headEnd/>
            <a:tailEnd/>
          </a:ln>
        </p:spPr>
        <p:txBody>
          <a:bodyPr/>
          <a:lstStyle/>
          <a:p>
            <a:endParaRPr lang="en-US"/>
          </a:p>
        </p:txBody>
      </p:sp>
      <p:sp>
        <p:nvSpPr>
          <p:cNvPr id="306188" name="Freeform 12"/>
          <p:cNvSpPr>
            <a:spLocks/>
          </p:cNvSpPr>
          <p:nvPr/>
        </p:nvSpPr>
        <p:spPr bwMode="auto">
          <a:xfrm>
            <a:off x="5752292" y="4852648"/>
            <a:ext cx="2555017" cy="1624353"/>
          </a:xfrm>
          <a:custGeom>
            <a:avLst/>
            <a:gdLst/>
            <a:ahLst/>
            <a:cxnLst>
              <a:cxn ang="0">
                <a:pos x="152" y="22"/>
              </a:cxn>
              <a:cxn ang="0">
                <a:pos x="178" y="60"/>
              </a:cxn>
              <a:cxn ang="0">
                <a:pos x="129" y="69"/>
              </a:cxn>
              <a:cxn ang="0">
                <a:pos x="100" y="50"/>
              </a:cxn>
              <a:cxn ang="0">
                <a:pos x="108" y="23"/>
              </a:cxn>
              <a:cxn ang="0">
                <a:pos x="9" y="19"/>
              </a:cxn>
              <a:cxn ang="0">
                <a:pos x="9" y="154"/>
              </a:cxn>
              <a:cxn ang="0">
                <a:pos x="26" y="236"/>
              </a:cxn>
              <a:cxn ang="0">
                <a:pos x="49" y="209"/>
              </a:cxn>
              <a:cxn ang="0">
                <a:pos x="64" y="250"/>
              </a:cxn>
              <a:cxn ang="0">
                <a:pos x="47" y="284"/>
              </a:cxn>
              <a:cxn ang="0">
                <a:pos x="24" y="277"/>
              </a:cxn>
              <a:cxn ang="0">
                <a:pos x="9" y="325"/>
              </a:cxn>
              <a:cxn ang="0">
                <a:pos x="10" y="410"/>
              </a:cxn>
              <a:cxn ang="0">
                <a:pos x="360" y="410"/>
              </a:cxn>
              <a:cxn ang="0">
                <a:pos x="360" y="29"/>
              </a:cxn>
              <a:cxn ang="0">
                <a:pos x="152" y="22"/>
              </a:cxn>
            </a:cxnLst>
            <a:rect l="0" t="0" r="r" b="b"/>
            <a:pathLst>
              <a:path w="360" h="410">
                <a:moveTo>
                  <a:pt x="152" y="22"/>
                </a:moveTo>
                <a:cubicBezTo>
                  <a:pt x="141" y="31"/>
                  <a:pt x="182" y="46"/>
                  <a:pt x="178" y="60"/>
                </a:cubicBezTo>
                <a:cubicBezTo>
                  <a:pt x="173" y="73"/>
                  <a:pt x="149" y="70"/>
                  <a:pt x="129" y="69"/>
                </a:cubicBezTo>
                <a:cubicBezTo>
                  <a:pt x="108" y="68"/>
                  <a:pt x="100" y="61"/>
                  <a:pt x="100" y="50"/>
                </a:cubicBezTo>
                <a:cubicBezTo>
                  <a:pt x="101" y="39"/>
                  <a:pt x="119" y="29"/>
                  <a:pt x="108" y="23"/>
                </a:cubicBezTo>
                <a:cubicBezTo>
                  <a:pt x="82" y="10"/>
                  <a:pt x="20" y="16"/>
                  <a:pt x="9" y="19"/>
                </a:cubicBezTo>
                <a:cubicBezTo>
                  <a:pt x="20" y="71"/>
                  <a:pt x="12" y="137"/>
                  <a:pt x="9" y="154"/>
                </a:cubicBezTo>
                <a:cubicBezTo>
                  <a:pt x="0" y="197"/>
                  <a:pt x="9" y="233"/>
                  <a:pt x="26" y="236"/>
                </a:cubicBezTo>
                <a:cubicBezTo>
                  <a:pt x="33" y="237"/>
                  <a:pt x="34" y="212"/>
                  <a:pt x="49" y="209"/>
                </a:cubicBezTo>
                <a:cubicBezTo>
                  <a:pt x="64" y="207"/>
                  <a:pt x="64" y="234"/>
                  <a:pt x="64" y="250"/>
                </a:cubicBezTo>
                <a:cubicBezTo>
                  <a:pt x="64" y="267"/>
                  <a:pt x="57" y="284"/>
                  <a:pt x="47" y="284"/>
                </a:cubicBezTo>
                <a:cubicBezTo>
                  <a:pt x="36" y="284"/>
                  <a:pt x="34" y="277"/>
                  <a:pt x="24" y="277"/>
                </a:cubicBezTo>
                <a:cubicBezTo>
                  <a:pt x="14" y="276"/>
                  <a:pt x="13" y="298"/>
                  <a:pt x="9" y="325"/>
                </a:cubicBezTo>
                <a:cubicBezTo>
                  <a:pt x="7" y="341"/>
                  <a:pt x="4" y="373"/>
                  <a:pt x="10" y="410"/>
                </a:cubicBezTo>
                <a:cubicBezTo>
                  <a:pt x="360" y="410"/>
                  <a:pt x="360" y="410"/>
                  <a:pt x="360" y="410"/>
                </a:cubicBezTo>
                <a:cubicBezTo>
                  <a:pt x="360" y="29"/>
                  <a:pt x="360" y="29"/>
                  <a:pt x="360" y="29"/>
                </a:cubicBezTo>
                <a:cubicBezTo>
                  <a:pt x="293" y="11"/>
                  <a:pt x="181" y="0"/>
                  <a:pt x="152" y="22"/>
                </a:cubicBezTo>
                <a:close/>
              </a:path>
            </a:pathLst>
          </a:custGeom>
          <a:solidFill>
            <a:schemeClr val="tx2">
              <a:lumMod val="20000"/>
              <a:lumOff val="80000"/>
            </a:schemeClr>
          </a:solidFill>
          <a:ln w="12700" cap="flat" cmpd="sng">
            <a:solidFill>
              <a:srgbClr val="000000"/>
            </a:solidFill>
            <a:prstDash val="solid"/>
            <a:miter lim="800000"/>
            <a:headEnd/>
            <a:tailEnd/>
          </a:ln>
        </p:spPr>
        <p:txBody>
          <a:bodyPr/>
          <a:lstStyle/>
          <a:p>
            <a:endParaRPr lang="en-US"/>
          </a:p>
        </p:txBody>
      </p:sp>
      <p:sp>
        <p:nvSpPr>
          <p:cNvPr id="306183" name="Freeform 7"/>
          <p:cNvSpPr>
            <a:spLocks/>
          </p:cNvSpPr>
          <p:nvPr/>
        </p:nvSpPr>
        <p:spPr bwMode="auto">
          <a:xfrm>
            <a:off x="2961973" y="1828800"/>
            <a:ext cx="2901032" cy="1778733"/>
          </a:xfrm>
          <a:custGeom>
            <a:avLst/>
            <a:gdLst/>
            <a:ahLst/>
            <a:cxnLst>
              <a:cxn ang="0">
                <a:pos x="56" y="87"/>
              </a:cxn>
              <a:cxn ang="0">
                <a:pos x="34" y="127"/>
              </a:cxn>
              <a:cxn ang="0">
                <a:pos x="7" y="175"/>
              </a:cxn>
              <a:cxn ang="0">
                <a:pos x="39" y="185"/>
              </a:cxn>
              <a:cxn ang="0">
                <a:pos x="57" y="207"/>
              </a:cxn>
              <a:cxn ang="0">
                <a:pos x="52" y="393"/>
              </a:cxn>
              <a:cxn ang="0">
                <a:pos x="153" y="400"/>
              </a:cxn>
              <a:cxn ang="0">
                <a:pos x="146" y="426"/>
              </a:cxn>
              <a:cxn ang="0">
                <a:pos x="174" y="445"/>
              </a:cxn>
              <a:cxn ang="0">
                <a:pos x="223" y="436"/>
              </a:cxn>
              <a:cxn ang="0">
                <a:pos x="198" y="398"/>
              </a:cxn>
              <a:cxn ang="0">
                <a:pos x="406" y="390"/>
              </a:cxn>
              <a:cxn ang="0">
                <a:pos x="400" y="286"/>
              </a:cxn>
              <a:cxn ang="0">
                <a:pos x="372" y="259"/>
              </a:cxn>
              <a:cxn ang="0">
                <a:pos x="366" y="198"/>
              </a:cxn>
              <a:cxn ang="0">
                <a:pos x="388" y="211"/>
              </a:cxn>
              <a:cxn ang="0">
                <a:pos x="400" y="218"/>
              </a:cxn>
              <a:cxn ang="0">
                <a:pos x="401" y="57"/>
              </a:cxn>
              <a:cxn ang="0">
                <a:pos x="399" y="0"/>
              </a:cxn>
              <a:cxn ang="0">
                <a:pos x="43" y="0"/>
              </a:cxn>
              <a:cxn ang="0">
                <a:pos x="56" y="87"/>
              </a:cxn>
            </a:cxnLst>
            <a:rect l="0" t="0" r="r" b="b"/>
            <a:pathLst>
              <a:path w="409" h="449">
                <a:moveTo>
                  <a:pt x="56" y="87"/>
                </a:moveTo>
                <a:cubicBezTo>
                  <a:pt x="53" y="100"/>
                  <a:pt x="48" y="122"/>
                  <a:pt x="34" y="127"/>
                </a:cubicBezTo>
                <a:cubicBezTo>
                  <a:pt x="15" y="133"/>
                  <a:pt x="0" y="153"/>
                  <a:pt x="7" y="175"/>
                </a:cubicBezTo>
                <a:cubicBezTo>
                  <a:pt x="14" y="194"/>
                  <a:pt x="31" y="195"/>
                  <a:pt x="39" y="185"/>
                </a:cubicBezTo>
                <a:cubicBezTo>
                  <a:pt x="60" y="159"/>
                  <a:pt x="66" y="177"/>
                  <a:pt x="57" y="207"/>
                </a:cubicBezTo>
                <a:cubicBezTo>
                  <a:pt x="32" y="287"/>
                  <a:pt x="44" y="341"/>
                  <a:pt x="52" y="393"/>
                </a:cubicBezTo>
                <a:cubicBezTo>
                  <a:pt x="63" y="391"/>
                  <a:pt x="127" y="386"/>
                  <a:pt x="153" y="400"/>
                </a:cubicBezTo>
                <a:cubicBezTo>
                  <a:pt x="164" y="406"/>
                  <a:pt x="146" y="415"/>
                  <a:pt x="146" y="426"/>
                </a:cubicBezTo>
                <a:cubicBezTo>
                  <a:pt x="145" y="437"/>
                  <a:pt x="154" y="444"/>
                  <a:pt x="174" y="445"/>
                </a:cubicBezTo>
                <a:cubicBezTo>
                  <a:pt x="195" y="447"/>
                  <a:pt x="219" y="449"/>
                  <a:pt x="223" y="436"/>
                </a:cubicBezTo>
                <a:cubicBezTo>
                  <a:pt x="227" y="423"/>
                  <a:pt x="188" y="408"/>
                  <a:pt x="198" y="398"/>
                </a:cubicBezTo>
                <a:cubicBezTo>
                  <a:pt x="208" y="388"/>
                  <a:pt x="341" y="381"/>
                  <a:pt x="406" y="390"/>
                </a:cubicBezTo>
                <a:cubicBezTo>
                  <a:pt x="399" y="342"/>
                  <a:pt x="405" y="311"/>
                  <a:pt x="400" y="286"/>
                </a:cubicBezTo>
                <a:cubicBezTo>
                  <a:pt x="397" y="274"/>
                  <a:pt x="384" y="254"/>
                  <a:pt x="372" y="259"/>
                </a:cubicBezTo>
                <a:cubicBezTo>
                  <a:pt x="342" y="272"/>
                  <a:pt x="348" y="211"/>
                  <a:pt x="366" y="198"/>
                </a:cubicBezTo>
                <a:cubicBezTo>
                  <a:pt x="384" y="186"/>
                  <a:pt x="388" y="202"/>
                  <a:pt x="388" y="211"/>
                </a:cubicBezTo>
                <a:cubicBezTo>
                  <a:pt x="388" y="220"/>
                  <a:pt x="393" y="223"/>
                  <a:pt x="400" y="218"/>
                </a:cubicBezTo>
                <a:cubicBezTo>
                  <a:pt x="406" y="212"/>
                  <a:pt x="409" y="111"/>
                  <a:pt x="401" y="57"/>
                </a:cubicBezTo>
                <a:cubicBezTo>
                  <a:pt x="399" y="43"/>
                  <a:pt x="398" y="22"/>
                  <a:pt x="399" y="0"/>
                </a:cubicBezTo>
                <a:cubicBezTo>
                  <a:pt x="43" y="0"/>
                  <a:pt x="43" y="0"/>
                  <a:pt x="43" y="0"/>
                </a:cubicBezTo>
                <a:cubicBezTo>
                  <a:pt x="54" y="29"/>
                  <a:pt x="62" y="63"/>
                  <a:pt x="56" y="87"/>
                </a:cubicBezTo>
                <a:close/>
              </a:path>
            </a:pathLst>
          </a:custGeom>
          <a:solidFill>
            <a:srgbClr val="FFFFCC"/>
          </a:solidFill>
          <a:ln w="12700" cap="flat" cmpd="sng">
            <a:solidFill>
              <a:srgbClr val="000000"/>
            </a:solidFill>
            <a:prstDash val="solid"/>
            <a:miter lim="800000"/>
            <a:headEnd/>
            <a:tailEnd/>
          </a:ln>
        </p:spPr>
        <p:txBody>
          <a:bodyPr/>
          <a:lstStyle/>
          <a:p>
            <a:endParaRPr lang="en-US"/>
          </a:p>
        </p:txBody>
      </p:sp>
      <p:sp>
        <p:nvSpPr>
          <p:cNvPr id="306184" name="Freeform 8"/>
          <p:cNvSpPr>
            <a:spLocks/>
          </p:cNvSpPr>
          <p:nvPr/>
        </p:nvSpPr>
        <p:spPr bwMode="auto">
          <a:xfrm>
            <a:off x="838200" y="1828800"/>
            <a:ext cx="2591779" cy="1787124"/>
          </a:xfrm>
          <a:custGeom>
            <a:avLst/>
            <a:gdLst>
              <a:gd name="connsiteX0" fmla="*/ 345 w 10000"/>
              <a:gd name="connsiteY0" fmla="*/ 3415 h 10000"/>
              <a:gd name="connsiteX1" fmla="*/ 371 w 10000"/>
              <a:gd name="connsiteY1" fmla="*/ 4989 h 10000"/>
              <a:gd name="connsiteX2" fmla="*/ 1194 w 10000"/>
              <a:gd name="connsiteY2" fmla="*/ 5211 h 10000"/>
              <a:gd name="connsiteX3" fmla="*/ 1963 w 10000"/>
              <a:gd name="connsiteY3" fmla="*/ 5100 h 10000"/>
              <a:gd name="connsiteX4" fmla="*/ 1777 w 10000"/>
              <a:gd name="connsiteY4" fmla="*/ 6031 h 10000"/>
              <a:gd name="connsiteX5" fmla="*/ 1061 w 10000"/>
              <a:gd name="connsiteY5" fmla="*/ 6519 h 10000"/>
              <a:gd name="connsiteX6" fmla="*/ 265 w 10000"/>
              <a:gd name="connsiteY6" fmla="*/ 6341 h 10000"/>
              <a:gd name="connsiteX7" fmla="*/ 292 w 10000"/>
              <a:gd name="connsiteY7" fmla="*/ 8758 h 10000"/>
              <a:gd name="connsiteX8" fmla="*/ 3024 w 10000"/>
              <a:gd name="connsiteY8" fmla="*/ 8803 h 10000"/>
              <a:gd name="connsiteX9" fmla="*/ 3634 w 10000"/>
              <a:gd name="connsiteY9" fmla="*/ 9091 h 10000"/>
              <a:gd name="connsiteX10" fmla="*/ 3422 w 10000"/>
              <a:gd name="connsiteY10" fmla="*/ 9667 h 10000"/>
              <a:gd name="connsiteX11" fmla="*/ 4721 w 10000"/>
              <a:gd name="connsiteY11" fmla="*/ 9823 h 10000"/>
              <a:gd name="connsiteX12" fmla="*/ 4775 w 10000"/>
              <a:gd name="connsiteY12" fmla="*/ 9002 h 10000"/>
              <a:gd name="connsiteX13" fmla="*/ 5942 w 10000"/>
              <a:gd name="connsiteY13" fmla="*/ 8581 h 10000"/>
              <a:gd name="connsiteX14" fmla="*/ 9629 w 10000"/>
              <a:gd name="connsiteY14" fmla="*/ 8714 h 10000"/>
              <a:gd name="connsiteX15" fmla="*/ 9761 w 10000"/>
              <a:gd name="connsiteY15" fmla="*/ 4590 h 10000"/>
              <a:gd name="connsiteX16" fmla="*/ 9284 w 10000"/>
              <a:gd name="connsiteY16" fmla="*/ 4102 h 10000"/>
              <a:gd name="connsiteX17" fmla="*/ 8435 w 10000"/>
              <a:gd name="connsiteY17" fmla="*/ 3880 h 10000"/>
              <a:gd name="connsiteX18" fmla="*/ 9151 w 10000"/>
              <a:gd name="connsiteY18" fmla="*/ 2816 h 10000"/>
              <a:gd name="connsiteX19" fmla="*/ 9735 w 10000"/>
              <a:gd name="connsiteY19" fmla="*/ 1929 h 10000"/>
              <a:gd name="connsiteX20" fmla="*/ 9390 w 10000"/>
              <a:gd name="connsiteY20" fmla="*/ 0 h 10000"/>
              <a:gd name="connsiteX21" fmla="*/ 239 w 10000"/>
              <a:gd name="connsiteY21" fmla="*/ 0 h 10000"/>
              <a:gd name="connsiteX22" fmla="*/ 345 w 10000"/>
              <a:gd name="connsiteY22" fmla="*/ 3415 h 10000"/>
              <a:gd name="connsiteX0" fmla="*/ 345 w 10000"/>
              <a:gd name="connsiteY0" fmla="*/ 3415 h 10000"/>
              <a:gd name="connsiteX1" fmla="*/ 1194 w 10000"/>
              <a:gd name="connsiteY1" fmla="*/ 5211 h 10000"/>
              <a:gd name="connsiteX2" fmla="*/ 1963 w 10000"/>
              <a:gd name="connsiteY2" fmla="*/ 5100 h 10000"/>
              <a:gd name="connsiteX3" fmla="*/ 1777 w 10000"/>
              <a:gd name="connsiteY3" fmla="*/ 6031 h 10000"/>
              <a:gd name="connsiteX4" fmla="*/ 1061 w 10000"/>
              <a:gd name="connsiteY4" fmla="*/ 6519 h 10000"/>
              <a:gd name="connsiteX5" fmla="*/ 265 w 10000"/>
              <a:gd name="connsiteY5" fmla="*/ 6341 h 10000"/>
              <a:gd name="connsiteX6" fmla="*/ 292 w 10000"/>
              <a:gd name="connsiteY6" fmla="*/ 8758 h 10000"/>
              <a:gd name="connsiteX7" fmla="*/ 3024 w 10000"/>
              <a:gd name="connsiteY7" fmla="*/ 8803 h 10000"/>
              <a:gd name="connsiteX8" fmla="*/ 3634 w 10000"/>
              <a:gd name="connsiteY8" fmla="*/ 9091 h 10000"/>
              <a:gd name="connsiteX9" fmla="*/ 3422 w 10000"/>
              <a:gd name="connsiteY9" fmla="*/ 9667 h 10000"/>
              <a:gd name="connsiteX10" fmla="*/ 4721 w 10000"/>
              <a:gd name="connsiteY10" fmla="*/ 9823 h 10000"/>
              <a:gd name="connsiteX11" fmla="*/ 4775 w 10000"/>
              <a:gd name="connsiteY11" fmla="*/ 9002 h 10000"/>
              <a:gd name="connsiteX12" fmla="*/ 5942 w 10000"/>
              <a:gd name="connsiteY12" fmla="*/ 8581 h 10000"/>
              <a:gd name="connsiteX13" fmla="*/ 9629 w 10000"/>
              <a:gd name="connsiteY13" fmla="*/ 8714 h 10000"/>
              <a:gd name="connsiteX14" fmla="*/ 9761 w 10000"/>
              <a:gd name="connsiteY14" fmla="*/ 4590 h 10000"/>
              <a:gd name="connsiteX15" fmla="*/ 9284 w 10000"/>
              <a:gd name="connsiteY15" fmla="*/ 4102 h 10000"/>
              <a:gd name="connsiteX16" fmla="*/ 8435 w 10000"/>
              <a:gd name="connsiteY16" fmla="*/ 3880 h 10000"/>
              <a:gd name="connsiteX17" fmla="*/ 9151 w 10000"/>
              <a:gd name="connsiteY17" fmla="*/ 2816 h 10000"/>
              <a:gd name="connsiteX18" fmla="*/ 9735 w 10000"/>
              <a:gd name="connsiteY18" fmla="*/ 1929 h 10000"/>
              <a:gd name="connsiteX19" fmla="*/ 9390 w 10000"/>
              <a:gd name="connsiteY19" fmla="*/ 0 h 10000"/>
              <a:gd name="connsiteX20" fmla="*/ 239 w 10000"/>
              <a:gd name="connsiteY20" fmla="*/ 0 h 10000"/>
              <a:gd name="connsiteX21" fmla="*/ 345 w 10000"/>
              <a:gd name="connsiteY21" fmla="*/ 3415 h 10000"/>
              <a:gd name="connsiteX0" fmla="*/ 380 w 10035"/>
              <a:gd name="connsiteY0" fmla="*/ 3415 h 10000"/>
              <a:gd name="connsiteX1" fmla="*/ 1229 w 10035"/>
              <a:gd name="connsiteY1" fmla="*/ 5211 h 10000"/>
              <a:gd name="connsiteX2" fmla="*/ 1998 w 10035"/>
              <a:gd name="connsiteY2" fmla="*/ 5100 h 10000"/>
              <a:gd name="connsiteX3" fmla="*/ 1812 w 10035"/>
              <a:gd name="connsiteY3" fmla="*/ 6031 h 10000"/>
              <a:gd name="connsiteX4" fmla="*/ 1096 w 10035"/>
              <a:gd name="connsiteY4" fmla="*/ 6519 h 10000"/>
              <a:gd name="connsiteX5" fmla="*/ 327 w 10035"/>
              <a:gd name="connsiteY5" fmla="*/ 8758 h 10000"/>
              <a:gd name="connsiteX6" fmla="*/ 3059 w 10035"/>
              <a:gd name="connsiteY6" fmla="*/ 8803 h 10000"/>
              <a:gd name="connsiteX7" fmla="*/ 3669 w 10035"/>
              <a:gd name="connsiteY7" fmla="*/ 9091 h 10000"/>
              <a:gd name="connsiteX8" fmla="*/ 3457 w 10035"/>
              <a:gd name="connsiteY8" fmla="*/ 9667 h 10000"/>
              <a:gd name="connsiteX9" fmla="*/ 4756 w 10035"/>
              <a:gd name="connsiteY9" fmla="*/ 9823 h 10000"/>
              <a:gd name="connsiteX10" fmla="*/ 4810 w 10035"/>
              <a:gd name="connsiteY10" fmla="*/ 9002 h 10000"/>
              <a:gd name="connsiteX11" fmla="*/ 5977 w 10035"/>
              <a:gd name="connsiteY11" fmla="*/ 8581 h 10000"/>
              <a:gd name="connsiteX12" fmla="*/ 9664 w 10035"/>
              <a:gd name="connsiteY12" fmla="*/ 8714 h 10000"/>
              <a:gd name="connsiteX13" fmla="*/ 9796 w 10035"/>
              <a:gd name="connsiteY13" fmla="*/ 4590 h 10000"/>
              <a:gd name="connsiteX14" fmla="*/ 9319 w 10035"/>
              <a:gd name="connsiteY14" fmla="*/ 4102 h 10000"/>
              <a:gd name="connsiteX15" fmla="*/ 8470 w 10035"/>
              <a:gd name="connsiteY15" fmla="*/ 3880 h 10000"/>
              <a:gd name="connsiteX16" fmla="*/ 9186 w 10035"/>
              <a:gd name="connsiteY16" fmla="*/ 2816 h 10000"/>
              <a:gd name="connsiteX17" fmla="*/ 9770 w 10035"/>
              <a:gd name="connsiteY17" fmla="*/ 1929 h 10000"/>
              <a:gd name="connsiteX18" fmla="*/ 9425 w 10035"/>
              <a:gd name="connsiteY18" fmla="*/ 0 h 10000"/>
              <a:gd name="connsiteX19" fmla="*/ 274 w 10035"/>
              <a:gd name="connsiteY19" fmla="*/ 0 h 10000"/>
              <a:gd name="connsiteX20" fmla="*/ 380 w 10035"/>
              <a:gd name="connsiteY20" fmla="*/ 3415 h 10000"/>
              <a:gd name="connsiteX0" fmla="*/ 261 w 9916"/>
              <a:gd name="connsiteY0" fmla="*/ 3415 h 10000"/>
              <a:gd name="connsiteX1" fmla="*/ 1110 w 9916"/>
              <a:gd name="connsiteY1" fmla="*/ 5211 h 10000"/>
              <a:gd name="connsiteX2" fmla="*/ 1879 w 9916"/>
              <a:gd name="connsiteY2" fmla="*/ 5100 h 10000"/>
              <a:gd name="connsiteX3" fmla="*/ 1693 w 9916"/>
              <a:gd name="connsiteY3" fmla="*/ 6031 h 10000"/>
              <a:gd name="connsiteX4" fmla="*/ 208 w 9916"/>
              <a:gd name="connsiteY4" fmla="*/ 8758 h 10000"/>
              <a:gd name="connsiteX5" fmla="*/ 2940 w 9916"/>
              <a:gd name="connsiteY5" fmla="*/ 8803 h 10000"/>
              <a:gd name="connsiteX6" fmla="*/ 3550 w 9916"/>
              <a:gd name="connsiteY6" fmla="*/ 9091 h 10000"/>
              <a:gd name="connsiteX7" fmla="*/ 3338 w 9916"/>
              <a:gd name="connsiteY7" fmla="*/ 9667 h 10000"/>
              <a:gd name="connsiteX8" fmla="*/ 4637 w 9916"/>
              <a:gd name="connsiteY8" fmla="*/ 9823 h 10000"/>
              <a:gd name="connsiteX9" fmla="*/ 4691 w 9916"/>
              <a:gd name="connsiteY9" fmla="*/ 9002 h 10000"/>
              <a:gd name="connsiteX10" fmla="*/ 5858 w 9916"/>
              <a:gd name="connsiteY10" fmla="*/ 8581 h 10000"/>
              <a:gd name="connsiteX11" fmla="*/ 9545 w 9916"/>
              <a:gd name="connsiteY11" fmla="*/ 8714 h 10000"/>
              <a:gd name="connsiteX12" fmla="*/ 9677 w 9916"/>
              <a:gd name="connsiteY12" fmla="*/ 4590 h 10000"/>
              <a:gd name="connsiteX13" fmla="*/ 9200 w 9916"/>
              <a:gd name="connsiteY13" fmla="*/ 4102 h 10000"/>
              <a:gd name="connsiteX14" fmla="*/ 8351 w 9916"/>
              <a:gd name="connsiteY14" fmla="*/ 3880 h 10000"/>
              <a:gd name="connsiteX15" fmla="*/ 9067 w 9916"/>
              <a:gd name="connsiteY15" fmla="*/ 2816 h 10000"/>
              <a:gd name="connsiteX16" fmla="*/ 9651 w 9916"/>
              <a:gd name="connsiteY16" fmla="*/ 1929 h 10000"/>
              <a:gd name="connsiteX17" fmla="*/ 9306 w 9916"/>
              <a:gd name="connsiteY17" fmla="*/ 0 h 10000"/>
              <a:gd name="connsiteX18" fmla="*/ 155 w 9916"/>
              <a:gd name="connsiteY18" fmla="*/ 0 h 10000"/>
              <a:gd name="connsiteX19" fmla="*/ 261 w 9916"/>
              <a:gd name="connsiteY19" fmla="*/ 3415 h 10000"/>
              <a:gd name="connsiteX0" fmla="*/ 231 w 9968"/>
              <a:gd name="connsiteY0" fmla="*/ 3415 h 10000"/>
              <a:gd name="connsiteX1" fmla="*/ 1087 w 9968"/>
              <a:gd name="connsiteY1" fmla="*/ 5211 h 10000"/>
              <a:gd name="connsiteX2" fmla="*/ 1863 w 9968"/>
              <a:gd name="connsiteY2" fmla="*/ 5100 h 10000"/>
              <a:gd name="connsiteX3" fmla="*/ 178 w 9968"/>
              <a:gd name="connsiteY3" fmla="*/ 8758 h 10000"/>
              <a:gd name="connsiteX4" fmla="*/ 2933 w 9968"/>
              <a:gd name="connsiteY4" fmla="*/ 8803 h 10000"/>
              <a:gd name="connsiteX5" fmla="*/ 3548 w 9968"/>
              <a:gd name="connsiteY5" fmla="*/ 9091 h 10000"/>
              <a:gd name="connsiteX6" fmla="*/ 3334 w 9968"/>
              <a:gd name="connsiteY6" fmla="*/ 9667 h 10000"/>
              <a:gd name="connsiteX7" fmla="*/ 4644 w 9968"/>
              <a:gd name="connsiteY7" fmla="*/ 9823 h 10000"/>
              <a:gd name="connsiteX8" fmla="*/ 4699 w 9968"/>
              <a:gd name="connsiteY8" fmla="*/ 9002 h 10000"/>
              <a:gd name="connsiteX9" fmla="*/ 5876 w 9968"/>
              <a:gd name="connsiteY9" fmla="*/ 8581 h 10000"/>
              <a:gd name="connsiteX10" fmla="*/ 9594 w 9968"/>
              <a:gd name="connsiteY10" fmla="*/ 8714 h 10000"/>
              <a:gd name="connsiteX11" fmla="*/ 9727 w 9968"/>
              <a:gd name="connsiteY11" fmla="*/ 4590 h 10000"/>
              <a:gd name="connsiteX12" fmla="*/ 9246 w 9968"/>
              <a:gd name="connsiteY12" fmla="*/ 4102 h 10000"/>
              <a:gd name="connsiteX13" fmla="*/ 8390 w 9968"/>
              <a:gd name="connsiteY13" fmla="*/ 3880 h 10000"/>
              <a:gd name="connsiteX14" fmla="*/ 9112 w 9968"/>
              <a:gd name="connsiteY14" fmla="*/ 2816 h 10000"/>
              <a:gd name="connsiteX15" fmla="*/ 9701 w 9968"/>
              <a:gd name="connsiteY15" fmla="*/ 1929 h 10000"/>
              <a:gd name="connsiteX16" fmla="*/ 9353 w 9968"/>
              <a:gd name="connsiteY16" fmla="*/ 0 h 10000"/>
              <a:gd name="connsiteX17" fmla="*/ 124 w 9968"/>
              <a:gd name="connsiteY17" fmla="*/ 0 h 10000"/>
              <a:gd name="connsiteX18" fmla="*/ 231 w 9968"/>
              <a:gd name="connsiteY18" fmla="*/ 3415 h 10000"/>
              <a:gd name="connsiteX0" fmla="*/ 362 w 10130"/>
              <a:gd name="connsiteY0" fmla="*/ 3415 h 10000"/>
              <a:gd name="connsiteX1" fmla="*/ 1220 w 10130"/>
              <a:gd name="connsiteY1" fmla="*/ 5211 h 10000"/>
              <a:gd name="connsiteX2" fmla="*/ 309 w 10130"/>
              <a:gd name="connsiteY2" fmla="*/ 8758 h 10000"/>
              <a:gd name="connsiteX3" fmla="*/ 3072 w 10130"/>
              <a:gd name="connsiteY3" fmla="*/ 8803 h 10000"/>
              <a:gd name="connsiteX4" fmla="*/ 3689 w 10130"/>
              <a:gd name="connsiteY4" fmla="*/ 9091 h 10000"/>
              <a:gd name="connsiteX5" fmla="*/ 3475 w 10130"/>
              <a:gd name="connsiteY5" fmla="*/ 9667 h 10000"/>
              <a:gd name="connsiteX6" fmla="*/ 4789 w 10130"/>
              <a:gd name="connsiteY6" fmla="*/ 9823 h 10000"/>
              <a:gd name="connsiteX7" fmla="*/ 4844 w 10130"/>
              <a:gd name="connsiteY7" fmla="*/ 9002 h 10000"/>
              <a:gd name="connsiteX8" fmla="*/ 6025 w 10130"/>
              <a:gd name="connsiteY8" fmla="*/ 8581 h 10000"/>
              <a:gd name="connsiteX9" fmla="*/ 9755 w 10130"/>
              <a:gd name="connsiteY9" fmla="*/ 8714 h 10000"/>
              <a:gd name="connsiteX10" fmla="*/ 9888 w 10130"/>
              <a:gd name="connsiteY10" fmla="*/ 4590 h 10000"/>
              <a:gd name="connsiteX11" fmla="*/ 9406 w 10130"/>
              <a:gd name="connsiteY11" fmla="*/ 4102 h 10000"/>
              <a:gd name="connsiteX12" fmla="*/ 8547 w 10130"/>
              <a:gd name="connsiteY12" fmla="*/ 3880 h 10000"/>
              <a:gd name="connsiteX13" fmla="*/ 9271 w 10130"/>
              <a:gd name="connsiteY13" fmla="*/ 2816 h 10000"/>
              <a:gd name="connsiteX14" fmla="*/ 9862 w 10130"/>
              <a:gd name="connsiteY14" fmla="*/ 1929 h 10000"/>
              <a:gd name="connsiteX15" fmla="*/ 9513 w 10130"/>
              <a:gd name="connsiteY15" fmla="*/ 0 h 10000"/>
              <a:gd name="connsiteX16" fmla="*/ 254 w 10130"/>
              <a:gd name="connsiteY16" fmla="*/ 0 h 10000"/>
              <a:gd name="connsiteX17" fmla="*/ 362 w 10130"/>
              <a:gd name="connsiteY17" fmla="*/ 3415 h 10000"/>
              <a:gd name="connsiteX0" fmla="*/ 505 w 10273"/>
              <a:gd name="connsiteY0" fmla="*/ 3415 h 10000"/>
              <a:gd name="connsiteX1" fmla="*/ 452 w 10273"/>
              <a:gd name="connsiteY1" fmla="*/ 8758 h 10000"/>
              <a:gd name="connsiteX2" fmla="*/ 3215 w 10273"/>
              <a:gd name="connsiteY2" fmla="*/ 8803 h 10000"/>
              <a:gd name="connsiteX3" fmla="*/ 3832 w 10273"/>
              <a:gd name="connsiteY3" fmla="*/ 9091 h 10000"/>
              <a:gd name="connsiteX4" fmla="*/ 3618 w 10273"/>
              <a:gd name="connsiteY4" fmla="*/ 9667 h 10000"/>
              <a:gd name="connsiteX5" fmla="*/ 4932 w 10273"/>
              <a:gd name="connsiteY5" fmla="*/ 9823 h 10000"/>
              <a:gd name="connsiteX6" fmla="*/ 4987 w 10273"/>
              <a:gd name="connsiteY6" fmla="*/ 9002 h 10000"/>
              <a:gd name="connsiteX7" fmla="*/ 6168 w 10273"/>
              <a:gd name="connsiteY7" fmla="*/ 8581 h 10000"/>
              <a:gd name="connsiteX8" fmla="*/ 9898 w 10273"/>
              <a:gd name="connsiteY8" fmla="*/ 8714 h 10000"/>
              <a:gd name="connsiteX9" fmla="*/ 10031 w 10273"/>
              <a:gd name="connsiteY9" fmla="*/ 4590 h 10000"/>
              <a:gd name="connsiteX10" fmla="*/ 9549 w 10273"/>
              <a:gd name="connsiteY10" fmla="*/ 4102 h 10000"/>
              <a:gd name="connsiteX11" fmla="*/ 8690 w 10273"/>
              <a:gd name="connsiteY11" fmla="*/ 3880 h 10000"/>
              <a:gd name="connsiteX12" fmla="*/ 9414 w 10273"/>
              <a:gd name="connsiteY12" fmla="*/ 2816 h 10000"/>
              <a:gd name="connsiteX13" fmla="*/ 10005 w 10273"/>
              <a:gd name="connsiteY13" fmla="*/ 1929 h 10000"/>
              <a:gd name="connsiteX14" fmla="*/ 9656 w 10273"/>
              <a:gd name="connsiteY14" fmla="*/ 0 h 10000"/>
              <a:gd name="connsiteX15" fmla="*/ 397 w 10273"/>
              <a:gd name="connsiteY15" fmla="*/ 0 h 10000"/>
              <a:gd name="connsiteX16" fmla="*/ 505 w 10273"/>
              <a:gd name="connsiteY16" fmla="*/ 3415 h 10000"/>
              <a:gd name="connsiteX0" fmla="*/ 1534 w 11410"/>
              <a:gd name="connsiteY0" fmla="*/ 0 h 10000"/>
              <a:gd name="connsiteX1" fmla="*/ 1589 w 11410"/>
              <a:gd name="connsiteY1" fmla="*/ 8758 h 10000"/>
              <a:gd name="connsiteX2" fmla="*/ 4352 w 11410"/>
              <a:gd name="connsiteY2" fmla="*/ 8803 h 10000"/>
              <a:gd name="connsiteX3" fmla="*/ 4969 w 11410"/>
              <a:gd name="connsiteY3" fmla="*/ 9091 h 10000"/>
              <a:gd name="connsiteX4" fmla="*/ 4755 w 11410"/>
              <a:gd name="connsiteY4" fmla="*/ 9667 h 10000"/>
              <a:gd name="connsiteX5" fmla="*/ 6069 w 11410"/>
              <a:gd name="connsiteY5" fmla="*/ 9823 h 10000"/>
              <a:gd name="connsiteX6" fmla="*/ 6124 w 11410"/>
              <a:gd name="connsiteY6" fmla="*/ 9002 h 10000"/>
              <a:gd name="connsiteX7" fmla="*/ 7305 w 11410"/>
              <a:gd name="connsiteY7" fmla="*/ 8581 h 10000"/>
              <a:gd name="connsiteX8" fmla="*/ 11035 w 11410"/>
              <a:gd name="connsiteY8" fmla="*/ 8714 h 10000"/>
              <a:gd name="connsiteX9" fmla="*/ 11168 w 11410"/>
              <a:gd name="connsiteY9" fmla="*/ 4590 h 10000"/>
              <a:gd name="connsiteX10" fmla="*/ 10686 w 11410"/>
              <a:gd name="connsiteY10" fmla="*/ 4102 h 10000"/>
              <a:gd name="connsiteX11" fmla="*/ 9827 w 11410"/>
              <a:gd name="connsiteY11" fmla="*/ 3880 h 10000"/>
              <a:gd name="connsiteX12" fmla="*/ 10551 w 11410"/>
              <a:gd name="connsiteY12" fmla="*/ 2816 h 10000"/>
              <a:gd name="connsiteX13" fmla="*/ 11142 w 11410"/>
              <a:gd name="connsiteY13" fmla="*/ 1929 h 10000"/>
              <a:gd name="connsiteX14" fmla="*/ 10793 w 11410"/>
              <a:gd name="connsiteY14" fmla="*/ 0 h 10000"/>
              <a:gd name="connsiteX15" fmla="*/ 1534 w 11410"/>
              <a:gd name="connsiteY15" fmla="*/ 0 h 10000"/>
              <a:gd name="connsiteX0" fmla="*/ 0 w 9876"/>
              <a:gd name="connsiteY0" fmla="*/ 0 h 10000"/>
              <a:gd name="connsiteX1" fmla="*/ 55 w 9876"/>
              <a:gd name="connsiteY1" fmla="*/ 8758 h 10000"/>
              <a:gd name="connsiteX2" fmla="*/ 2818 w 9876"/>
              <a:gd name="connsiteY2" fmla="*/ 8803 h 10000"/>
              <a:gd name="connsiteX3" fmla="*/ 3435 w 9876"/>
              <a:gd name="connsiteY3" fmla="*/ 9091 h 10000"/>
              <a:gd name="connsiteX4" fmla="*/ 3221 w 9876"/>
              <a:gd name="connsiteY4" fmla="*/ 9667 h 10000"/>
              <a:gd name="connsiteX5" fmla="*/ 4535 w 9876"/>
              <a:gd name="connsiteY5" fmla="*/ 9823 h 10000"/>
              <a:gd name="connsiteX6" fmla="*/ 4590 w 9876"/>
              <a:gd name="connsiteY6" fmla="*/ 9002 h 10000"/>
              <a:gd name="connsiteX7" fmla="*/ 5771 w 9876"/>
              <a:gd name="connsiteY7" fmla="*/ 8581 h 10000"/>
              <a:gd name="connsiteX8" fmla="*/ 9501 w 9876"/>
              <a:gd name="connsiteY8" fmla="*/ 8714 h 10000"/>
              <a:gd name="connsiteX9" fmla="*/ 9634 w 9876"/>
              <a:gd name="connsiteY9" fmla="*/ 4590 h 10000"/>
              <a:gd name="connsiteX10" fmla="*/ 9152 w 9876"/>
              <a:gd name="connsiteY10" fmla="*/ 4102 h 10000"/>
              <a:gd name="connsiteX11" fmla="*/ 8293 w 9876"/>
              <a:gd name="connsiteY11" fmla="*/ 3880 h 10000"/>
              <a:gd name="connsiteX12" fmla="*/ 9017 w 9876"/>
              <a:gd name="connsiteY12" fmla="*/ 2816 h 10000"/>
              <a:gd name="connsiteX13" fmla="*/ 9608 w 9876"/>
              <a:gd name="connsiteY13" fmla="*/ 1929 h 10000"/>
              <a:gd name="connsiteX14" fmla="*/ 9259 w 9876"/>
              <a:gd name="connsiteY14" fmla="*/ 0 h 10000"/>
              <a:gd name="connsiteX15" fmla="*/ 0 w 9876"/>
              <a:gd name="connsiteY15" fmla="*/ 0 h 10000"/>
              <a:gd name="connsiteX0" fmla="*/ 45 w 10045"/>
              <a:gd name="connsiteY0" fmla="*/ 0 h 10000"/>
              <a:gd name="connsiteX1" fmla="*/ 19 w 10045"/>
              <a:gd name="connsiteY1" fmla="*/ 8779 h 10000"/>
              <a:gd name="connsiteX2" fmla="*/ 2898 w 10045"/>
              <a:gd name="connsiteY2" fmla="*/ 8803 h 10000"/>
              <a:gd name="connsiteX3" fmla="*/ 3523 w 10045"/>
              <a:gd name="connsiteY3" fmla="*/ 9091 h 10000"/>
              <a:gd name="connsiteX4" fmla="*/ 3306 w 10045"/>
              <a:gd name="connsiteY4" fmla="*/ 9667 h 10000"/>
              <a:gd name="connsiteX5" fmla="*/ 4637 w 10045"/>
              <a:gd name="connsiteY5" fmla="*/ 9823 h 10000"/>
              <a:gd name="connsiteX6" fmla="*/ 4693 w 10045"/>
              <a:gd name="connsiteY6" fmla="*/ 9002 h 10000"/>
              <a:gd name="connsiteX7" fmla="*/ 5888 w 10045"/>
              <a:gd name="connsiteY7" fmla="*/ 8581 h 10000"/>
              <a:gd name="connsiteX8" fmla="*/ 9665 w 10045"/>
              <a:gd name="connsiteY8" fmla="*/ 8714 h 10000"/>
              <a:gd name="connsiteX9" fmla="*/ 9800 w 10045"/>
              <a:gd name="connsiteY9" fmla="*/ 4590 h 10000"/>
              <a:gd name="connsiteX10" fmla="*/ 9312 w 10045"/>
              <a:gd name="connsiteY10" fmla="*/ 4102 h 10000"/>
              <a:gd name="connsiteX11" fmla="*/ 8442 w 10045"/>
              <a:gd name="connsiteY11" fmla="*/ 3880 h 10000"/>
              <a:gd name="connsiteX12" fmla="*/ 9175 w 10045"/>
              <a:gd name="connsiteY12" fmla="*/ 2816 h 10000"/>
              <a:gd name="connsiteX13" fmla="*/ 9774 w 10045"/>
              <a:gd name="connsiteY13" fmla="*/ 1929 h 10000"/>
              <a:gd name="connsiteX14" fmla="*/ 9420 w 10045"/>
              <a:gd name="connsiteY14" fmla="*/ 0 h 10000"/>
              <a:gd name="connsiteX15" fmla="*/ 45 w 10045"/>
              <a:gd name="connsiteY15" fmla="*/ 0 h 10000"/>
              <a:gd name="connsiteX0" fmla="*/ 26 w 10026"/>
              <a:gd name="connsiteY0" fmla="*/ 0 h 10000"/>
              <a:gd name="connsiteX1" fmla="*/ 0 w 10026"/>
              <a:gd name="connsiteY1" fmla="*/ 8779 h 10000"/>
              <a:gd name="connsiteX2" fmla="*/ 2879 w 10026"/>
              <a:gd name="connsiteY2" fmla="*/ 8803 h 10000"/>
              <a:gd name="connsiteX3" fmla="*/ 3504 w 10026"/>
              <a:gd name="connsiteY3" fmla="*/ 9091 h 10000"/>
              <a:gd name="connsiteX4" fmla="*/ 3287 w 10026"/>
              <a:gd name="connsiteY4" fmla="*/ 9667 h 10000"/>
              <a:gd name="connsiteX5" fmla="*/ 4618 w 10026"/>
              <a:gd name="connsiteY5" fmla="*/ 9823 h 10000"/>
              <a:gd name="connsiteX6" fmla="*/ 4674 w 10026"/>
              <a:gd name="connsiteY6" fmla="*/ 9002 h 10000"/>
              <a:gd name="connsiteX7" fmla="*/ 5869 w 10026"/>
              <a:gd name="connsiteY7" fmla="*/ 8581 h 10000"/>
              <a:gd name="connsiteX8" fmla="*/ 9646 w 10026"/>
              <a:gd name="connsiteY8" fmla="*/ 8714 h 10000"/>
              <a:gd name="connsiteX9" fmla="*/ 9781 w 10026"/>
              <a:gd name="connsiteY9" fmla="*/ 4590 h 10000"/>
              <a:gd name="connsiteX10" fmla="*/ 9293 w 10026"/>
              <a:gd name="connsiteY10" fmla="*/ 4102 h 10000"/>
              <a:gd name="connsiteX11" fmla="*/ 8423 w 10026"/>
              <a:gd name="connsiteY11" fmla="*/ 3880 h 10000"/>
              <a:gd name="connsiteX12" fmla="*/ 9156 w 10026"/>
              <a:gd name="connsiteY12" fmla="*/ 2816 h 10000"/>
              <a:gd name="connsiteX13" fmla="*/ 9755 w 10026"/>
              <a:gd name="connsiteY13" fmla="*/ 1929 h 10000"/>
              <a:gd name="connsiteX14" fmla="*/ 9401 w 10026"/>
              <a:gd name="connsiteY14" fmla="*/ 0 h 10000"/>
              <a:gd name="connsiteX15" fmla="*/ 26 w 10026"/>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26" h="10000">
                <a:moveTo>
                  <a:pt x="26" y="0"/>
                </a:moveTo>
                <a:cubicBezTo>
                  <a:pt x="17" y="2926"/>
                  <a:pt x="9" y="5853"/>
                  <a:pt x="0" y="8779"/>
                </a:cubicBezTo>
                <a:cubicBezTo>
                  <a:pt x="1466" y="8957"/>
                  <a:pt x="2553" y="8803"/>
                  <a:pt x="2879" y="8803"/>
                </a:cubicBezTo>
                <a:cubicBezTo>
                  <a:pt x="3234" y="8803"/>
                  <a:pt x="3504" y="8958"/>
                  <a:pt x="3504" y="9091"/>
                </a:cubicBezTo>
                <a:cubicBezTo>
                  <a:pt x="3504" y="9224"/>
                  <a:pt x="3097" y="9357"/>
                  <a:pt x="3287" y="9667"/>
                </a:cubicBezTo>
                <a:cubicBezTo>
                  <a:pt x="3504" y="9956"/>
                  <a:pt x="4185" y="10000"/>
                  <a:pt x="4618" y="9823"/>
                </a:cubicBezTo>
                <a:cubicBezTo>
                  <a:pt x="5053" y="9645"/>
                  <a:pt x="4674" y="9180"/>
                  <a:pt x="4674" y="9002"/>
                </a:cubicBezTo>
                <a:cubicBezTo>
                  <a:pt x="4674" y="8847"/>
                  <a:pt x="5107" y="8470"/>
                  <a:pt x="5869" y="8581"/>
                </a:cubicBezTo>
                <a:cubicBezTo>
                  <a:pt x="6629" y="8714"/>
                  <a:pt x="8015" y="8847"/>
                  <a:pt x="9646" y="8714"/>
                </a:cubicBezTo>
                <a:cubicBezTo>
                  <a:pt x="9428" y="7561"/>
                  <a:pt x="9102" y="6364"/>
                  <a:pt x="9781" y="4590"/>
                </a:cubicBezTo>
                <a:cubicBezTo>
                  <a:pt x="10026" y="3925"/>
                  <a:pt x="9863" y="3525"/>
                  <a:pt x="9293" y="4102"/>
                </a:cubicBezTo>
                <a:cubicBezTo>
                  <a:pt x="9075" y="4324"/>
                  <a:pt x="8613" y="4302"/>
                  <a:pt x="8423" y="3880"/>
                </a:cubicBezTo>
                <a:cubicBezTo>
                  <a:pt x="8232" y="3392"/>
                  <a:pt x="8641" y="2949"/>
                  <a:pt x="9156" y="2816"/>
                </a:cubicBezTo>
                <a:cubicBezTo>
                  <a:pt x="9537" y="2705"/>
                  <a:pt x="9673" y="2217"/>
                  <a:pt x="9755" y="1929"/>
                </a:cubicBezTo>
                <a:cubicBezTo>
                  <a:pt x="9918" y="1397"/>
                  <a:pt x="9700" y="643"/>
                  <a:pt x="9401" y="0"/>
                </a:cubicBezTo>
                <a:lnTo>
                  <a:pt x="26" y="0"/>
                </a:lnTo>
                <a:close/>
              </a:path>
            </a:pathLst>
          </a:custGeom>
          <a:solidFill>
            <a:schemeClr val="accent1">
              <a:lumMod val="20000"/>
              <a:lumOff val="80000"/>
            </a:schemeClr>
          </a:solidFill>
          <a:ln w="12700" cap="flat" cmpd="sng">
            <a:solidFill>
              <a:srgbClr val="000000"/>
            </a:solidFill>
            <a:prstDash val="solid"/>
            <a:miter lim="800000"/>
            <a:headEnd/>
            <a:tailEnd/>
          </a:ln>
        </p:spPr>
        <p:txBody>
          <a:bodyPr/>
          <a:lstStyle/>
          <a:p>
            <a:endParaRPr lang="en-US"/>
          </a:p>
        </p:txBody>
      </p:sp>
      <p:sp>
        <p:nvSpPr>
          <p:cNvPr id="306185" name="Freeform 9"/>
          <p:cNvSpPr>
            <a:spLocks/>
          </p:cNvSpPr>
          <p:nvPr/>
        </p:nvSpPr>
        <p:spPr bwMode="auto">
          <a:xfrm>
            <a:off x="5385999" y="1828800"/>
            <a:ext cx="2928031" cy="1568978"/>
          </a:xfrm>
          <a:custGeom>
            <a:avLst/>
            <a:gdLst/>
            <a:ahLst/>
            <a:cxnLst>
              <a:cxn ang="0">
                <a:pos x="59" y="57"/>
              </a:cxn>
              <a:cxn ang="0">
                <a:pos x="58" y="218"/>
              </a:cxn>
              <a:cxn ang="0">
                <a:pos x="46" y="211"/>
              </a:cxn>
              <a:cxn ang="0">
                <a:pos x="24" y="198"/>
              </a:cxn>
              <a:cxn ang="0">
                <a:pos x="30" y="259"/>
              </a:cxn>
              <a:cxn ang="0">
                <a:pos x="58" y="286"/>
              </a:cxn>
              <a:cxn ang="0">
                <a:pos x="64" y="390"/>
              </a:cxn>
              <a:cxn ang="0">
                <a:pos x="161" y="391"/>
              </a:cxn>
              <a:cxn ang="0">
                <a:pos x="199" y="363"/>
              </a:cxn>
              <a:cxn ang="0">
                <a:pos x="172" y="336"/>
              </a:cxn>
              <a:cxn ang="0">
                <a:pos x="221" y="326"/>
              </a:cxn>
              <a:cxn ang="0">
                <a:pos x="246" y="353"/>
              </a:cxn>
              <a:cxn ang="0">
                <a:pos x="264" y="385"/>
              </a:cxn>
              <a:cxn ang="0">
                <a:pos x="413" y="378"/>
              </a:cxn>
              <a:cxn ang="0">
                <a:pos x="413" y="0"/>
              </a:cxn>
              <a:cxn ang="0">
                <a:pos x="57" y="0"/>
              </a:cxn>
              <a:cxn ang="0">
                <a:pos x="59" y="57"/>
              </a:cxn>
            </a:cxnLst>
            <a:rect l="0" t="0" r="r" b="b"/>
            <a:pathLst>
              <a:path w="413" h="396">
                <a:moveTo>
                  <a:pt x="59" y="57"/>
                </a:moveTo>
                <a:cubicBezTo>
                  <a:pt x="67" y="111"/>
                  <a:pt x="64" y="212"/>
                  <a:pt x="58" y="218"/>
                </a:cubicBezTo>
                <a:cubicBezTo>
                  <a:pt x="51" y="223"/>
                  <a:pt x="46" y="220"/>
                  <a:pt x="46" y="211"/>
                </a:cubicBezTo>
                <a:cubicBezTo>
                  <a:pt x="46" y="202"/>
                  <a:pt x="42" y="186"/>
                  <a:pt x="24" y="198"/>
                </a:cubicBezTo>
                <a:cubicBezTo>
                  <a:pt x="6" y="211"/>
                  <a:pt x="0" y="272"/>
                  <a:pt x="30" y="259"/>
                </a:cubicBezTo>
                <a:cubicBezTo>
                  <a:pt x="42" y="254"/>
                  <a:pt x="55" y="274"/>
                  <a:pt x="58" y="286"/>
                </a:cubicBezTo>
                <a:cubicBezTo>
                  <a:pt x="63" y="311"/>
                  <a:pt x="57" y="342"/>
                  <a:pt x="64" y="390"/>
                </a:cubicBezTo>
                <a:cubicBezTo>
                  <a:pt x="107" y="396"/>
                  <a:pt x="137" y="396"/>
                  <a:pt x="161" y="391"/>
                </a:cubicBezTo>
                <a:cubicBezTo>
                  <a:pt x="190" y="385"/>
                  <a:pt x="206" y="370"/>
                  <a:pt x="199" y="363"/>
                </a:cubicBezTo>
                <a:cubicBezTo>
                  <a:pt x="192" y="356"/>
                  <a:pt x="170" y="351"/>
                  <a:pt x="172" y="336"/>
                </a:cubicBezTo>
                <a:cubicBezTo>
                  <a:pt x="174" y="320"/>
                  <a:pt x="205" y="321"/>
                  <a:pt x="221" y="326"/>
                </a:cubicBezTo>
                <a:cubicBezTo>
                  <a:pt x="236" y="331"/>
                  <a:pt x="255" y="336"/>
                  <a:pt x="246" y="353"/>
                </a:cubicBezTo>
                <a:cubicBezTo>
                  <a:pt x="236" y="370"/>
                  <a:pt x="247" y="380"/>
                  <a:pt x="264" y="385"/>
                </a:cubicBezTo>
                <a:cubicBezTo>
                  <a:pt x="277" y="389"/>
                  <a:pt x="350" y="373"/>
                  <a:pt x="413" y="378"/>
                </a:cubicBezTo>
                <a:cubicBezTo>
                  <a:pt x="413" y="0"/>
                  <a:pt x="413" y="0"/>
                  <a:pt x="413" y="0"/>
                </a:cubicBezTo>
                <a:cubicBezTo>
                  <a:pt x="57" y="0"/>
                  <a:pt x="57" y="0"/>
                  <a:pt x="57" y="0"/>
                </a:cubicBezTo>
                <a:cubicBezTo>
                  <a:pt x="56" y="22"/>
                  <a:pt x="57" y="43"/>
                  <a:pt x="59" y="57"/>
                </a:cubicBezTo>
                <a:close/>
              </a:path>
            </a:pathLst>
          </a:custGeom>
          <a:solidFill>
            <a:srgbClr val="FFCCCC"/>
          </a:solidFill>
          <a:ln w="12700" cap="flat" cmpd="sng">
            <a:solidFill>
              <a:srgbClr val="000000"/>
            </a:solidFill>
            <a:prstDash val="solid"/>
            <a:miter lim="800000"/>
            <a:headEnd/>
            <a:tailEnd/>
          </a:ln>
        </p:spPr>
        <p:txBody>
          <a:bodyPr/>
          <a:lstStyle/>
          <a:p>
            <a:endParaRPr lang="en-US"/>
          </a:p>
        </p:txBody>
      </p:sp>
      <p:sp>
        <p:nvSpPr>
          <p:cNvPr id="306187" name="Freeform 11"/>
          <p:cNvSpPr>
            <a:spLocks/>
          </p:cNvSpPr>
          <p:nvPr/>
        </p:nvSpPr>
        <p:spPr bwMode="auto">
          <a:xfrm>
            <a:off x="838204" y="3342401"/>
            <a:ext cx="2939777" cy="1859280"/>
          </a:xfrm>
          <a:custGeom>
            <a:avLst/>
            <a:gdLst>
              <a:gd name="connsiteX0" fmla="*/ 8526 w 10000"/>
              <a:gd name="connsiteY0" fmla="*/ 6354 h 10000"/>
              <a:gd name="connsiteX1" fmla="*/ 8803 w 10000"/>
              <a:gd name="connsiteY1" fmla="*/ 6354 h 10000"/>
              <a:gd name="connsiteX2" fmla="*/ 9145 w 10000"/>
              <a:gd name="connsiteY2" fmla="*/ 6716 h 10000"/>
              <a:gd name="connsiteX3" fmla="*/ 9744 w 10000"/>
              <a:gd name="connsiteY3" fmla="*/ 6055 h 10000"/>
              <a:gd name="connsiteX4" fmla="*/ 9850 w 10000"/>
              <a:gd name="connsiteY4" fmla="*/ 5267 h 10000"/>
              <a:gd name="connsiteX5" fmla="*/ 9124 w 10000"/>
              <a:gd name="connsiteY5" fmla="*/ 5437 h 10000"/>
              <a:gd name="connsiteX6" fmla="*/ 8611 w 10000"/>
              <a:gd name="connsiteY6" fmla="*/ 4989 h 10000"/>
              <a:gd name="connsiteX7" fmla="*/ 8697 w 10000"/>
              <a:gd name="connsiteY7" fmla="*/ 3433 h 10000"/>
              <a:gd name="connsiteX8" fmla="*/ 8654 w 10000"/>
              <a:gd name="connsiteY8" fmla="*/ 235 h 10000"/>
              <a:gd name="connsiteX9" fmla="*/ 5684 w 10000"/>
              <a:gd name="connsiteY9" fmla="*/ 107 h 10000"/>
              <a:gd name="connsiteX10" fmla="*/ 4744 w 10000"/>
              <a:gd name="connsiteY10" fmla="*/ 512 h 10000"/>
              <a:gd name="connsiteX11" fmla="*/ 4701 w 10000"/>
              <a:gd name="connsiteY11" fmla="*/ 1301 h 10000"/>
              <a:gd name="connsiteX12" fmla="*/ 3654 w 10000"/>
              <a:gd name="connsiteY12" fmla="*/ 1151 h 10000"/>
              <a:gd name="connsiteX13" fmla="*/ 3825 w 10000"/>
              <a:gd name="connsiteY13" fmla="*/ 597 h 10000"/>
              <a:gd name="connsiteX14" fmla="*/ 3333 w 10000"/>
              <a:gd name="connsiteY14" fmla="*/ 320 h 10000"/>
              <a:gd name="connsiteX15" fmla="*/ 1132 w 10000"/>
              <a:gd name="connsiteY15" fmla="*/ 277 h 10000"/>
              <a:gd name="connsiteX16" fmla="*/ 1218 w 10000"/>
              <a:gd name="connsiteY16" fmla="*/ 5928 h 10000"/>
              <a:gd name="connsiteX17" fmla="*/ 855 w 10000"/>
              <a:gd name="connsiteY17" fmla="*/ 6119 h 10000"/>
              <a:gd name="connsiteX18" fmla="*/ 235 w 10000"/>
              <a:gd name="connsiteY18" fmla="*/ 6205 h 10000"/>
              <a:gd name="connsiteX19" fmla="*/ 363 w 10000"/>
              <a:gd name="connsiteY19" fmla="*/ 7249 h 10000"/>
              <a:gd name="connsiteX20" fmla="*/ 855 w 10000"/>
              <a:gd name="connsiteY20" fmla="*/ 7143 h 10000"/>
              <a:gd name="connsiteX21" fmla="*/ 1239 w 10000"/>
              <a:gd name="connsiteY21" fmla="*/ 6951 h 10000"/>
              <a:gd name="connsiteX22" fmla="*/ 1132 w 10000"/>
              <a:gd name="connsiteY22" fmla="*/ 8593 h 10000"/>
              <a:gd name="connsiteX23" fmla="*/ 3953 w 10000"/>
              <a:gd name="connsiteY23" fmla="*/ 8486 h 10000"/>
              <a:gd name="connsiteX24" fmla="*/ 5192 w 10000"/>
              <a:gd name="connsiteY24" fmla="*/ 9126 h 10000"/>
              <a:gd name="connsiteX25" fmla="*/ 5513 w 10000"/>
              <a:gd name="connsiteY25" fmla="*/ 9915 h 10000"/>
              <a:gd name="connsiteX26" fmla="*/ 6538 w 10000"/>
              <a:gd name="connsiteY26" fmla="*/ 9403 h 10000"/>
              <a:gd name="connsiteX27" fmla="*/ 6111 w 10000"/>
              <a:gd name="connsiteY27" fmla="*/ 8913 h 10000"/>
              <a:gd name="connsiteX28" fmla="*/ 7115 w 10000"/>
              <a:gd name="connsiteY28" fmla="*/ 8465 h 10000"/>
              <a:gd name="connsiteX29" fmla="*/ 8675 w 10000"/>
              <a:gd name="connsiteY29" fmla="*/ 8486 h 10000"/>
              <a:gd name="connsiteX30" fmla="*/ 8526 w 10000"/>
              <a:gd name="connsiteY30" fmla="*/ 6354 h 10000"/>
              <a:gd name="connsiteX0" fmla="*/ 8526 w 10000"/>
              <a:gd name="connsiteY0" fmla="*/ 6354 h 10000"/>
              <a:gd name="connsiteX1" fmla="*/ 8803 w 10000"/>
              <a:gd name="connsiteY1" fmla="*/ 6354 h 10000"/>
              <a:gd name="connsiteX2" fmla="*/ 9145 w 10000"/>
              <a:gd name="connsiteY2" fmla="*/ 6716 h 10000"/>
              <a:gd name="connsiteX3" fmla="*/ 9744 w 10000"/>
              <a:gd name="connsiteY3" fmla="*/ 6055 h 10000"/>
              <a:gd name="connsiteX4" fmla="*/ 9850 w 10000"/>
              <a:gd name="connsiteY4" fmla="*/ 5267 h 10000"/>
              <a:gd name="connsiteX5" fmla="*/ 9124 w 10000"/>
              <a:gd name="connsiteY5" fmla="*/ 5437 h 10000"/>
              <a:gd name="connsiteX6" fmla="*/ 8611 w 10000"/>
              <a:gd name="connsiteY6" fmla="*/ 4989 h 10000"/>
              <a:gd name="connsiteX7" fmla="*/ 8697 w 10000"/>
              <a:gd name="connsiteY7" fmla="*/ 3433 h 10000"/>
              <a:gd name="connsiteX8" fmla="*/ 8654 w 10000"/>
              <a:gd name="connsiteY8" fmla="*/ 235 h 10000"/>
              <a:gd name="connsiteX9" fmla="*/ 5684 w 10000"/>
              <a:gd name="connsiteY9" fmla="*/ 107 h 10000"/>
              <a:gd name="connsiteX10" fmla="*/ 4744 w 10000"/>
              <a:gd name="connsiteY10" fmla="*/ 512 h 10000"/>
              <a:gd name="connsiteX11" fmla="*/ 4701 w 10000"/>
              <a:gd name="connsiteY11" fmla="*/ 1301 h 10000"/>
              <a:gd name="connsiteX12" fmla="*/ 3654 w 10000"/>
              <a:gd name="connsiteY12" fmla="*/ 1151 h 10000"/>
              <a:gd name="connsiteX13" fmla="*/ 3825 w 10000"/>
              <a:gd name="connsiteY13" fmla="*/ 597 h 10000"/>
              <a:gd name="connsiteX14" fmla="*/ 3333 w 10000"/>
              <a:gd name="connsiteY14" fmla="*/ 320 h 10000"/>
              <a:gd name="connsiteX15" fmla="*/ 1132 w 10000"/>
              <a:gd name="connsiteY15" fmla="*/ 277 h 10000"/>
              <a:gd name="connsiteX16" fmla="*/ 1218 w 10000"/>
              <a:gd name="connsiteY16" fmla="*/ 5928 h 10000"/>
              <a:gd name="connsiteX17" fmla="*/ 235 w 10000"/>
              <a:gd name="connsiteY17" fmla="*/ 6205 h 10000"/>
              <a:gd name="connsiteX18" fmla="*/ 363 w 10000"/>
              <a:gd name="connsiteY18" fmla="*/ 7249 h 10000"/>
              <a:gd name="connsiteX19" fmla="*/ 855 w 10000"/>
              <a:gd name="connsiteY19" fmla="*/ 7143 h 10000"/>
              <a:gd name="connsiteX20" fmla="*/ 1239 w 10000"/>
              <a:gd name="connsiteY20" fmla="*/ 6951 h 10000"/>
              <a:gd name="connsiteX21" fmla="*/ 1132 w 10000"/>
              <a:gd name="connsiteY21" fmla="*/ 8593 h 10000"/>
              <a:gd name="connsiteX22" fmla="*/ 3953 w 10000"/>
              <a:gd name="connsiteY22" fmla="*/ 8486 h 10000"/>
              <a:gd name="connsiteX23" fmla="*/ 5192 w 10000"/>
              <a:gd name="connsiteY23" fmla="*/ 9126 h 10000"/>
              <a:gd name="connsiteX24" fmla="*/ 5513 w 10000"/>
              <a:gd name="connsiteY24" fmla="*/ 9915 h 10000"/>
              <a:gd name="connsiteX25" fmla="*/ 6538 w 10000"/>
              <a:gd name="connsiteY25" fmla="*/ 9403 h 10000"/>
              <a:gd name="connsiteX26" fmla="*/ 6111 w 10000"/>
              <a:gd name="connsiteY26" fmla="*/ 8913 h 10000"/>
              <a:gd name="connsiteX27" fmla="*/ 7115 w 10000"/>
              <a:gd name="connsiteY27" fmla="*/ 8465 h 10000"/>
              <a:gd name="connsiteX28" fmla="*/ 8675 w 10000"/>
              <a:gd name="connsiteY28" fmla="*/ 8486 h 10000"/>
              <a:gd name="connsiteX29" fmla="*/ 8526 w 10000"/>
              <a:gd name="connsiteY29" fmla="*/ 6354 h 10000"/>
              <a:gd name="connsiteX0" fmla="*/ 8526 w 10000"/>
              <a:gd name="connsiteY0" fmla="*/ 6354 h 10000"/>
              <a:gd name="connsiteX1" fmla="*/ 8803 w 10000"/>
              <a:gd name="connsiteY1" fmla="*/ 6354 h 10000"/>
              <a:gd name="connsiteX2" fmla="*/ 9145 w 10000"/>
              <a:gd name="connsiteY2" fmla="*/ 6716 h 10000"/>
              <a:gd name="connsiteX3" fmla="*/ 9744 w 10000"/>
              <a:gd name="connsiteY3" fmla="*/ 6055 h 10000"/>
              <a:gd name="connsiteX4" fmla="*/ 9850 w 10000"/>
              <a:gd name="connsiteY4" fmla="*/ 5267 h 10000"/>
              <a:gd name="connsiteX5" fmla="*/ 9124 w 10000"/>
              <a:gd name="connsiteY5" fmla="*/ 5437 h 10000"/>
              <a:gd name="connsiteX6" fmla="*/ 8611 w 10000"/>
              <a:gd name="connsiteY6" fmla="*/ 4989 h 10000"/>
              <a:gd name="connsiteX7" fmla="*/ 8697 w 10000"/>
              <a:gd name="connsiteY7" fmla="*/ 3433 h 10000"/>
              <a:gd name="connsiteX8" fmla="*/ 8654 w 10000"/>
              <a:gd name="connsiteY8" fmla="*/ 235 h 10000"/>
              <a:gd name="connsiteX9" fmla="*/ 5684 w 10000"/>
              <a:gd name="connsiteY9" fmla="*/ 107 h 10000"/>
              <a:gd name="connsiteX10" fmla="*/ 4744 w 10000"/>
              <a:gd name="connsiteY10" fmla="*/ 512 h 10000"/>
              <a:gd name="connsiteX11" fmla="*/ 4701 w 10000"/>
              <a:gd name="connsiteY11" fmla="*/ 1301 h 10000"/>
              <a:gd name="connsiteX12" fmla="*/ 3654 w 10000"/>
              <a:gd name="connsiteY12" fmla="*/ 1151 h 10000"/>
              <a:gd name="connsiteX13" fmla="*/ 3825 w 10000"/>
              <a:gd name="connsiteY13" fmla="*/ 597 h 10000"/>
              <a:gd name="connsiteX14" fmla="*/ 3333 w 10000"/>
              <a:gd name="connsiteY14" fmla="*/ 320 h 10000"/>
              <a:gd name="connsiteX15" fmla="*/ 1132 w 10000"/>
              <a:gd name="connsiteY15" fmla="*/ 277 h 10000"/>
              <a:gd name="connsiteX16" fmla="*/ 235 w 10000"/>
              <a:gd name="connsiteY16" fmla="*/ 6205 h 10000"/>
              <a:gd name="connsiteX17" fmla="*/ 363 w 10000"/>
              <a:gd name="connsiteY17" fmla="*/ 7249 h 10000"/>
              <a:gd name="connsiteX18" fmla="*/ 855 w 10000"/>
              <a:gd name="connsiteY18" fmla="*/ 7143 h 10000"/>
              <a:gd name="connsiteX19" fmla="*/ 1239 w 10000"/>
              <a:gd name="connsiteY19" fmla="*/ 6951 h 10000"/>
              <a:gd name="connsiteX20" fmla="*/ 1132 w 10000"/>
              <a:gd name="connsiteY20" fmla="*/ 8593 h 10000"/>
              <a:gd name="connsiteX21" fmla="*/ 3953 w 10000"/>
              <a:gd name="connsiteY21" fmla="*/ 8486 h 10000"/>
              <a:gd name="connsiteX22" fmla="*/ 5192 w 10000"/>
              <a:gd name="connsiteY22" fmla="*/ 9126 h 10000"/>
              <a:gd name="connsiteX23" fmla="*/ 5513 w 10000"/>
              <a:gd name="connsiteY23" fmla="*/ 9915 h 10000"/>
              <a:gd name="connsiteX24" fmla="*/ 6538 w 10000"/>
              <a:gd name="connsiteY24" fmla="*/ 9403 h 10000"/>
              <a:gd name="connsiteX25" fmla="*/ 6111 w 10000"/>
              <a:gd name="connsiteY25" fmla="*/ 8913 h 10000"/>
              <a:gd name="connsiteX26" fmla="*/ 7115 w 10000"/>
              <a:gd name="connsiteY26" fmla="*/ 8465 h 10000"/>
              <a:gd name="connsiteX27" fmla="*/ 8675 w 10000"/>
              <a:gd name="connsiteY27" fmla="*/ 8486 h 10000"/>
              <a:gd name="connsiteX28" fmla="*/ 8526 w 10000"/>
              <a:gd name="connsiteY28" fmla="*/ 6354 h 10000"/>
              <a:gd name="connsiteX0" fmla="*/ 8163 w 9637"/>
              <a:gd name="connsiteY0" fmla="*/ 6354 h 10000"/>
              <a:gd name="connsiteX1" fmla="*/ 8440 w 9637"/>
              <a:gd name="connsiteY1" fmla="*/ 6354 h 10000"/>
              <a:gd name="connsiteX2" fmla="*/ 8782 w 9637"/>
              <a:gd name="connsiteY2" fmla="*/ 6716 h 10000"/>
              <a:gd name="connsiteX3" fmla="*/ 9381 w 9637"/>
              <a:gd name="connsiteY3" fmla="*/ 6055 h 10000"/>
              <a:gd name="connsiteX4" fmla="*/ 9487 w 9637"/>
              <a:gd name="connsiteY4" fmla="*/ 5267 h 10000"/>
              <a:gd name="connsiteX5" fmla="*/ 8761 w 9637"/>
              <a:gd name="connsiteY5" fmla="*/ 5437 h 10000"/>
              <a:gd name="connsiteX6" fmla="*/ 8248 w 9637"/>
              <a:gd name="connsiteY6" fmla="*/ 4989 h 10000"/>
              <a:gd name="connsiteX7" fmla="*/ 8334 w 9637"/>
              <a:gd name="connsiteY7" fmla="*/ 3433 h 10000"/>
              <a:gd name="connsiteX8" fmla="*/ 8291 w 9637"/>
              <a:gd name="connsiteY8" fmla="*/ 235 h 10000"/>
              <a:gd name="connsiteX9" fmla="*/ 5321 w 9637"/>
              <a:gd name="connsiteY9" fmla="*/ 107 h 10000"/>
              <a:gd name="connsiteX10" fmla="*/ 4381 w 9637"/>
              <a:gd name="connsiteY10" fmla="*/ 512 h 10000"/>
              <a:gd name="connsiteX11" fmla="*/ 4338 w 9637"/>
              <a:gd name="connsiteY11" fmla="*/ 1301 h 10000"/>
              <a:gd name="connsiteX12" fmla="*/ 3291 w 9637"/>
              <a:gd name="connsiteY12" fmla="*/ 1151 h 10000"/>
              <a:gd name="connsiteX13" fmla="*/ 3462 w 9637"/>
              <a:gd name="connsiteY13" fmla="*/ 597 h 10000"/>
              <a:gd name="connsiteX14" fmla="*/ 2970 w 9637"/>
              <a:gd name="connsiteY14" fmla="*/ 320 h 10000"/>
              <a:gd name="connsiteX15" fmla="*/ 769 w 9637"/>
              <a:gd name="connsiteY15" fmla="*/ 277 h 10000"/>
              <a:gd name="connsiteX16" fmla="*/ 0 w 9637"/>
              <a:gd name="connsiteY16" fmla="*/ 7249 h 10000"/>
              <a:gd name="connsiteX17" fmla="*/ 492 w 9637"/>
              <a:gd name="connsiteY17" fmla="*/ 7143 h 10000"/>
              <a:gd name="connsiteX18" fmla="*/ 876 w 9637"/>
              <a:gd name="connsiteY18" fmla="*/ 6951 h 10000"/>
              <a:gd name="connsiteX19" fmla="*/ 769 w 9637"/>
              <a:gd name="connsiteY19" fmla="*/ 8593 h 10000"/>
              <a:gd name="connsiteX20" fmla="*/ 3590 w 9637"/>
              <a:gd name="connsiteY20" fmla="*/ 8486 h 10000"/>
              <a:gd name="connsiteX21" fmla="*/ 4829 w 9637"/>
              <a:gd name="connsiteY21" fmla="*/ 9126 h 10000"/>
              <a:gd name="connsiteX22" fmla="*/ 5150 w 9637"/>
              <a:gd name="connsiteY22" fmla="*/ 9915 h 10000"/>
              <a:gd name="connsiteX23" fmla="*/ 6175 w 9637"/>
              <a:gd name="connsiteY23" fmla="*/ 9403 h 10000"/>
              <a:gd name="connsiteX24" fmla="*/ 5748 w 9637"/>
              <a:gd name="connsiteY24" fmla="*/ 8913 h 10000"/>
              <a:gd name="connsiteX25" fmla="*/ 6752 w 9637"/>
              <a:gd name="connsiteY25" fmla="*/ 8465 h 10000"/>
              <a:gd name="connsiteX26" fmla="*/ 8312 w 9637"/>
              <a:gd name="connsiteY26" fmla="*/ 8486 h 10000"/>
              <a:gd name="connsiteX27" fmla="*/ 8163 w 9637"/>
              <a:gd name="connsiteY27" fmla="*/ 6354 h 10000"/>
              <a:gd name="connsiteX0" fmla="*/ 8101 w 9631"/>
              <a:gd name="connsiteY0" fmla="*/ 6354 h 10000"/>
              <a:gd name="connsiteX1" fmla="*/ 8389 w 9631"/>
              <a:gd name="connsiteY1" fmla="*/ 6354 h 10000"/>
              <a:gd name="connsiteX2" fmla="*/ 8744 w 9631"/>
              <a:gd name="connsiteY2" fmla="*/ 6716 h 10000"/>
              <a:gd name="connsiteX3" fmla="*/ 9365 w 9631"/>
              <a:gd name="connsiteY3" fmla="*/ 6055 h 10000"/>
              <a:gd name="connsiteX4" fmla="*/ 9475 w 9631"/>
              <a:gd name="connsiteY4" fmla="*/ 5267 h 10000"/>
              <a:gd name="connsiteX5" fmla="*/ 8722 w 9631"/>
              <a:gd name="connsiteY5" fmla="*/ 5437 h 10000"/>
              <a:gd name="connsiteX6" fmla="*/ 8190 w 9631"/>
              <a:gd name="connsiteY6" fmla="*/ 4989 h 10000"/>
              <a:gd name="connsiteX7" fmla="*/ 8279 w 9631"/>
              <a:gd name="connsiteY7" fmla="*/ 3433 h 10000"/>
              <a:gd name="connsiteX8" fmla="*/ 8234 w 9631"/>
              <a:gd name="connsiteY8" fmla="*/ 235 h 10000"/>
              <a:gd name="connsiteX9" fmla="*/ 5152 w 9631"/>
              <a:gd name="connsiteY9" fmla="*/ 107 h 10000"/>
              <a:gd name="connsiteX10" fmla="*/ 4177 w 9631"/>
              <a:gd name="connsiteY10" fmla="*/ 512 h 10000"/>
              <a:gd name="connsiteX11" fmla="*/ 4132 w 9631"/>
              <a:gd name="connsiteY11" fmla="*/ 1301 h 10000"/>
              <a:gd name="connsiteX12" fmla="*/ 3046 w 9631"/>
              <a:gd name="connsiteY12" fmla="*/ 1151 h 10000"/>
              <a:gd name="connsiteX13" fmla="*/ 3223 w 9631"/>
              <a:gd name="connsiteY13" fmla="*/ 597 h 10000"/>
              <a:gd name="connsiteX14" fmla="*/ 2713 w 9631"/>
              <a:gd name="connsiteY14" fmla="*/ 320 h 10000"/>
              <a:gd name="connsiteX15" fmla="*/ 429 w 9631"/>
              <a:gd name="connsiteY15" fmla="*/ 277 h 10000"/>
              <a:gd name="connsiteX16" fmla="*/ 142 w 9631"/>
              <a:gd name="connsiteY16" fmla="*/ 7143 h 10000"/>
              <a:gd name="connsiteX17" fmla="*/ 540 w 9631"/>
              <a:gd name="connsiteY17" fmla="*/ 6951 h 10000"/>
              <a:gd name="connsiteX18" fmla="*/ 429 w 9631"/>
              <a:gd name="connsiteY18" fmla="*/ 8593 h 10000"/>
              <a:gd name="connsiteX19" fmla="*/ 3356 w 9631"/>
              <a:gd name="connsiteY19" fmla="*/ 8486 h 10000"/>
              <a:gd name="connsiteX20" fmla="*/ 4642 w 9631"/>
              <a:gd name="connsiteY20" fmla="*/ 9126 h 10000"/>
              <a:gd name="connsiteX21" fmla="*/ 4975 w 9631"/>
              <a:gd name="connsiteY21" fmla="*/ 9915 h 10000"/>
              <a:gd name="connsiteX22" fmla="*/ 6039 w 9631"/>
              <a:gd name="connsiteY22" fmla="*/ 9403 h 10000"/>
              <a:gd name="connsiteX23" fmla="*/ 5596 w 9631"/>
              <a:gd name="connsiteY23" fmla="*/ 8913 h 10000"/>
              <a:gd name="connsiteX24" fmla="*/ 6637 w 9631"/>
              <a:gd name="connsiteY24" fmla="*/ 8465 h 10000"/>
              <a:gd name="connsiteX25" fmla="*/ 8256 w 9631"/>
              <a:gd name="connsiteY25" fmla="*/ 8486 h 10000"/>
              <a:gd name="connsiteX26" fmla="*/ 8101 w 9631"/>
              <a:gd name="connsiteY26" fmla="*/ 6354 h 10000"/>
              <a:gd name="connsiteX0" fmla="*/ 8342 w 9931"/>
              <a:gd name="connsiteY0" fmla="*/ 6354 h 10000"/>
              <a:gd name="connsiteX1" fmla="*/ 8641 w 9931"/>
              <a:gd name="connsiteY1" fmla="*/ 6354 h 10000"/>
              <a:gd name="connsiteX2" fmla="*/ 9010 w 9931"/>
              <a:gd name="connsiteY2" fmla="*/ 6716 h 10000"/>
              <a:gd name="connsiteX3" fmla="*/ 9655 w 9931"/>
              <a:gd name="connsiteY3" fmla="*/ 6055 h 10000"/>
              <a:gd name="connsiteX4" fmla="*/ 9769 w 9931"/>
              <a:gd name="connsiteY4" fmla="*/ 5267 h 10000"/>
              <a:gd name="connsiteX5" fmla="*/ 8987 w 9931"/>
              <a:gd name="connsiteY5" fmla="*/ 5437 h 10000"/>
              <a:gd name="connsiteX6" fmla="*/ 8435 w 9931"/>
              <a:gd name="connsiteY6" fmla="*/ 4989 h 10000"/>
              <a:gd name="connsiteX7" fmla="*/ 8527 w 9931"/>
              <a:gd name="connsiteY7" fmla="*/ 3433 h 10000"/>
              <a:gd name="connsiteX8" fmla="*/ 8480 w 9931"/>
              <a:gd name="connsiteY8" fmla="*/ 235 h 10000"/>
              <a:gd name="connsiteX9" fmla="*/ 5280 w 9931"/>
              <a:gd name="connsiteY9" fmla="*/ 107 h 10000"/>
              <a:gd name="connsiteX10" fmla="*/ 4268 w 9931"/>
              <a:gd name="connsiteY10" fmla="*/ 512 h 10000"/>
              <a:gd name="connsiteX11" fmla="*/ 4221 w 9931"/>
              <a:gd name="connsiteY11" fmla="*/ 1301 h 10000"/>
              <a:gd name="connsiteX12" fmla="*/ 3094 w 9931"/>
              <a:gd name="connsiteY12" fmla="*/ 1151 h 10000"/>
              <a:gd name="connsiteX13" fmla="*/ 3277 w 9931"/>
              <a:gd name="connsiteY13" fmla="*/ 597 h 10000"/>
              <a:gd name="connsiteX14" fmla="*/ 2748 w 9931"/>
              <a:gd name="connsiteY14" fmla="*/ 320 h 10000"/>
              <a:gd name="connsiteX15" fmla="*/ 376 w 9931"/>
              <a:gd name="connsiteY15" fmla="*/ 277 h 10000"/>
              <a:gd name="connsiteX16" fmla="*/ 492 w 9931"/>
              <a:gd name="connsiteY16" fmla="*/ 6951 h 10000"/>
              <a:gd name="connsiteX17" fmla="*/ 376 w 9931"/>
              <a:gd name="connsiteY17" fmla="*/ 8593 h 10000"/>
              <a:gd name="connsiteX18" fmla="*/ 3416 w 9931"/>
              <a:gd name="connsiteY18" fmla="*/ 8486 h 10000"/>
              <a:gd name="connsiteX19" fmla="*/ 4751 w 9931"/>
              <a:gd name="connsiteY19" fmla="*/ 9126 h 10000"/>
              <a:gd name="connsiteX20" fmla="*/ 5097 w 9931"/>
              <a:gd name="connsiteY20" fmla="*/ 9915 h 10000"/>
              <a:gd name="connsiteX21" fmla="*/ 6201 w 9931"/>
              <a:gd name="connsiteY21" fmla="*/ 9403 h 10000"/>
              <a:gd name="connsiteX22" fmla="*/ 5741 w 9931"/>
              <a:gd name="connsiteY22" fmla="*/ 8913 h 10000"/>
              <a:gd name="connsiteX23" fmla="*/ 6822 w 9931"/>
              <a:gd name="connsiteY23" fmla="*/ 8465 h 10000"/>
              <a:gd name="connsiteX24" fmla="*/ 8503 w 9931"/>
              <a:gd name="connsiteY24" fmla="*/ 8486 h 10000"/>
              <a:gd name="connsiteX25" fmla="*/ 8342 w 9931"/>
              <a:gd name="connsiteY25" fmla="*/ 6354 h 10000"/>
              <a:gd name="connsiteX0" fmla="*/ 8531 w 10131"/>
              <a:gd name="connsiteY0" fmla="*/ 6354 h 10000"/>
              <a:gd name="connsiteX1" fmla="*/ 8832 w 10131"/>
              <a:gd name="connsiteY1" fmla="*/ 6354 h 10000"/>
              <a:gd name="connsiteX2" fmla="*/ 9204 w 10131"/>
              <a:gd name="connsiteY2" fmla="*/ 6716 h 10000"/>
              <a:gd name="connsiteX3" fmla="*/ 9853 w 10131"/>
              <a:gd name="connsiteY3" fmla="*/ 6055 h 10000"/>
              <a:gd name="connsiteX4" fmla="*/ 9968 w 10131"/>
              <a:gd name="connsiteY4" fmla="*/ 5267 h 10000"/>
              <a:gd name="connsiteX5" fmla="*/ 9180 w 10131"/>
              <a:gd name="connsiteY5" fmla="*/ 5437 h 10000"/>
              <a:gd name="connsiteX6" fmla="*/ 8625 w 10131"/>
              <a:gd name="connsiteY6" fmla="*/ 4989 h 10000"/>
              <a:gd name="connsiteX7" fmla="*/ 8717 w 10131"/>
              <a:gd name="connsiteY7" fmla="*/ 3433 h 10000"/>
              <a:gd name="connsiteX8" fmla="*/ 8670 w 10131"/>
              <a:gd name="connsiteY8" fmla="*/ 235 h 10000"/>
              <a:gd name="connsiteX9" fmla="*/ 5448 w 10131"/>
              <a:gd name="connsiteY9" fmla="*/ 107 h 10000"/>
              <a:gd name="connsiteX10" fmla="*/ 4429 w 10131"/>
              <a:gd name="connsiteY10" fmla="*/ 512 h 10000"/>
              <a:gd name="connsiteX11" fmla="*/ 4381 w 10131"/>
              <a:gd name="connsiteY11" fmla="*/ 1301 h 10000"/>
              <a:gd name="connsiteX12" fmla="*/ 3246 w 10131"/>
              <a:gd name="connsiteY12" fmla="*/ 1151 h 10000"/>
              <a:gd name="connsiteX13" fmla="*/ 3431 w 10131"/>
              <a:gd name="connsiteY13" fmla="*/ 597 h 10000"/>
              <a:gd name="connsiteX14" fmla="*/ 2898 w 10131"/>
              <a:gd name="connsiteY14" fmla="*/ 320 h 10000"/>
              <a:gd name="connsiteX15" fmla="*/ 510 w 10131"/>
              <a:gd name="connsiteY15" fmla="*/ 277 h 10000"/>
              <a:gd name="connsiteX16" fmla="*/ 510 w 10131"/>
              <a:gd name="connsiteY16" fmla="*/ 8593 h 10000"/>
              <a:gd name="connsiteX17" fmla="*/ 3571 w 10131"/>
              <a:gd name="connsiteY17" fmla="*/ 8486 h 10000"/>
              <a:gd name="connsiteX18" fmla="*/ 4915 w 10131"/>
              <a:gd name="connsiteY18" fmla="*/ 9126 h 10000"/>
              <a:gd name="connsiteX19" fmla="*/ 5263 w 10131"/>
              <a:gd name="connsiteY19" fmla="*/ 9915 h 10000"/>
              <a:gd name="connsiteX20" fmla="*/ 6375 w 10131"/>
              <a:gd name="connsiteY20" fmla="*/ 9403 h 10000"/>
              <a:gd name="connsiteX21" fmla="*/ 5912 w 10131"/>
              <a:gd name="connsiteY21" fmla="*/ 8913 h 10000"/>
              <a:gd name="connsiteX22" fmla="*/ 7000 w 10131"/>
              <a:gd name="connsiteY22" fmla="*/ 8465 h 10000"/>
              <a:gd name="connsiteX23" fmla="*/ 8693 w 10131"/>
              <a:gd name="connsiteY23" fmla="*/ 8486 h 10000"/>
              <a:gd name="connsiteX24" fmla="*/ 8531 w 10131"/>
              <a:gd name="connsiteY24" fmla="*/ 6354 h 10000"/>
              <a:gd name="connsiteX0" fmla="*/ 8021 w 9621"/>
              <a:gd name="connsiteY0" fmla="*/ 6354 h 10000"/>
              <a:gd name="connsiteX1" fmla="*/ 8322 w 9621"/>
              <a:gd name="connsiteY1" fmla="*/ 6354 h 10000"/>
              <a:gd name="connsiteX2" fmla="*/ 8694 w 9621"/>
              <a:gd name="connsiteY2" fmla="*/ 6716 h 10000"/>
              <a:gd name="connsiteX3" fmla="*/ 9343 w 9621"/>
              <a:gd name="connsiteY3" fmla="*/ 6055 h 10000"/>
              <a:gd name="connsiteX4" fmla="*/ 9458 w 9621"/>
              <a:gd name="connsiteY4" fmla="*/ 5267 h 10000"/>
              <a:gd name="connsiteX5" fmla="*/ 8670 w 9621"/>
              <a:gd name="connsiteY5" fmla="*/ 5437 h 10000"/>
              <a:gd name="connsiteX6" fmla="*/ 8115 w 9621"/>
              <a:gd name="connsiteY6" fmla="*/ 4989 h 10000"/>
              <a:gd name="connsiteX7" fmla="*/ 8207 w 9621"/>
              <a:gd name="connsiteY7" fmla="*/ 3433 h 10000"/>
              <a:gd name="connsiteX8" fmla="*/ 8160 w 9621"/>
              <a:gd name="connsiteY8" fmla="*/ 235 h 10000"/>
              <a:gd name="connsiteX9" fmla="*/ 4938 w 9621"/>
              <a:gd name="connsiteY9" fmla="*/ 107 h 10000"/>
              <a:gd name="connsiteX10" fmla="*/ 3919 w 9621"/>
              <a:gd name="connsiteY10" fmla="*/ 512 h 10000"/>
              <a:gd name="connsiteX11" fmla="*/ 3871 w 9621"/>
              <a:gd name="connsiteY11" fmla="*/ 1301 h 10000"/>
              <a:gd name="connsiteX12" fmla="*/ 2736 w 9621"/>
              <a:gd name="connsiteY12" fmla="*/ 1151 h 10000"/>
              <a:gd name="connsiteX13" fmla="*/ 2921 w 9621"/>
              <a:gd name="connsiteY13" fmla="*/ 597 h 10000"/>
              <a:gd name="connsiteX14" fmla="*/ 2388 w 9621"/>
              <a:gd name="connsiteY14" fmla="*/ 320 h 10000"/>
              <a:gd name="connsiteX15" fmla="*/ 0 w 9621"/>
              <a:gd name="connsiteY15" fmla="*/ 277 h 10000"/>
              <a:gd name="connsiteX16" fmla="*/ 0 w 9621"/>
              <a:gd name="connsiteY16" fmla="*/ 8593 h 10000"/>
              <a:gd name="connsiteX17" fmla="*/ 3061 w 9621"/>
              <a:gd name="connsiteY17" fmla="*/ 8486 h 10000"/>
              <a:gd name="connsiteX18" fmla="*/ 4405 w 9621"/>
              <a:gd name="connsiteY18" fmla="*/ 9126 h 10000"/>
              <a:gd name="connsiteX19" fmla="*/ 4753 w 9621"/>
              <a:gd name="connsiteY19" fmla="*/ 9915 h 10000"/>
              <a:gd name="connsiteX20" fmla="*/ 5865 w 9621"/>
              <a:gd name="connsiteY20" fmla="*/ 9403 h 10000"/>
              <a:gd name="connsiteX21" fmla="*/ 5402 w 9621"/>
              <a:gd name="connsiteY21" fmla="*/ 8913 h 10000"/>
              <a:gd name="connsiteX22" fmla="*/ 6490 w 9621"/>
              <a:gd name="connsiteY22" fmla="*/ 8465 h 10000"/>
              <a:gd name="connsiteX23" fmla="*/ 8183 w 9621"/>
              <a:gd name="connsiteY23" fmla="*/ 8486 h 10000"/>
              <a:gd name="connsiteX24" fmla="*/ 8021 w 9621"/>
              <a:gd name="connsiteY24" fmla="*/ 635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1" h="10000">
                <a:moveTo>
                  <a:pt x="8021" y="6354"/>
                </a:moveTo>
                <a:cubicBezTo>
                  <a:pt x="8137" y="6205"/>
                  <a:pt x="8277" y="6205"/>
                  <a:pt x="8322" y="6354"/>
                </a:cubicBezTo>
                <a:cubicBezTo>
                  <a:pt x="8369" y="6482"/>
                  <a:pt x="8463" y="6716"/>
                  <a:pt x="8694" y="6716"/>
                </a:cubicBezTo>
                <a:cubicBezTo>
                  <a:pt x="8903" y="6716"/>
                  <a:pt x="9227" y="6354"/>
                  <a:pt x="9343" y="6055"/>
                </a:cubicBezTo>
                <a:cubicBezTo>
                  <a:pt x="9458" y="5736"/>
                  <a:pt x="9621" y="5394"/>
                  <a:pt x="9458" y="5267"/>
                </a:cubicBezTo>
                <a:cubicBezTo>
                  <a:pt x="9273" y="5117"/>
                  <a:pt x="8926" y="5373"/>
                  <a:pt x="8670" y="5437"/>
                </a:cubicBezTo>
                <a:cubicBezTo>
                  <a:pt x="8393" y="5480"/>
                  <a:pt x="8160" y="5352"/>
                  <a:pt x="8115" y="4989"/>
                </a:cubicBezTo>
                <a:cubicBezTo>
                  <a:pt x="8044" y="4648"/>
                  <a:pt x="8160" y="3859"/>
                  <a:pt x="8207" y="3433"/>
                </a:cubicBezTo>
                <a:cubicBezTo>
                  <a:pt x="8254" y="2985"/>
                  <a:pt x="8439" y="1535"/>
                  <a:pt x="8160" y="235"/>
                </a:cubicBezTo>
                <a:cubicBezTo>
                  <a:pt x="6770" y="362"/>
                  <a:pt x="5587" y="235"/>
                  <a:pt x="4938" y="107"/>
                </a:cubicBezTo>
                <a:cubicBezTo>
                  <a:pt x="4289" y="0"/>
                  <a:pt x="3919" y="362"/>
                  <a:pt x="3919" y="512"/>
                </a:cubicBezTo>
                <a:cubicBezTo>
                  <a:pt x="3919" y="682"/>
                  <a:pt x="4243" y="1130"/>
                  <a:pt x="3871" y="1301"/>
                </a:cubicBezTo>
                <a:cubicBezTo>
                  <a:pt x="3502" y="1471"/>
                  <a:pt x="2921" y="1429"/>
                  <a:pt x="2736" y="1151"/>
                </a:cubicBezTo>
                <a:cubicBezTo>
                  <a:pt x="2573" y="853"/>
                  <a:pt x="2921" y="725"/>
                  <a:pt x="2921" y="597"/>
                </a:cubicBezTo>
                <a:cubicBezTo>
                  <a:pt x="2921" y="469"/>
                  <a:pt x="2689" y="320"/>
                  <a:pt x="2388" y="320"/>
                </a:cubicBezTo>
                <a:cubicBezTo>
                  <a:pt x="2110" y="320"/>
                  <a:pt x="1251" y="448"/>
                  <a:pt x="0" y="277"/>
                </a:cubicBezTo>
                <a:lnTo>
                  <a:pt x="0" y="8593"/>
                </a:lnTo>
                <a:cubicBezTo>
                  <a:pt x="464" y="8593"/>
                  <a:pt x="2156" y="8316"/>
                  <a:pt x="3061" y="8486"/>
                </a:cubicBezTo>
                <a:cubicBezTo>
                  <a:pt x="3733" y="8593"/>
                  <a:pt x="4498" y="8806"/>
                  <a:pt x="4405" y="9126"/>
                </a:cubicBezTo>
                <a:cubicBezTo>
                  <a:pt x="4312" y="9382"/>
                  <a:pt x="3848" y="9829"/>
                  <a:pt x="4753" y="9915"/>
                </a:cubicBezTo>
                <a:cubicBezTo>
                  <a:pt x="5634" y="10000"/>
                  <a:pt x="5865" y="9531"/>
                  <a:pt x="5865" y="9403"/>
                </a:cubicBezTo>
                <a:cubicBezTo>
                  <a:pt x="5865" y="9062"/>
                  <a:pt x="5402" y="9147"/>
                  <a:pt x="5402" y="8913"/>
                </a:cubicBezTo>
                <a:cubicBezTo>
                  <a:pt x="5424" y="8657"/>
                  <a:pt x="5888" y="8401"/>
                  <a:pt x="6490" y="8465"/>
                </a:cubicBezTo>
                <a:cubicBezTo>
                  <a:pt x="7117" y="8529"/>
                  <a:pt x="7303" y="8721"/>
                  <a:pt x="8183" y="8486"/>
                </a:cubicBezTo>
                <a:cubicBezTo>
                  <a:pt x="8091" y="8166"/>
                  <a:pt x="7905" y="6503"/>
                  <a:pt x="8021" y="6354"/>
                </a:cubicBezTo>
                <a:close/>
              </a:path>
            </a:pathLst>
          </a:custGeom>
          <a:solidFill>
            <a:schemeClr val="accent5">
              <a:lumMod val="20000"/>
              <a:lumOff val="80000"/>
            </a:schemeClr>
          </a:solidFill>
          <a:ln w="12700" cap="flat" cmpd="sng">
            <a:solidFill>
              <a:srgbClr val="000000"/>
            </a:solidFill>
            <a:prstDash val="solid"/>
            <a:miter lim="800000"/>
            <a:headEnd/>
            <a:tailEnd/>
          </a:ln>
        </p:spPr>
        <p:txBody>
          <a:bodyPr/>
          <a:lstStyle/>
          <a:p>
            <a:endParaRPr lang="en-US"/>
          </a:p>
        </p:txBody>
      </p:sp>
      <p:sp>
        <p:nvSpPr>
          <p:cNvPr id="306189" name="Freeform 13"/>
          <p:cNvSpPr>
            <a:spLocks/>
          </p:cNvSpPr>
          <p:nvPr/>
        </p:nvSpPr>
        <p:spPr bwMode="auto">
          <a:xfrm>
            <a:off x="2928973" y="4642891"/>
            <a:ext cx="3288035" cy="1834109"/>
          </a:xfrm>
          <a:custGeom>
            <a:avLst/>
            <a:gdLst/>
            <a:ahLst/>
            <a:cxnLst>
              <a:cxn ang="0">
                <a:pos x="409" y="378"/>
              </a:cxn>
              <a:cxn ang="0">
                <a:pos x="424" y="330"/>
              </a:cxn>
              <a:cxn ang="0">
                <a:pos x="447" y="337"/>
              </a:cxn>
              <a:cxn ang="0">
                <a:pos x="464" y="303"/>
              </a:cxn>
              <a:cxn ang="0">
                <a:pos x="449" y="262"/>
              </a:cxn>
              <a:cxn ang="0">
                <a:pos x="426" y="289"/>
              </a:cxn>
              <a:cxn ang="0">
                <a:pos x="409" y="207"/>
              </a:cxn>
              <a:cxn ang="0">
                <a:pos x="409" y="72"/>
              </a:cxn>
              <a:cxn ang="0">
                <a:pos x="298" y="63"/>
              </a:cxn>
              <a:cxn ang="0">
                <a:pos x="244" y="35"/>
              </a:cxn>
              <a:cxn ang="0">
                <a:pos x="247" y="5"/>
              </a:cxn>
              <a:cxn ang="0">
                <a:pos x="192" y="8"/>
              </a:cxn>
              <a:cxn ang="0">
                <a:pos x="191" y="39"/>
              </a:cxn>
              <a:cxn ang="0">
                <a:pos x="131" y="63"/>
              </a:cxn>
              <a:cxn ang="0">
                <a:pos x="58" y="70"/>
              </a:cxn>
              <a:cxn ang="0">
                <a:pos x="59" y="183"/>
              </a:cxn>
              <a:cxn ang="0">
                <a:pos x="47" y="255"/>
              </a:cxn>
              <a:cxn ang="0">
                <a:pos x="25" y="266"/>
              </a:cxn>
              <a:cxn ang="0">
                <a:pos x="2" y="282"/>
              </a:cxn>
              <a:cxn ang="0">
                <a:pos x="12" y="320"/>
              </a:cxn>
              <a:cxn ang="0">
                <a:pos x="41" y="310"/>
              </a:cxn>
              <a:cxn ang="0">
                <a:pos x="59" y="305"/>
              </a:cxn>
              <a:cxn ang="0">
                <a:pos x="54" y="383"/>
              </a:cxn>
              <a:cxn ang="0">
                <a:pos x="63" y="463"/>
              </a:cxn>
              <a:cxn ang="0">
                <a:pos x="410" y="463"/>
              </a:cxn>
              <a:cxn ang="0">
                <a:pos x="409" y="378"/>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solidFill>
            <a:srgbClr val="FFD9B3"/>
          </a:solidFill>
          <a:ln w="12700" cap="flat" cmpd="sng">
            <a:solidFill>
              <a:srgbClr val="000000"/>
            </a:solidFill>
            <a:prstDash val="solid"/>
            <a:miter lim="800000"/>
            <a:headEnd/>
            <a:tailEnd/>
          </a:ln>
        </p:spPr>
        <p:txBody>
          <a:bodyPr/>
          <a:lstStyle/>
          <a:p>
            <a:endParaRPr lang="en-US"/>
          </a:p>
        </p:txBody>
      </p:sp>
      <p:sp>
        <p:nvSpPr>
          <p:cNvPr id="306190" name="Freeform 14"/>
          <p:cNvSpPr>
            <a:spLocks/>
          </p:cNvSpPr>
          <p:nvPr/>
        </p:nvSpPr>
        <p:spPr bwMode="auto">
          <a:xfrm>
            <a:off x="5686002" y="3097405"/>
            <a:ext cx="2628028" cy="2043866"/>
          </a:xfrm>
          <a:custGeom>
            <a:avLst/>
            <a:gdLst/>
            <a:ahLst/>
            <a:cxnLst>
              <a:cxn ang="0">
                <a:pos x="222" y="65"/>
              </a:cxn>
              <a:cxn ang="0">
                <a:pos x="204" y="33"/>
              </a:cxn>
              <a:cxn ang="0">
                <a:pos x="179" y="6"/>
              </a:cxn>
              <a:cxn ang="0">
                <a:pos x="130" y="16"/>
              </a:cxn>
              <a:cxn ang="0">
                <a:pos x="157" y="43"/>
              </a:cxn>
              <a:cxn ang="0">
                <a:pos x="119" y="71"/>
              </a:cxn>
              <a:cxn ang="0">
                <a:pos x="22" y="70"/>
              </a:cxn>
              <a:cxn ang="0">
                <a:pos x="24" y="186"/>
              </a:cxn>
              <a:cxn ang="0">
                <a:pos x="29" y="220"/>
              </a:cxn>
              <a:cxn ang="0">
                <a:pos x="65" y="218"/>
              </a:cxn>
              <a:cxn ang="0">
                <a:pos x="74" y="257"/>
              </a:cxn>
              <a:cxn ang="0">
                <a:pos x="41" y="260"/>
              </a:cxn>
              <a:cxn ang="0">
                <a:pos x="21" y="307"/>
              </a:cxn>
              <a:cxn ang="0">
                <a:pos x="20" y="462"/>
              </a:cxn>
              <a:cxn ang="0">
                <a:pos x="119" y="466"/>
              </a:cxn>
              <a:cxn ang="0">
                <a:pos x="111" y="493"/>
              </a:cxn>
              <a:cxn ang="0">
                <a:pos x="140" y="512"/>
              </a:cxn>
              <a:cxn ang="0">
                <a:pos x="189" y="503"/>
              </a:cxn>
              <a:cxn ang="0">
                <a:pos x="163" y="465"/>
              </a:cxn>
              <a:cxn ang="0">
                <a:pos x="371" y="472"/>
              </a:cxn>
              <a:cxn ang="0">
                <a:pos x="371" y="58"/>
              </a:cxn>
              <a:cxn ang="0">
                <a:pos x="222" y="65"/>
              </a:cxn>
            </a:cxnLst>
            <a:rect l="0" t="0" r="r" b="b"/>
            <a:pathLst>
              <a:path w="371" h="516">
                <a:moveTo>
                  <a:pt x="222" y="65"/>
                </a:moveTo>
                <a:cubicBezTo>
                  <a:pt x="205" y="60"/>
                  <a:pt x="194" y="50"/>
                  <a:pt x="204" y="33"/>
                </a:cubicBezTo>
                <a:cubicBezTo>
                  <a:pt x="213" y="16"/>
                  <a:pt x="194" y="11"/>
                  <a:pt x="179" y="6"/>
                </a:cubicBezTo>
                <a:cubicBezTo>
                  <a:pt x="163" y="1"/>
                  <a:pt x="132" y="0"/>
                  <a:pt x="130" y="16"/>
                </a:cubicBezTo>
                <a:cubicBezTo>
                  <a:pt x="128" y="31"/>
                  <a:pt x="150" y="36"/>
                  <a:pt x="157" y="43"/>
                </a:cubicBezTo>
                <a:cubicBezTo>
                  <a:pt x="164" y="50"/>
                  <a:pt x="148" y="65"/>
                  <a:pt x="119" y="71"/>
                </a:cubicBezTo>
                <a:cubicBezTo>
                  <a:pt x="95" y="76"/>
                  <a:pt x="65" y="76"/>
                  <a:pt x="22" y="70"/>
                </a:cubicBezTo>
                <a:cubicBezTo>
                  <a:pt x="25" y="100"/>
                  <a:pt x="37" y="132"/>
                  <a:pt x="24" y="186"/>
                </a:cubicBezTo>
                <a:cubicBezTo>
                  <a:pt x="19" y="203"/>
                  <a:pt x="17" y="214"/>
                  <a:pt x="29" y="220"/>
                </a:cubicBezTo>
                <a:cubicBezTo>
                  <a:pt x="41" y="227"/>
                  <a:pt x="57" y="212"/>
                  <a:pt x="65" y="218"/>
                </a:cubicBezTo>
                <a:cubicBezTo>
                  <a:pt x="73" y="224"/>
                  <a:pt x="79" y="242"/>
                  <a:pt x="74" y="257"/>
                </a:cubicBezTo>
                <a:cubicBezTo>
                  <a:pt x="69" y="272"/>
                  <a:pt x="58" y="275"/>
                  <a:pt x="41" y="260"/>
                </a:cubicBezTo>
                <a:cubicBezTo>
                  <a:pt x="29" y="248"/>
                  <a:pt x="22" y="276"/>
                  <a:pt x="21" y="307"/>
                </a:cubicBezTo>
                <a:cubicBezTo>
                  <a:pt x="20" y="331"/>
                  <a:pt x="0" y="381"/>
                  <a:pt x="20" y="462"/>
                </a:cubicBezTo>
                <a:cubicBezTo>
                  <a:pt x="31" y="459"/>
                  <a:pt x="93" y="453"/>
                  <a:pt x="119" y="466"/>
                </a:cubicBezTo>
                <a:cubicBezTo>
                  <a:pt x="130" y="472"/>
                  <a:pt x="112" y="482"/>
                  <a:pt x="111" y="493"/>
                </a:cubicBezTo>
                <a:cubicBezTo>
                  <a:pt x="111" y="504"/>
                  <a:pt x="119" y="511"/>
                  <a:pt x="140" y="512"/>
                </a:cubicBezTo>
                <a:cubicBezTo>
                  <a:pt x="160" y="513"/>
                  <a:pt x="184" y="516"/>
                  <a:pt x="189" y="503"/>
                </a:cubicBezTo>
                <a:cubicBezTo>
                  <a:pt x="193" y="489"/>
                  <a:pt x="152" y="474"/>
                  <a:pt x="163" y="465"/>
                </a:cubicBezTo>
                <a:cubicBezTo>
                  <a:pt x="192" y="443"/>
                  <a:pt x="304" y="454"/>
                  <a:pt x="371" y="472"/>
                </a:cubicBezTo>
                <a:cubicBezTo>
                  <a:pt x="371" y="58"/>
                  <a:pt x="371" y="58"/>
                  <a:pt x="371" y="58"/>
                </a:cubicBezTo>
                <a:cubicBezTo>
                  <a:pt x="308" y="53"/>
                  <a:pt x="235" y="69"/>
                  <a:pt x="222" y="65"/>
                </a:cubicBezTo>
                <a:close/>
              </a:path>
            </a:pathLst>
          </a:custGeom>
          <a:solidFill>
            <a:schemeClr val="accent5">
              <a:lumMod val="20000"/>
              <a:lumOff val="80000"/>
            </a:schemeClr>
          </a:solidFill>
          <a:ln w="12700" cap="flat" cmpd="sng">
            <a:solidFill>
              <a:srgbClr val="000000"/>
            </a:solidFill>
            <a:prstDash val="solid"/>
            <a:miter lim="800000"/>
            <a:headEnd/>
            <a:tailEnd/>
          </a:ln>
        </p:spPr>
        <p:txBody>
          <a:bodyPr/>
          <a:lstStyle/>
          <a:p>
            <a:endParaRPr lang="en-US"/>
          </a:p>
        </p:txBody>
      </p:sp>
      <p:sp>
        <p:nvSpPr>
          <p:cNvPr id="306191" name="Freeform 15"/>
          <p:cNvSpPr>
            <a:spLocks/>
          </p:cNvSpPr>
          <p:nvPr/>
        </p:nvSpPr>
        <p:spPr bwMode="auto">
          <a:xfrm>
            <a:off x="838204" y="4887886"/>
            <a:ext cx="2561179" cy="1589114"/>
          </a:xfrm>
          <a:custGeom>
            <a:avLst/>
            <a:gdLst>
              <a:gd name="connsiteX0" fmla="*/ 9629 w 10000"/>
              <a:gd name="connsiteY0" fmla="*/ 8005 h 10000"/>
              <a:gd name="connsiteX1" fmla="*/ 9761 w 10000"/>
              <a:gd name="connsiteY1" fmla="*/ 6060 h 10000"/>
              <a:gd name="connsiteX2" fmla="*/ 9284 w 10000"/>
              <a:gd name="connsiteY2" fmla="*/ 6185 h 10000"/>
              <a:gd name="connsiteX3" fmla="*/ 8515 w 10000"/>
              <a:gd name="connsiteY3" fmla="*/ 6434 h 10000"/>
              <a:gd name="connsiteX4" fmla="*/ 8249 w 10000"/>
              <a:gd name="connsiteY4" fmla="*/ 5486 h 10000"/>
              <a:gd name="connsiteX5" fmla="*/ 8859 w 10000"/>
              <a:gd name="connsiteY5" fmla="*/ 5087 h 10000"/>
              <a:gd name="connsiteX6" fmla="*/ 9443 w 10000"/>
              <a:gd name="connsiteY6" fmla="*/ 4813 h 10000"/>
              <a:gd name="connsiteX7" fmla="*/ 9761 w 10000"/>
              <a:gd name="connsiteY7" fmla="*/ 3017 h 10000"/>
              <a:gd name="connsiteX8" fmla="*/ 9735 w 10000"/>
              <a:gd name="connsiteY8" fmla="*/ 200 h 10000"/>
              <a:gd name="connsiteX9" fmla="*/ 7798 w 10000"/>
              <a:gd name="connsiteY9" fmla="*/ 175 h 10000"/>
              <a:gd name="connsiteX10" fmla="*/ 6552 w 10000"/>
              <a:gd name="connsiteY10" fmla="*/ 698 h 10000"/>
              <a:gd name="connsiteX11" fmla="*/ 7082 w 10000"/>
              <a:gd name="connsiteY11" fmla="*/ 1272 h 10000"/>
              <a:gd name="connsiteX12" fmla="*/ 5809 w 10000"/>
              <a:gd name="connsiteY12" fmla="*/ 1870 h 10000"/>
              <a:gd name="connsiteX13" fmla="*/ 5411 w 10000"/>
              <a:gd name="connsiteY13" fmla="*/ 948 h 10000"/>
              <a:gd name="connsiteX14" fmla="*/ 3873 w 10000"/>
              <a:gd name="connsiteY14" fmla="*/ 200 h 10000"/>
              <a:gd name="connsiteX15" fmla="*/ 371 w 10000"/>
              <a:gd name="connsiteY15" fmla="*/ 324 h 10000"/>
              <a:gd name="connsiteX16" fmla="*/ 80 w 10000"/>
              <a:gd name="connsiteY16" fmla="*/ 3317 h 10000"/>
              <a:gd name="connsiteX17" fmla="*/ 1167 w 10000"/>
              <a:gd name="connsiteY17" fmla="*/ 3691 h 10000"/>
              <a:gd name="connsiteX18" fmla="*/ 1751 w 10000"/>
              <a:gd name="connsiteY18" fmla="*/ 4589 h 10000"/>
              <a:gd name="connsiteX19" fmla="*/ 822 w 10000"/>
              <a:gd name="connsiteY19" fmla="*/ 5661 h 10000"/>
              <a:gd name="connsiteX20" fmla="*/ 53 w 10000"/>
              <a:gd name="connsiteY20" fmla="*/ 6359 h 10000"/>
              <a:gd name="connsiteX21" fmla="*/ 398 w 10000"/>
              <a:gd name="connsiteY21" fmla="*/ 10000 h 10000"/>
              <a:gd name="connsiteX22" fmla="*/ 9867 w 10000"/>
              <a:gd name="connsiteY22" fmla="*/ 10000 h 10000"/>
              <a:gd name="connsiteX23" fmla="*/ 9629 w 10000"/>
              <a:gd name="connsiteY23" fmla="*/ 8005 h 10000"/>
              <a:gd name="connsiteX0" fmla="*/ 9629 w 10000"/>
              <a:gd name="connsiteY0" fmla="*/ 8005 h 10000"/>
              <a:gd name="connsiteX1" fmla="*/ 9761 w 10000"/>
              <a:gd name="connsiteY1" fmla="*/ 6060 h 10000"/>
              <a:gd name="connsiteX2" fmla="*/ 9284 w 10000"/>
              <a:gd name="connsiteY2" fmla="*/ 6185 h 10000"/>
              <a:gd name="connsiteX3" fmla="*/ 8515 w 10000"/>
              <a:gd name="connsiteY3" fmla="*/ 6434 h 10000"/>
              <a:gd name="connsiteX4" fmla="*/ 8249 w 10000"/>
              <a:gd name="connsiteY4" fmla="*/ 5486 h 10000"/>
              <a:gd name="connsiteX5" fmla="*/ 8859 w 10000"/>
              <a:gd name="connsiteY5" fmla="*/ 5087 h 10000"/>
              <a:gd name="connsiteX6" fmla="*/ 9443 w 10000"/>
              <a:gd name="connsiteY6" fmla="*/ 4813 h 10000"/>
              <a:gd name="connsiteX7" fmla="*/ 9761 w 10000"/>
              <a:gd name="connsiteY7" fmla="*/ 3017 h 10000"/>
              <a:gd name="connsiteX8" fmla="*/ 9735 w 10000"/>
              <a:gd name="connsiteY8" fmla="*/ 200 h 10000"/>
              <a:gd name="connsiteX9" fmla="*/ 7798 w 10000"/>
              <a:gd name="connsiteY9" fmla="*/ 175 h 10000"/>
              <a:gd name="connsiteX10" fmla="*/ 6552 w 10000"/>
              <a:gd name="connsiteY10" fmla="*/ 698 h 10000"/>
              <a:gd name="connsiteX11" fmla="*/ 7082 w 10000"/>
              <a:gd name="connsiteY11" fmla="*/ 1272 h 10000"/>
              <a:gd name="connsiteX12" fmla="*/ 5809 w 10000"/>
              <a:gd name="connsiteY12" fmla="*/ 1870 h 10000"/>
              <a:gd name="connsiteX13" fmla="*/ 5411 w 10000"/>
              <a:gd name="connsiteY13" fmla="*/ 948 h 10000"/>
              <a:gd name="connsiteX14" fmla="*/ 3873 w 10000"/>
              <a:gd name="connsiteY14" fmla="*/ 200 h 10000"/>
              <a:gd name="connsiteX15" fmla="*/ 371 w 10000"/>
              <a:gd name="connsiteY15" fmla="*/ 324 h 10000"/>
              <a:gd name="connsiteX16" fmla="*/ 80 w 10000"/>
              <a:gd name="connsiteY16" fmla="*/ 3317 h 10000"/>
              <a:gd name="connsiteX17" fmla="*/ 1751 w 10000"/>
              <a:gd name="connsiteY17" fmla="*/ 4589 h 10000"/>
              <a:gd name="connsiteX18" fmla="*/ 822 w 10000"/>
              <a:gd name="connsiteY18" fmla="*/ 5661 h 10000"/>
              <a:gd name="connsiteX19" fmla="*/ 53 w 10000"/>
              <a:gd name="connsiteY19" fmla="*/ 6359 h 10000"/>
              <a:gd name="connsiteX20" fmla="*/ 398 w 10000"/>
              <a:gd name="connsiteY20" fmla="*/ 10000 h 10000"/>
              <a:gd name="connsiteX21" fmla="*/ 9867 w 10000"/>
              <a:gd name="connsiteY21" fmla="*/ 10000 h 10000"/>
              <a:gd name="connsiteX22" fmla="*/ 9629 w 10000"/>
              <a:gd name="connsiteY22" fmla="*/ 8005 h 10000"/>
              <a:gd name="connsiteX0" fmla="*/ 9576 w 9947"/>
              <a:gd name="connsiteY0" fmla="*/ 8005 h 10000"/>
              <a:gd name="connsiteX1" fmla="*/ 9708 w 9947"/>
              <a:gd name="connsiteY1" fmla="*/ 6060 h 10000"/>
              <a:gd name="connsiteX2" fmla="*/ 9231 w 9947"/>
              <a:gd name="connsiteY2" fmla="*/ 6185 h 10000"/>
              <a:gd name="connsiteX3" fmla="*/ 8462 w 9947"/>
              <a:gd name="connsiteY3" fmla="*/ 6434 h 10000"/>
              <a:gd name="connsiteX4" fmla="*/ 8196 w 9947"/>
              <a:gd name="connsiteY4" fmla="*/ 5486 h 10000"/>
              <a:gd name="connsiteX5" fmla="*/ 8806 w 9947"/>
              <a:gd name="connsiteY5" fmla="*/ 5087 h 10000"/>
              <a:gd name="connsiteX6" fmla="*/ 9390 w 9947"/>
              <a:gd name="connsiteY6" fmla="*/ 4813 h 10000"/>
              <a:gd name="connsiteX7" fmla="*/ 9708 w 9947"/>
              <a:gd name="connsiteY7" fmla="*/ 3017 h 10000"/>
              <a:gd name="connsiteX8" fmla="*/ 9682 w 9947"/>
              <a:gd name="connsiteY8" fmla="*/ 200 h 10000"/>
              <a:gd name="connsiteX9" fmla="*/ 7745 w 9947"/>
              <a:gd name="connsiteY9" fmla="*/ 175 h 10000"/>
              <a:gd name="connsiteX10" fmla="*/ 6499 w 9947"/>
              <a:gd name="connsiteY10" fmla="*/ 698 h 10000"/>
              <a:gd name="connsiteX11" fmla="*/ 7029 w 9947"/>
              <a:gd name="connsiteY11" fmla="*/ 1272 h 10000"/>
              <a:gd name="connsiteX12" fmla="*/ 5756 w 9947"/>
              <a:gd name="connsiteY12" fmla="*/ 1870 h 10000"/>
              <a:gd name="connsiteX13" fmla="*/ 5358 w 9947"/>
              <a:gd name="connsiteY13" fmla="*/ 948 h 10000"/>
              <a:gd name="connsiteX14" fmla="*/ 3820 w 9947"/>
              <a:gd name="connsiteY14" fmla="*/ 200 h 10000"/>
              <a:gd name="connsiteX15" fmla="*/ 318 w 9947"/>
              <a:gd name="connsiteY15" fmla="*/ 324 h 10000"/>
              <a:gd name="connsiteX16" fmla="*/ 27 w 9947"/>
              <a:gd name="connsiteY16" fmla="*/ 3317 h 10000"/>
              <a:gd name="connsiteX17" fmla="*/ 1698 w 9947"/>
              <a:gd name="connsiteY17" fmla="*/ 4589 h 10000"/>
              <a:gd name="connsiteX18" fmla="*/ 0 w 9947"/>
              <a:gd name="connsiteY18" fmla="*/ 6359 h 10000"/>
              <a:gd name="connsiteX19" fmla="*/ 345 w 9947"/>
              <a:gd name="connsiteY19" fmla="*/ 10000 h 10000"/>
              <a:gd name="connsiteX20" fmla="*/ 9814 w 9947"/>
              <a:gd name="connsiteY20" fmla="*/ 10000 h 10000"/>
              <a:gd name="connsiteX21" fmla="*/ 9576 w 9947"/>
              <a:gd name="connsiteY21" fmla="*/ 8005 h 10000"/>
              <a:gd name="connsiteX0" fmla="*/ 9680 w 10053"/>
              <a:gd name="connsiteY0" fmla="*/ 8005 h 10000"/>
              <a:gd name="connsiteX1" fmla="*/ 9813 w 10053"/>
              <a:gd name="connsiteY1" fmla="*/ 6060 h 10000"/>
              <a:gd name="connsiteX2" fmla="*/ 9333 w 10053"/>
              <a:gd name="connsiteY2" fmla="*/ 6185 h 10000"/>
              <a:gd name="connsiteX3" fmla="*/ 8560 w 10053"/>
              <a:gd name="connsiteY3" fmla="*/ 6434 h 10000"/>
              <a:gd name="connsiteX4" fmla="*/ 8293 w 10053"/>
              <a:gd name="connsiteY4" fmla="*/ 5486 h 10000"/>
              <a:gd name="connsiteX5" fmla="*/ 8906 w 10053"/>
              <a:gd name="connsiteY5" fmla="*/ 5087 h 10000"/>
              <a:gd name="connsiteX6" fmla="*/ 9493 w 10053"/>
              <a:gd name="connsiteY6" fmla="*/ 4813 h 10000"/>
              <a:gd name="connsiteX7" fmla="*/ 9813 w 10053"/>
              <a:gd name="connsiteY7" fmla="*/ 3017 h 10000"/>
              <a:gd name="connsiteX8" fmla="*/ 9787 w 10053"/>
              <a:gd name="connsiteY8" fmla="*/ 200 h 10000"/>
              <a:gd name="connsiteX9" fmla="*/ 7839 w 10053"/>
              <a:gd name="connsiteY9" fmla="*/ 175 h 10000"/>
              <a:gd name="connsiteX10" fmla="*/ 6587 w 10053"/>
              <a:gd name="connsiteY10" fmla="*/ 698 h 10000"/>
              <a:gd name="connsiteX11" fmla="*/ 7119 w 10053"/>
              <a:gd name="connsiteY11" fmla="*/ 1272 h 10000"/>
              <a:gd name="connsiteX12" fmla="*/ 5840 w 10053"/>
              <a:gd name="connsiteY12" fmla="*/ 1870 h 10000"/>
              <a:gd name="connsiteX13" fmla="*/ 5440 w 10053"/>
              <a:gd name="connsiteY13" fmla="*/ 948 h 10000"/>
              <a:gd name="connsiteX14" fmla="*/ 3893 w 10053"/>
              <a:gd name="connsiteY14" fmla="*/ 200 h 10000"/>
              <a:gd name="connsiteX15" fmla="*/ 373 w 10053"/>
              <a:gd name="connsiteY15" fmla="*/ 324 h 10000"/>
              <a:gd name="connsiteX16" fmla="*/ 80 w 10053"/>
              <a:gd name="connsiteY16" fmla="*/ 3317 h 10000"/>
              <a:gd name="connsiteX17" fmla="*/ 53 w 10053"/>
              <a:gd name="connsiteY17" fmla="*/ 6359 h 10000"/>
              <a:gd name="connsiteX18" fmla="*/ 400 w 10053"/>
              <a:gd name="connsiteY18" fmla="*/ 10000 h 10000"/>
              <a:gd name="connsiteX19" fmla="*/ 9919 w 10053"/>
              <a:gd name="connsiteY19" fmla="*/ 10000 h 10000"/>
              <a:gd name="connsiteX20" fmla="*/ 9680 w 10053"/>
              <a:gd name="connsiteY20" fmla="*/ 8005 h 10000"/>
              <a:gd name="connsiteX0" fmla="*/ 10920 w 11293"/>
              <a:gd name="connsiteY0" fmla="*/ 8005 h 10000"/>
              <a:gd name="connsiteX1" fmla="*/ 11053 w 11293"/>
              <a:gd name="connsiteY1" fmla="*/ 6060 h 10000"/>
              <a:gd name="connsiteX2" fmla="*/ 10573 w 11293"/>
              <a:gd name="connsiteY2" fmla="*/ 6185 h 10000"/>
              <a:gd name="connsiteX3" fmla="*/ 9800 w 11293"/>
              <a:gd name="connsiteY3" fmla="*/ 6434 h 10000"/>
              <a:gd name="connsiteX4" fmla="*/ 9533 w 11293"/>
              <a:gd name="connsiteY4" fmla="*/ 5486 h 10000"/>
              <a:gd name="connsiteX5" fmla="*/ 10146 w 11293"/>
              <a:gd name="connsiteY5" fmla="*/ 5087 h 10000"/>
              <a:gd name="connsiteX6" fmla="*/ 10733 w 11293"/>
              <a:gd name="connsiteY6" fmla="*/ 4813 h 10000"/>
              <a:gd name="connsiteX7" fmla="*/ 11053 w 11293"/>
              <a:gd name="connsiteY7" fmla="*/ 3017 h 10000"/>
              <a:gd name="connsiteX8" fmla="*/ 11027 w 11293"/>
              <a:gd name="connsiteY8" fmla="*/ 200 h 10000"/>
              <a:gd name="connsiteX9" fmla="*/ 9079 w 11293"/>
              <a:gd name="connsiteY9" fmla="*/ 175 h 10000"/>
              <a:gd name="connsiteX10" fmla="*/ 7827 w 11293"/>
              <a:gd name="connsiteY10" fmla="*/ 698 h 10000"/>
              <a:gd name="connsiteX11" fmla="*/ 8359 w 11293"/>
              <a:gd name="connsiteY11" fmla="*/ 1272 h 10000"/>
              <a:gd name="connsiteX12" fmla="*/ 7080 w 11293"/>
              <a:gd name="connsiteY12" fmla="*/ 1870 h 10000"/>
              <a:gd name="connsiteX13" fmla="*/ 6680 w 11293"/>
              <a:gd name="connsiteY13" fmla="*/ 948 h 10000"/>
              <a:gd name="connsiteX14" fmla="*/ 5133 w 11293"/>
              <a:gd name="connsiteY14" fmla="*/ 200 h 10000"/>
              <a:gd name="connsiteX15" fmla="*/ 1613 w 11293"/>
              <a:gd name="connsiteY15" fmla="*/ 324 h 10000"/>
              <a:gd name="connsiteX16" fmla="*/ 1320 w 11293"/>
              <a:gd name="connsiteY16" fmla="*/ 3317 h 10000"/>
              <a:gd name="connsiteX17" fmla="*/ 1640 w 11293"/>
              <a:gd name="connsiteY17" fmla="*/ 10000 h 10000"/>
              <a:gd name="connsiteX18" fmla="*/ 11159 w 11293"/>
              <a:gd name="connsiteY18" fmla="*/ 10000 h 10000"/>
              <a:gd name="connsiteX19" fmla="*/ 10920 w 11293"/>
              <a:gd name="connsiteY19" fmla="*/ 8005 h 10000"/>
              <a:gd name="connsiteX0" fmla="*/ 10871 w 11244"/>
              <a:gd name="connsiteY0" fmla="*/ 8005 h 10000"/>
              <a:gd name="connsiteX1" fmla="*/ 11004 w 11244"/>
              <a:gd name="connsiteY1" fmla="*/ 6060 h 10000"/>
              <a:gd name="connsiteX2" fmla="*/ 10524 w 11244"/>
              <a:gd name="connsiteY2" fmla="*/ 6185 h 10000"/>
              <a:gd name="connsiteX3" fmla="*/ 9751 w 11244"/>
              <a:gd name="connsiteY3" fmla="*/ 6434 h 10000"/>
              <a:gd name="connsiteX4" fmla="*/ 9484 w 11244"/>
              <a:gd name="connsiteY4" fmla="*/ 5486 h 10000"/>
              <a:gd name="connsiteX5" fmla="*/ 10097 w 11244"/>
              <a:gd name="connsiteY5" fmla="*/ 5087 h 10000"/>
              <a:gd name="connsiteX6" fmla="*/ 10684 w 11244"/>
              <a:gd name="connsiteY6" fmla="*/ 4813 h 10000"/>
              <a:gd name="connsiteX7" fmla="*/ 11004 w 11244"/>
              <a:gd name="connsiteY7" fmla="*/ 3017 h 10000"/>
              <a:gd name="connsiteX8" fmla="*/ 10978 w 11244"/>
              <a:gd name="connsiteY8" fmla="*/ 200 h 10000"/>
              <a:gd name="connsiteX9" fmla="*/ 9030 w 11244"/>
              <a:gd name="connsiteY9" fmla="*/ 175 h 10000"/>
              <a:gd name="connsiteX10" fmla="*/ 7778 w 11244"/>
              <a:gd name="connsiteY10" fmla="*/ 698 h 10000"/>
              <a:gd name="connsiteX11" fmla="*/ 8310 w 11244"/>
              <a:gd name="connsiteY11" fmla="*/ 1272 h 10000"/>
              <a:gd name="connsiteX12" fmla="*/ 7031 w 11244"/>
              <a:gd name="connsiteY12" fmla="*/ 1870 h 10000"/>
              <a:gd name="connsiteX13" fmla="*/ 6631 w 11244"/>
              <a:gd name="connsiteY13" fmla="*/ 948 h 10000"/>
              <a:gd name="connsiteX14" fmla="*/ 5084 w 11244"/>
              <a:gd name="connsiteY14" fmla="*/ 200 h 10000"/>
              <a:gd name="connsiteX15" fmla="*/ 1564 w 11244"/>
              <a:gd name="connsiteY15" fmla="*/ 324 h 10000"/>
              <a:gd name="connsiteX16" fmla="*/ 1591 w 11244"/>
              <a:gd name="connsiteY16" fmla="*/ 10000 h 10000"/>
              <a:gd name="connsiteX17" fmla="*/ 11110 w 11244"/>
              <a:gd name="connsiteY17" fmla="*/ 10000 h 10000"/>
              <a:gd name="connsiteX18" fmla="*/ 10871 w 11244"/>
              <a:gd name="connsiteY18" fmla="*/ 8005 h 10000"/>
              <a:gd name="connsiteX0" fmla="*/ 9307 w 9680"/>
              <a:gd name="connsiteY0" fmla="*/ 8005 h 10000"/>
              <a:gd name="connsiteX1" fmla="*/ 9440 w 9680"/>
              <a:gd name="connsiteY1" fmla="*/ 6060 h 10000"/>
              <a:gd name="connsiteX2" fmla="*/ 8960 w 9680"/>
              <a:gd name="connsiteY2" fmla="*/ 6185 h 10000"/>
              <a:gd name="connsiteX3" fmla="*/ 8187 w 9680"/>
              <a:gd name="connsiteY3" fmla="*/ 6434 h 10000"/>
              <a:gd name="connsiteX4" fmla="*/ 7920 w 9680"/>
              <a:gd name="connsiteY4" fmla="*/ 5486 h 10000"/>
              <a:gd name="connsiteX5" fmla="*/ 8533 w 9680"/>
              <a:gd name="connsiteY5" fmla="*/ 5087 h 10000"/>
              <a:gd name="connsiteX6" fmla="*/ 9120 w 9680"/>
              <a:gd name="connsiteY6" fmla="*/ 4813 h 10000"/>
              <a:gd name="connsiteX7" fmla="*/ 9440 w 9680"/>
              <a:gd name="connsiteY7" fmla="*/ 3017 h 10000"/>
              <a:gd name="connsiteX8" fmla="*/ 9414 w 9680"/>
              <a:gd name="connsiteY8" fmla="*/ 200 h 10000"/>
              <a:gd name="connsiteX9" fmla="*/ 7466 w 9680"/>
              <a:gd name="connsiteY9" fmla="*/ 175 h 10000"/>
              <a:gd name="connsiteX10" fmla="*/ 6214 w 9680"/>
              <a:gd name="connsiteY10" fmla="*/ 698 h 10000"/>
              <a:gd name="connsiteX11" fmla="*/ 6746 w 9680"/>
              <a:gd name="connsiteY11" fmla="*/ 1272 h 10000"/>
              <a:gd name="connsiteX12" fmla="*/ 5467 w 9680"/>
              <a:gd name="connsiteY12" fmla="*/ 1870 h 10000"/>
              <a:gd name="connsiteX13" fmla="*/ 5067 w 9680"/>
              <a:gd name="connsiteY13" fmla="*/ 948 h 10000"/>
              <a:gd name="connsiteX14" fmla="*/ 3520 w 9680"/>
              <a:gd name="connsiteY14" fmla="*/ 200 h 10000"/>
              <a:gd name="connsiteX15" fmla="*/ 0 w 9680"/>
              <a:gd name="connsiteY15" fmla="*/ 324 h 10000"/>
              <a:gd name="connsiteX16" fmla="*/ 27 w 9680"/>
              <a:gd name="connsiteY16" fmla="*/ 10000 h 10000"/>
              <a:gd name="connsiteX17" fmla="*/ 9546 w 9680"/>
              <a:gd name="connsiteY17" fmla="*/ 10000 h 10000"/>
              <a:gd name="connsiteX18" fmla="*/ 9307 w 9680"/>
              <a:gd name="connsiteY18" fmla="*/ 800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0" h="10000">
                <a:moveTo>
                  <a:pt x="9307" y="8005"/>
                </a:moveTo>
                <a:cubicBezTo>
                  <a:pt x="9414" y="6908"/>
                  <a:pt x="9680" y="6309"/>
                  <a:pt x="9440" y="6060"/>
                </a:cubicBezTo>
                <a:cubicBezTo>
                  <a:pt x="9280" y="5860"/>
                  <a:pt x="9120" y="5910"/>
                  <a:pt x="8960" y="6185"/>
                </a:cubicBezTo>
                <a:cubicBezTo>
                  <a:pt x="8773" y="6484"/>
                  <a:pt x="8480" y="6733"/>
                  <a:pt x="8187" y="6434"/>
                </a:cubicBezTo>
                <a:cubicBezTo>
                  <a:pt x="7920" y="6110"/>
                  <a:pt x="7866" y="5810"/>
                  <a:pt x="7920" y="5486"/>
                </a:cubicBezTo>
                <a:cubicBezTo>
                  <a:pt x="7973" y="5187"/>
                  <a:pt x="8134" y="4788"/>
                  <a:pt x="8533" y="5087"/>
                </a:cubicBezTo>
                <a:cubicBezTo>
                  <a:pt x="8960" y="5411"/>
                  <a:pt x="9093" y="4938"/>
                  <a:pt x="9120" y="4813"/>
                </a:cubicBezTo>
                <a:cubicBezTo>
                  <a:pt x="9227" y="4489"/>
                  <a:pt x="9386" y="3566"/>
                  <a:pt x="9440" y="3017"/>
                </a:cubicBezTo>
                <a:cubicBezTo>
                  <a:pt x="9493" y="2444"/>
                  <a:pt x="9546" y="798"/>
                  <a:pt x="9414" y="200"/>
                </a:cubicBezTo>
                <a:cubicBezTo>
                  <a:pt x="8400" y="474"/>
                  <a:pt x="8187" y="249"/>
                  <a:pt x="7466" y="175"/>
                </a:cubicBezTo>
                <a:cubicBezTo>
                  <a:pt x="6774" y="100"/>
                  <a:pt x="6240" y="399"/>
                  <a:pt x="6214" y="698"/>
                </a:cubicBezTo>
                <a:cubicBezTo>
                  <a:pt x="6214" y="973"/>
                  <a:pt x="6746" y="873"/>
                  <a:pt x="6746" y="1272"/>
                </a:cubicBezTo>
                <a:cubicBezTo>
                  <a:pt x="6746" y="1421"/>
                  <a:pt x="6480" y="1970"/>
                  <a:pt x="5467" y="1870"/>
                </a:cubicBezTo>
                <a:cubicBezTo>
                  <a:pt x="4427" y="1771"/>
                  <a:pt x="4960" y="1247"/>
                  <a:pt x="5067" y="948"/>
                </a:cubicBezTo>
                <a:cubicBezTo>
                  <a:pt x="5173" y="574"/>
                  <a:pt x="4293" y="324"/>
                  <a:pt x="3520" y="200"/>
                </a:cubicBezTo>
                <a:cubicBezTo>
                  <a:pt x="2480" y="0"/>
                  <a:pt x="534" y="324"/>
                  <a:pt x="0" y="324"/>
                </a:cubicBezTo>
                <a:cubicBezTo>
                  <a:pt x="9" y="3549"/>
                  <a:pt x="18" y="6775"/>
                  <a:pt x="27" y="10000"/>
                </a:cubicBezTo>
                <a:lnTo>
                  <a:pt x="9546" y="10000"/>
                </a:lnTo>
                <a:cubicBezTo>
                  <a:pt x="9414" y="9451"/>
                  <a:pt x="9227" y="8504"/>
                  <a:pt x="9307" y="8005"/>
                </a:cubicBezTo>
                <a:close/>
              </a:path>
            </a:pathLst>
          </a:custGeom>
          <a:solidFill>
            <a:srgbClr val="CFCFCF"/>
          </a:solidFill>
          <a:ln w="12700" cap="flat" cmpd="sng">
            <a:solidFill>
              <a:srgbClr val="000000"/>
            </a:solidFill>
            <a:prstDash val="solid"/>
            <a:miter lim="800000"/>
            <a:headEnd/>
            <a:tailEnd/>
          </a:ln>
        </p:spPr>
        <p:txBody>
          <a:bodyPr/>
          <a:lstStyle/>
          <a:p>
            <a:endParaRPr lang="en-US"/>
          </a:p>
        </p:txBody>
      </p:sp>
      <p:sp>
        <p:nvSpPr>
          <p:cNvPr id="16" name="TextBox 15"/>
          <p:cNvSpPr txBox="1"/>
          <p:nvPr/>
        </p:nvSpPr>
        <p:spPr>
          <a:xfrm>
            <a:off x="1219200" y="3939884"/>
            <a:ext cx="1228534" cy="566313"/>
          </a:xfrm>
          <a:prstGeom prst="rect">
            <a:avLst/>
          </a:prstGeom>
          <a:noFill/>
        </p:spPr>
        <p:txBody>
          <a:bodyPr wrap="square" rtlCol="0">
            <a:spAutoFit/>
          </a:bodyPr>
          <a:lstStyle/>
          <a:p>
            <a:r>
              <a:rPr lang="en-US" dirty="0" smtClean="0">
                <a:solidFill>
                  <a:schemeClr val="tx1"/>
                </a:solidFill>
              </a:rPr>
              <a:t>Price of Water</a:t>
            </a:r>
            <a:endParaRPr lang="en-US" dirty="0">
              <a:solidFill>
                <a:schemeClr val="tx1"/>
              </a:solidFill>
            </a:endParaRPr>
          </a:p>
        </p:txBody>
      </p:sp>
      <p:sp>
        <p:nvSpPr>
          <p:cNvPr id="17" name="Rectangle 16"/>
          <p:cNvSpPr/>
          <p:nvPr/>
        </p:nvSpPr>
        <p:spPr>
          <a:xfrm>
            <a:off x="3810000" y="2362200"/>
            <a:ext cx="1504770" cy="646331"/>
          </a:xfrm>
          <a:prstGeom prst="rect">
            <a:avLst/>
          </a:prstGeom>
        </p:spPr>
        <p:txBody>
          <a:bodyPr wrap="square">
            <a:spAutoFit/>
          </a:bodyPr>
          <a:lstStyle/>
          <a:p>
            <a:r>
              <a:rPr lang="en-US" dirty="0" smtClean="0">
                <a:solidFill>
                  <a:schemeClr val="tx1"/>
                </a:solidFill>
              </a:rPr>
              <a:t>Rate Structure</a:t>
            </a:r>
            <a:endParaRPr lang="en-US" dirty="0">
              <a:solidFill>
                <a:schemeClr val="tx1"/>
              </a:solidFill>
            </a:endParaRPr>
          </a:p>
        </p:txBody>
      </p:sp>
      <p:sp>
        <p:nvSpPr>
          <p:cNvPr id="18" name="Rectangle 17"/>
          <p:cNvSpPr/>
          <p:nvPr/>
        </p:nvSpPr>
        <p:spPr>
          <a:xfrm>
            <a:off x="3810000" y="5543792"/>
            <a:ext cx="1554500" cy="323608"/>
          </a:xfrm>
          <a:prstGeom prst="rect">
            <a:avLst/>
          </a:prstGeom>
        </p:spPr>
        <p:txBody>
          <a:bodyPr wrap="none">
            <a:spAutoFit/>
          </a:bodyPr>
          <a:lstStyle/>
          <a:p>
            <a:r>
              <a:rPr lang="en-US" dirty="0" smtClean="0">
                <a:solidFill>
                  <a:schemeClr val="tx1"/>
                </a:solidFill>
              </a:rPr>
              <a:t>Public Education</a:t>
            </a:r>
            <a:endParaRPr lang="en-US" dirty="0">
              <a:solidFill>
                <a:schemeClr val="tx1"/>
              </a:solidFill>
            </a:endParaRPr>
          </a:p>
        </p:txBody>
      </p:sp>
      <p:sp>
        <p:nvSpPr>
          <p:cNvPr id="19" name="Rectangle 18"/>
          <p:cNvSpPr/>
          <p:nvPr/>
        </p:nvSpPr>
        <p:spPr>
          <a:xfrm>
            <a:off x="1143000" y="5399007"/>
            <a:ext cx="1746967" cy="646331"/>
          </a:xfrm>
          <a:prstGeom prst="rect">
            <a:avLst/>
          </a:prstGeom>
        </p:spPr>
        <p:txBody>
          <a:bodyPr wrap="square">
            <a:spAutoFit/>
          </a:bodyPr>
          <a:lstStyle/>
          <a:p>
            <a:r>
              <a:rPr lang="en-US" dirty="0" smtClean="0">
                <a:solidFill>
                  <a:schemeClr val="tx1"/>
                </a:solidFill>
              </a:rPr>
              <a:t>Technology Improvements</a:t>
            </a:r>
            <a:endParaRPr lang="en-US" dirty="0">
              <a:solidFill>
                <a:schemeClr val="tx1"/>
              </a:solidFill>
            </a:endParaRPr>
          </a:p>
        </p:txBody>
      </p:sp>
      <p:sp>
        <p:nvSpPr>
          <p:cNvPr id="20" name="Rectangle 19"/>
          <p:cNvSpPr/>
          <p:nvPr/>
        </p:nvSpPr>
        <p:spPr>
          <a:xfrm>
            <a:off x="3352800" y="3833873"/>
            <a:ext cx="2046882" cy="646331"/>
          </a:xfrm>
          <a:prstGeom prst="rect">
            <a:avLst/>
          </a:prstGeom>
        </p:spPr>
        <p:txBody>
          <a:bodyPr wrap="square">
            <a:spAutoFit/>
          </a:bodyPr>
          <a:lstStyle/>
          <a:p>
            <a:pPr lvl="1"/>
            <a:r>
              <a:rPr lang="en-US" dirty="0" smtClean="0">
                <a:solidFill>
                  <a:schemeClr val="tx1"/>
                </a:solidFill>
              </a:rPr>
              <a:t>Water-use restrictions</a:t>
            </a:r>
            <a:endParaRPr lang="en-US" dirty="0">
              <a:solidFill>
                <a:schemeClr val="tx1"/>
              </a:solidFill>
            </a:endParaRPr>
          </a:p>
        </p:txBody>
      </p:sp>
      <p:sp>
        <p:nvSpPr>
          <p:cNvPr id="21" name="Rectangle 20"/>
          <p:cNvSpPr/>
          <p:nvPr/>
        </p:nvSpPr>
        <p:spPr>
          <a:xfrm>
            <a:off x="6248400" y="2358001"/>
            <a:ext cx="2057400" cy="646331"/>
          </a:xfrm>
          <a:prstGeom prst="rect">
            <a:avLst/>
          </a:prstGeom>
        </p:spPr>
        <p:txBody>
          <a:bodyPr wrap="square">
            <a:spAutoFit/>
          </a:bodyPr>
          <a:lstStyle/>
          <a:p>
            <a:r>
              <a:rPr lang="en-US" dirty="0" smtClean="0">
                <a:solidFill>
                  <a:schemeClr val="tx1"/>
                </a:solidFill>
              </a:rPr>
              <a:t>Weather and Climate</a:t>
            </a:r>
            <a:endParaRPr lang="en-US" dirty="0">
              <a:solidFill>
                <a:schemeClr val="tx1"/>
              </a:solidFill>
            </a:endParaRPr>
          </a:p>
        </p:txBody>
      </p:sp>
      <p:sp>
        <p:nvSpPr>
          <p:cNvPr id="22" name="Rectangle 21"/>
          <p:cNvSpPr/>
          <p:nvPr/>
        </p:nvSpPr>
        <p:spPr>
          <a:xfrm>
            <a:off x="6400800" y="5562600"/>
            <a:ext cx="1105945" cy="369332"/>
          </a:xfrm>
          <a:prstGeom prst="rect">
            <a:avLst/>
          </a:prstGeom>
        </p:spPr>
        <p:txBody>
          <a:bodyPr wrap="none">
            <a:spAutoFit/>
          </a:bodyPr>
          <a:lstStyle/>
          <a:p>
            <a:r>
              <a:rPr lang="en-US" dirty="0" smtClean="0">
                <a:solidFill>
                  <a:schemeClr val="tx1"/>
                </a:solidFill>
              </a:rPr>
              <a:t>Economy</a:t>
            </a:r>
            <a:endParaRPr lang="en-US" dirty="0">
              <a:solidFill>
                <a:schemeClr val="tx1"/>
              </a:solidFill>
            </a:endParaRPr>
          </a:p>
        </p:txBody>
      </p:sp>
      <p:sp>
        <p:nvSpPr>
          <p:cNvPr id="23" name="Rectangle 22"/>
          <p:cNvSpPr/>
          <p:nvPr/>
        </p:nvSpPr>
        <p:spPr>
          <a:xfrm>
            <a:off x="6248400" y="3810000"/>
            <a:ext cx="1896339" cy="923330"/>
          </a:xfrm>
          <a:prstGeom prst="rect">
            <a:avLst/>
          </a:prstGeom>
        </p:spPr>
        <p:txBody>
          <a:bodyPr wrap="square">
            <a:spAutoFit/>
          </a:bodyPr>
          <a:lstStyle/>
          <a:p>
            <a:r>
              <a:rPr lang="en-US" dirty="0" smtClean="0">
                <a:solidFill>
                  <a:schemeClr val="tx1"/>
                </a:solidFill>
              </a:rPr>
              <a:t>Housing and Household Characteristics</a:t>
            </a:r>
            <a:endParaRPr lang="en-US" dirty="0">
              <a:solidFill>
                <a:schemeClr val="tx1"/>
              </a:solidFill>
            </a:endParaRPr>
          </a:p>
        </p:txBody>
      </p:sp>
      <p:sp>
        <p:nvSpPr>
          <p:cNvPr id="29" name="Rectangle 28"/>
          <p:cNvSpPr/>
          <p:nvPr/>
        </p:nvSpPr>
        <p:spPr>
          <a:xfrm>
            <a:off x="1143000" y="2362200"/>
            <a:ext cx="1643747" cy="646331"/>
          </a:xfrm>
          <a:prstGeom prst="rect">
            <a:avLst/>
          </a:prstGeom>
        </p:spPr>
        <p:txBody>
          <a:bodyPr wrap="square">
            <a:spAutoFit/>
          </a:bodyPr>
          <a:lstStyle/>
          <a:p>
            <a:r>
              <a:rPr lang="en-US" dirty="0" smtClean="0">
                <a:solidFill>
                  <a:schemeClr val="tx1"/>
                </a:solidFill>
              </a:rPr>
              <a:t>Nonresidential Characteristics</a:t>
            </a:r>
            <a:endParaRPr lang="en-US" dirty="0">
              <a:solidFill>
                <a:schemeClr val="tx1"/>
              </a:solidFill>
            </a:endParaRPr>
          </a:p>
        </p:txBody>
      </p:sp>
      <p:sp>
        <p:nvSpPr>
          <p:cNvPr id="28" name="Title 1"/>
          <p:cNvSpPr txBox="1">
            <a:spLocks/>
          </p:cNvSpPr>
          <p:nvPr/>
        </p:nvSpPr>
        <p:spPr>
          <a:xfrm>
            <a:off x="0" y="304800"/>
            <a:ext cx="9144000" cy="11430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i="0" u="none" strike="noStrike" kern="1200" cap="none" spc="0" normalizeH="0" baseline="0" noProof="0" dirty="0" smtClean="0">
                <a:ln>
                  <a:noFill/>
                </a:ln>
                <a:solidFill>
                  <a:schemeClr val="accent1">
                    <a:lumMod val="75000"/>
                  </a:schemeClr>
                </a:solidFill>
                <a:effectLst/>
                <a:uLnTx/>
                <a:uFillTx/>
                <a:latin typeface="Tahoma" pitchFamily="34" charset="0"/>
                <a:ea typeface="+mj-ea"/>
                <a:cs typeface="Tahoma" pitchFamily="34" charset="0"/>
              </a:rPr>
              <a:t>Challenges to Conservation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i="0" u="none" strike="noStrike" kern="1200" cap="none" spc="0" normalizeH="0" baseline="0" noProof="0" dirty="0" smtClean="0">
                <a:ln>
                  <a:noFill/>
                </a:ln>
                <a:solidFill>
                  <a:schemeClr val="accent1">
                    <a:lumMod val="75000"/>
                  </a:schemeClr>
                </a:solidFill>
                <a:effectLst/>
                <a:uLnTx/>
                <a:uFillTx/>
                <a:latin typeface="Tahoma" pitchFamily="34" charset="0"/>
                <a:ea typeface="+mj-ea"/>
                <a:cs typeface="Tahoma" pitchFamily="34" charset="0"/>
              </a:rPr>
              <a:t>Numerous Factors Influence Water Demands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sz="4000" dirty="0" smtClean="0">
                <a:solidFill>
                  <a:schemeClr val="accent1">
                    <a:lumMod val="75000"/>
                  </a:schemeClr>
                </a:solidFill>
                <a:latin typeface="Tahoma" pitchFamily="34" charset="0"/>
                <a:cs typeface="Tahoma" pitchFamily="34" charset="0"/>
              </a:rPr>
              <a:t>San Diego County Water Authority Service Area</a:t>
            </a:r>
            <a:endParaRPr lang="en-US" sz="4000" dirty="0"/>
          </a:p>
        </p:txBody>
      </p:sp>
      <p:pic>
        <p:nvPicPr>
          <p:cNvPr id="4" name="Picture 2" descr="http://www.sdcwa.org/about/images/AgenciesMap.jpg"/>
          <p:cNvPicPr>
            <a:picLocks noChangeAspect="1" noChangeArrowheads="1"/>
          </p:cNvPicPr>
          <p:nvPr/>
        </p:nvPicPr>
        <p:blipFill>
          <a:blip r:embed="rId2" cstate="print"/>
          <a:srcRect/>
          <a:stretch>
            <a:fillRect/>
          </a:stretch>
        </p:blipFill>
        <p:spPr bwMode="auto">
          <a:xfrm>
            <a:off x="781050" y="1295400"/>
            <a:ext cx="7600950" cy="5320665"/>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What’s at stake</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3600" dirty="0" smtClean="0">
                <a:solidFill>
                  <a:srgbClr val="3333CC"/>
                </a:solidFill>
                <a:latin typeface="Tahoma" pitchFamily="34" charset="0"/>
                <a:cs typeface="Tahoma" pitchFamily="34" charset="0"/>
              </a:rPr>
              <a:t>Potentially More Frequent and Severe Shortages Could Negatively Impact Economy</a:t>
            </a:r>
          </a:p>
        </p:txBody>
      </p:sp>
      <p:pic>
        <p:nvPicPr>
          <p:cNvPr id="9222" name="Picture 15" descr="DroughtAlertBarKen (2)"/>
          <p:cNvPicPr>
            <a:picLocks noChangeAspect="1" noChangeArrowheads="1"/>
          </p:cNvPicPr>
          <p:nvPr/>
        </p:nvPicPr>
        <p:blipFill>
          <a:blip r:embed="rId3" cstate="print"/>
          <a:srcRect/>
          <a:stretch>
            <a:fillRect/>
          </a:stretch>
        </p:blipFill>
        <p:spPr bwMode="auto">
          <a:xfrm>
            <a:off x="2285905" y="2152466"/>
            <a:ext cx="5486495" cy="4503114"/>
          </a:xfrm>
          <a:prstGeom prst="rect">
            <a:avLst/>
          </a:prstGeom>
          <a:noFill/>
          <a:ln w="9525">
            <a:noFill/>
            <a:miter lim="800000"/>
            <a:headEnd/>
            <a:tailEnd/>
          </a:ln>
        </p:spPr>
      </p:pic>
      <p:sp>
        <p:nvSpPr>
          <p:cNvPr id="9" name="TextBox 8"/>
          <p:cNvSpPr txBox="1"/>
          <p:nvPr/>
        </p:nvSpPr>
        <p:spPr>
          <a:xfrm>
            <a:off x="304800" y="3669268"/>
            <a:ext cx="1752600" cy="400110"/>
          </a:xfrm>
          <a:prstGeom prst="rect">
            <a:avLst/>
          </a:prstGeom>
          <a:noFill/>
        </p:spPr>
        <p:txBody>
          <a:bodyPr wrap="square" rtlCol="0">
            <a:spAutoFit/>
          </a:bodyPr>
          <a:lstStyle/>
          <a:p>
            <a:r>
              <a:rPr lang="en-US" sz="2000" dirty="0" smtClean="0"/>
              <a:t>Current Level</a:t>
            </a:r>
            <a:endParaRPr lang="en-US" sz="2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water.ca.gov/newsroom/photo/drought/3_25_09_IMG_9695lg.jpg"/>
          <p:cNvPicPr>
            <a:picLocks noChangeAspect="1" noChangeArrowheads="1"/>
          </p:cNvPicPr>
          <p:nvPr/>
        </p:nvPicPr>
        <p:blipFill>
          <a:blip r:embed="rId3" cstate="print"/>
          <a:srcRect/>
          <a:stretch>
            <a:fillRect/>
          </a:stretch>
        </p:blipFill>
        <p:spPr bwMode="auto">
          <a:xfrm>
            <a:off x="-11910" y="0"/>
            <a:ext cx="9155910" cy="6857999"/>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Reliable Future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951038" y="2327275"/>
          <a:ext cx="3216275" cy="2224088"/>
        </p:xfrm>
        <a:graphic>
          <a:graphicData uri="http://schemas.openxmlformats.org/presentationml/2006/ole">
            <p:oleObj spid="_x0000_s3074" name="Chart" r:id="rId4" imgW="7677188" imgH="4200525" progId="MSGraph.Chart.8">
              <p:embed followColorScheme="full"/>
            </p:oleObj>
          </a:graphicData>
        </a:graphic>
      </p:graphicFrame>
      <p:sp>
        <p:nvSpPr>
          <p:cNvPr id="1030" name="Rectangle 2"/>
          <p:cNvSpPr>
            <a:spLocks noGrp="1" noChangeArrowheads="1"/>
          </p:cNvSpPr>
          <p:nvPr>
            <p:ph type="title"/>
          </p:nvPr>
        </p:nvSpPr>
        <p:spPr>
          <a:xfrm>
            <a:off x="457200" y="156030"/>
            <a:ext cx="8478838" cy="1143000"/>
          </a:xfrm>
        </p:spPr>
        <p:txBody>
          <a:bodyPr>
            <a:normAutofit/>
          </a:bodyPr>
          <a:lstStyle/>
          <a:p>
            <a:pPr algn="ctr" eaLnBrk="1" fontAlgn="auto" hangingPunct="1">
              <a:spcAft>
                <a:spcPts val="0"/>
              </a:spcAft>
              <a:defRPr/>
            </a:pPr>
            <a:r>
              <a:rPr lang="en-US" sz="3600" dirty="0" smtClean="0">
                <a:solidFill>
                  <a:schemeClr val="accent1">
                    <a:lumMod val="75000"/>
                  </a:schemeClr>
                </a:solidFill>
                <a:latin typeface="Tahoma" pitchFamily="34" charset="0"/>
                <a:cs typeface="Tahoma" pitchFamily="34" charset="0"/>
              </a:rPr>
              <a:t>Regional Water Supply Diversification</a:t>
            </a:r>
          </a:p>
        </p:txBody>
      </p:sp>
      <p:graphicFrame>
        <p:nvGraphicFramePr>
          <p:cNvPr id="1027" name="Object 3"/>
          <p:cNvGraphicFramePr>
            <a:graphicFrameLocks noChangeAspect="1"/>
          </p:cNvGraphicFramePr>
          <p:nvPr>
            <p:ph sz="half" idx="1"/>
          </p:nvPr>
        </p:nvGraphicFramePr>
        <p:xfrm>
          <a:off x="304800" y="2228850"/>
          <a:ext cx="1739900" cy="960438"/>
        </p:xfrm>
        <a:graphic>
          <a:graphicData uri="http://schemas.openxmlformats.org/presentationml/2006/ole">
            <p:oleObj spid="_x0000_s3075" name="Chart" r:id="rId5" imgW="7648727" imgH="4219727" progId="MSGraph.Chart.8">
              <p:embed followColorScheme="full"/>
            </p:oleObj>
          </a:graphicData>
        </a:graphic>
      </p:graphicFrame>
      <p:graphicFrame>
        <p:nvGraphicFramePr>
          <p:cNvPr id="1028" name="Object 20"/>
          <p:cNvGraphicFramePr>
            <a:graphicFrameLocks noChangeAspect="1"/>
          </p:cNvGraphicFramePr>
          <p:nvPr>
            <p:ph sz="quarter" idx="2"/>
          </p:nvPr>
        </p:nvGraphicFramePr>
        <p:xfrm>
          <a:off x="5153025" y="2197100"/>
          <a:ext cx="4267200" cy="2379663"/>
        </p:xfrm>
        <a:graphic>
          <a:graphicData uri="http://schemas.openxmlformats.org/presentationml/2006/ole">
            <p:oleObj spid="_x0000_s3076" name="Chart" r:id="rId6" imgW="8219999" imgH="4581487" progId="MSGraph.Chart.8">
              <p:embed followColorScheme="full"/>
            </p:oleObj>
          </a:graphicData>
        </a:graphic>
      </p:graphicFrame>
      <p:sp>
        <p:nvSpPr>
          <p:cNvPr id="1031"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12A7932-6191-4D74-8E0A-E8FB244A6270}" type="slidenum">
              <a:rPr lang="en-US" smtClean="0"/>
              <a:pPr/>
              <a:t>24</a:t>
            </a:fld>
            <a:endParaRPr lang="en-US" dirty="0" smtClean="0"/>
          </a:p>
        </p:txBody>
      </p:sp>
      <p:sp>
        <p:nvSpPr>
          <p:cNvPr id="1032" name="Rectangle 4"/>
          <p:cNvSpPr>
            <a:spLocks noChangeArrowheads="1"/>
          </p:cNvSpPr>
          <p:nvPr/>
        </p:nvSpPr>
        <p:spPr bwMode="auto">
          <a:xfrm>
            <a:off x="838200" y="4986338"/>
            <a:ext cx="241300" cy="190500"/>
          </a:xfrm>
          <a:prstGeom prst="rect">
            <a:avLst/>
          </a:prstGeom>
          <a:solidFill>
            <a:srgbClr val="0000FF"/>
          </a:solidFill>
          <a:ln w="9525">
            <a:solidFill>
              <a:schemeClr val="tx1"/>
            </a:solidFill>
            <a:miter lim="800000"/>
            <a:headEnd/>
            <a:tailEnd/>
          </a:ln>
        </p:spPr>
        <p:txBody>
          <a:bodyPr wrap="none" anchor="ctr"/>
          <a:lstStyle/>
          <a:p>
            <a:pPr algn="ctr" eaLnBrk="0" hangingPunct="0"/>
            <a:endParaRPr lang="en-US" dirty="0"/>
          </a:p>
        </p:txBody>
      </p:sp>
      <p:sp>
        <p:nvSpPr>
          <p:cNvPr id="1033" name="Rectangle 5"/>
          <p:cNvSpPr>
            <a:spLocks noChangeArrowheads="1"/>
          </p:cNvSpPr>
          <p:nvPr/>
        </p:nvSpPr>
        <p:spPr bwMode="auto">
          <a:xfrm>
            <a:off x="838200" y="5367338"/>
            <a:ext cx="241300" cy="190500"/>
          </a:xfrm>
          <a:prstGeom prst="rect">
            <a:avLst/>
          </a:prstGeom>
          <a:solidFill>
            <a:srgbClr val="FF0000"/>
          </a:solidFill>
          <a:ln w="9525">
            <a:solidFill>
              <a:schemeClr val="tx1"/>
            </a:solidFill>
            <a:miter lim="800000"/>
            <a:headEnd/>
            <a:tailEnd/>
          </a:ln>
        </p:spPr>
        <p:txBody>
          <a:bodyPr wrap="none" anchor="ctr"/>
          <a:lstStyle/>
          <a:p>
            <a:pPr algn="ctr" eaLnBrk="0" hangingPunct="0"/>
            <a:endParaRPr lang="en-US" dirty="0"/>
          </a:p>
        </p:txBody>
      </p:sp>
      <p:sp>
        <p:nvSpPr>
          <p:cNvPr id="1034" name="Rectangle 6"/>
          <p:cNvSpPr>
            <a:spLocks noChangeArrowheads="1"/>
          </p:cNvSpPr>
          <p:nvPr/>
        </p:nvSpPr>
        <p:spPr bwMode="auto">
          <a:xfrm>
            <a:off x="838200" y="5716588"/>
            <a:ext cx="241300" cy="190500"/>
          </a:xfrm>
          <a:prstGeom prst="rect">
            <a:avLst/>
          </a:prstGeom>
          <a:solidFill>
            <a:srgbClr val="008000"/>
          </a:solidFill>
          <a:ln w="9525">
            <a:solidFill>
              <a:schemeClr val="tx1"/>
            </a:solidFill>
            <a:miter lim="800000"/>
            <a:headEnd/>
            <a:tailEnd/>
          </a:ln>
        </p:spPr>
        <p:txBody>
          <a:bodyPr wrap="none" anchor="ctr"/>
          <a:lstStyle/>
          <a:p>
            <a:pPr algn="ctr" eaLnBrk="0" hangingPunct="0"/>
            <a:endParaRPr lang="en-US" dirty="0"/>
          </a:p>
        </p:txBody>
      </p:sp>
      <p:sp>
        <p:nvSpPr>
          <p:cNvPr id="1035" name="Rectangle 7"/>
          <p:cNvSpPr>
            <a:spLocks noChangeArrowheads="1"/>
          </p:cNvSpPr>
          <p:nvPr/>
        </p:nvSpPr>
        <p:spPr bwMode="auto">
          <a:xfrm>
            <a:off x="5168900" y="4986338"/>
            <a:ext cx="241300" cy="190500"/>
          </a:xfrm>
          <a:prstGeom prst="rect">
            <a:avLst/>
          </a:prstGeom>
          <a:solidFill>
            <a:srgbClr val="CCFFFF"/>
          </a:solidFill>
          <a:ln w="9525">
            <a:solidFill>
              <a:schemeClr val="tx1"/>
            </a:solidFill>
            <a:miter lim="800000"/>
            <a:headEnd/>
            <a:tailEnd/>
          </a:ln>
        </p:spPr>
        <p:txBody>
          <a:bodyPr wrap="none" anchor="ctr"/>
          <a:lstStyle/>
          <a:p>
            <a:pPr algn="ctr" eaLnBrk="0" hangingPunct="0"/>
            <a:endParaRPr lang="en-US" dirty="0"/>
          </a:p>
        </p:txBody>
      </p:sp>
      <p:sp>
        <p:nvSpPr>
          <p:cNvPr id="1036" name="Rectangle 8"/>
          <p:cNvSpPr>
            <a:spLocks noChangeArrowheads="1"/>
          </p:cNvSpPr>
          <p:nvPr/>
        </p:nvSpPr>
        <p:spPr bwMode="auto">
          <a:xfrm>
            <a:off x="5168900" y="5367338"/>
            <a:ext cx="241300" cy="190500"/>
          </a:xfrm>
          <a:prstGeom prst="rect">
            <a:avLst/>
          </a:prstGeom>
          <a:solidFill>
            <a:srgbClr val="CC99FF"/>
          </a:solidFill>
          <a:ln w="9525">
            <a:solidFill>
              <a:schemeClr val="tx1"/>
            </a:solidFill>
            <a:miter lim="800000"/>
            <a:headEnd/>
            <a:tailEnd/>
          </a:ln>
        </p:spPr>
        <p:txBody>
          <a:bodyPr wrap="none" anchor="ctr"/>
          <a:lstStyle/>
          <a:p>
            <a:pPr algn="ctr" eaLnBrk="0" hangingPunct="0"/>
            <a:endParaRPr lang="en-US" dirty="0"/>
          </a:p>
        </p:txBody>
      </p:sp>
      <p:sp>
        <p:nvSpPr>
          <p:cNvPr id="1037" name="Rectangle 9"/>
          <p:cNvSpPr>
            <a:spLocks noChangeArrowheads="1"/>
          </p:cNvSpPr>
          <p:nvPr/>
        </p:nvSpPr>
        <p:spPr bwMode="auto">
          <a:xfrm>
            <a:off x="5168900" y="5716588"/>
            <a:ext cx="241300" cy="190500"/>
          </a:xfrm>
          <a:prstGeom prst="rect">
            <a:avLst/>
          </a:prstGeom>
          <a:solidFill>
            <a:srgbClr val="969696"/>
          </a:solidFill>
          <a:ln w="9525">
            <a:solidFill>
              <a:schemeClr val="tx1"/>
            </a:solidFill>
            <a:miter lim="800000"/>
            <a:headEnd/>
            <a:tailEnd/>
          </a:ln>
        </p:spPr>
        <p:txBody>
          <a:bodyPr wrap="none" anchor="ctr"/>
          <a:lstStyle/>
          <a:p>
            <a:pPr algn="ctr" eaLnBrk="0" hangingPunct="0"/>
            <a:endParaRPr lang="en-US" dirty="0"/>
          </a:p>
        </p:txBody>
      </p:sp>
      <p:sp>
        <p:nvSpPr>
          <p:cNvPr id="1038" name="Rectangle 10"/>
          <p:cNvSpPr>
            <a:spLocks noChangeArrowheads="1"/>
          </p:cNvSpPr>
          <p:nvPr/>
        </p:nvSpPr>
        <p:spPr bwMode="auto">
          <a:xfrm>
            <a:off x="825500" y="4662488"/>
            <a:ext cx="241300" cy="190500"/>
          </a:xfrm>
          <a:prstGeom prst="rect">
            <a:avLst/>
          </a:prstGeom>
          <a:solidFill>
            <a:srgbClr val="FFFF00"/>
          </a:solidFill>
          <a:ln w="9525">
            <a:solidFill>
              <a:schemeClr val="tx1"/>
            </a:solidFill>
            <a:miter lim="800000"/>
            <a:headEnd/>
            <a:tailEnd/>
          </a:ln>
        </p:spPr>
        <p:txBody>
          <a:bodyPr wrap="none" anchor="ctr"/>
          <a:lstStyle/>
          <a:p>
            <a:pPr algn="ctr" eaLnBrk="0" hangingPunct="0"/>
            <a:endParaRPr lang="en-US" dirty="0"/>
          </a:p>
        </p:txBody>
      </p:sp>
      <p:sp>
        <p:nvSpPr>
          <p:cNvPr id="1039" name="Rectangle 11"/>
          <p:cNvSpPr>
            <a:spLocks noChangeArrowheads="1"/>
          </p:cNvSpPr>
          <p:nvPr/>
        </p:nvSpPr>
        <p:spPr bwMode="auto">
          <a:xfrm>
            <a:off x="5168900" y="4675188"/>
            <a:ext cx="241300" cy="190500"/>
          </a:xfrm>
          <a:prstGeom prst="rect">
            <a:avLst/>
          </a:prstGeom>
          <a:solidFill>
            <a:srgbClr val="FF9900"/>
          </a:solidFill>
          <a:ln w="9525">
            <a:solidFill>
              <a:schemeClr val="tx1"/>
            </a:solidFill>
            <a:miter lim="800000"/>
            <a:headEnd/>
            <a:tailEnd/>
          </a:ln>
        </p:spPr>
        <p:txBody>
          <a:bodyPr wrap="none" anchor="ctr"/>
          <a:lstStyle/>
          <a:p>
            <a:pPr algn="ctr" eaLnBrk="0" hangingPunct="0"/>
            <a:endParaRPr lang="en-US" dirty="0"/>
          </a:p>
        </p:txBody>
      </p:sp>
      <p:sp>
        <p:nvSpPr>
          <p:cNvPr id="1040" name="Text Box 12"/>
          <p:cNvSpPr txBox="1">
            <a:spLocks noChangeArrowheads="1"/>
          </p:cNvSpPr>
          <p:nvPr/>
        </p:nvSpPr>
        <p:spPr bwMode="auto">
          <a:xfrm>
            <a:off x="1104900" y="4592638"/>
            <a:ext cx="32385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Metropolitan Water District</a:t>
            </a:r>
          </a:p>
        </p:txBody>
      </p:sp>
      <p:sp>
        <p:nvSpPr>
          <p:cNvPr id="1041" name="Text Box 13"/>
          <p:cNvSpPr txBox="1">
            <a:spLocks noChangeArrowheads="1"/>
          </p:cNvSpPr>
          <p:nvPr/>
        </p:nvSpPr>
        <p:spPr bwMode="auto">
          <a:xfrm>
            <a:off x="1117600" y="4916488"/>
            <a:ext cx="37973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Imperial Irrigation District Transfer</a:t>
            </a:r>
          </a:p>
        </p:txBody>
      </p:sp>
      <p:sp>
        <p:nvSpPr>
          <p:cNvPr id="1042" name="Text Box 14"/>
          <p:cNvSpPr txBox="1">
            <a:spLocks noChangeArrowheads="1"/>
          </p:cNvSpPr>
          <p:nvPr/>
        </p:nvSpPr>
        <p:spPr bwMode="auto">
          <a:xfrm>
            <a:off x="1117600" y="5297488"/>
            <a:ext cx="37973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All American &amp; Coachella Canal Lining</a:t>
            </a:r>
          </a:p>
        </p:txBody>
      </p:sp>
      <p:sp>
        <p:nvSpPr>
          <p:cNvPr id="1043" name="Text Box 15"/>
          <p:cNvSpPr txBox="1">
            <a:spLocks noChangeArrowheads="1"/>
          </p:cNvSpPr>
          <p:nvPr/>
        </p:nvSpPr>
        <p:spPr bwMode="auto">
          <a:xfrm>
            <a:off x="1117600" y="5665788"/>
            <a:ext cx="35179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Conservation</a:t>
            </a:r>
          </a:p>
        </p:txBody>
      </p:sp>
      <p:sp>
        <p:nvSpPr>
          <p:cNvPr id="1044" name="Text Box 16"/>
          <p:cNvSpPr txBox="1">
            <a:spLocks noChangeArrowheads="1"/>
          </p:cNvSpPr>
          <p:nvPr/>
        </p:nvSpPr>
        <p:spPr bwMode="auto">
          <a:xfrm>
            <a:off x="5410200" y="4611688"/>
            <a:ext cx="29972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Seawater Desalination</a:t>
            </a:r>
          </a:p>
        </p:txBody>
      </p:sp>
      <p:sp>
        <p:nvSpPr>
          <p:cNvPr id="1045" name="Text Box 17"/>
          <p:cNvSpPr txBox="1">
            <a:spLocks noChangeArrowheads="1"/>
          </p:cNvSpPr>
          <p:nvPr/>
        </p:nvSpPr>
        <p:spPr bwMode="auto">
          <a:xfrm>
            <a:off x="5422900" y="4954588"/>
            <a:ext cx="35179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Local Surface Water</a:t>
            </a:r>
          </a:p>
        </p:txBody>
      </p:sp>
      <p:sp>
        <p:nvSpPr>
          <p:cNvPr id="1046" name="Text Box 18"/>
          <p:cNvSpPr txBox="1">
            <a:spLocks noChangeArrowheads="1"/>
          </p:cNvSpPr>
          <p:nvPr/>
        </p:nvSpPr>
        <p:spPr bwMode="auto">
          <a:xfrm>
            <a:off x="5422900" y="5316538"/>
            <a:ext cx="35179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Recycled Water</a:t>
            </a:r>
          </a:p>
        </p:txBody>
      </p:sp>
      <p:sp>
        <p:nvSpPr>
          <p:cNvPr id="1047" name="Text Box 19"/>
          <p:cNvSpPr txBox="1">
            <a:spLocks noChangeArrowheads="1"/>
          </p:cNvSpPr>
          <p:nvPr/>
        </p:nvSpPr>
        <p:spPr bwMode="auto">
          <a:xfrm>
            <a:off x="5422900" y="5703888"/>
            <a:ext cx="35179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Groundwater</a:t>
            </a:r>
          </a:p>
        </p:txBody>
      </p:sp>
      <p:sp>
        <p:nvSpPr>
          <p:cNvPr id="1048" name="Text Box 21"/>
          <p:cNvSpPr txBox="1">
            <a:spLocks noChangeArrowheads="1"/>
          </p:cNvSpPr>
          <p:nvPr/>
        </p:nvSpPr>
        <p:spPr bwMode="auto">
          <a:xfrm>
            <a:off x="2438400" y="1524000"/>
            <a:ext cx="1828800" cy="457200"/>
          </a:xfrm>
          <a:prstGeom prst="rect">
            <a:avLst/>
          </a:prstGeom>
          <a:noFill/>
          <a:ln w="9525">
            <a:noFill/>
            <a:miter lim="800000"/>
            <a:headEnd/>
            <a:tailEnd/>
          </a:ln>
        </p:spPr>
        <p:txBody>
          <a:bodyPr>
            <a:spAutoFit/>
          </a:bodyPr>
          <a:lstStyle/>
          <a:p>
            <a:pPr algn="ctr">
              <a:spcBef>
                <a:spcPct val="50000"/>
              </a:spcBef>
            </a:pPr>
            <a:r>
              <a:rPr lang="en-US" sz="2400" dirty="0">
                <a:solidFill>
                  <a:schemeClr val="tx1"/>
                </a:solidFill>
              </a:rPr>
              <a:t>2010</a:t>
            </a:r>
          </a:p>
        </p:txBody>
      </p:sp>
      <p:sp>
        <p:nvSpPr>
          <p:cNvPr id="1049" name="Text Box 22"/>
          <p:cNvSpPr txBox="1">
            <a:spLocks noChangeArrowheads="1"/>
          </p:cNvSpPr>
          <p:nvPr/>
        </p:nvSpPr>
        <p:spPr bwMode="auto">
          <a:xfrm>
            <a:off x="6096000" y="1520825"/>
            <a:ext cx="1828800" cy="457200"/>
          </a:xfrm>
          <a:prstGeom prst="rect">
            <a:avLst/>
          </a:prstGeom>
          <a:noFill/>
          <a:ln w="9525">
            <a:noFill/>
            <a:miter lim="800000"/>
            <a:headEnd/>
            <a:tailEnd/>
          </a:ln>
        </p:spPr>
        <p:txBody>
          <a:bodyPr>
            <a:spAutoFit/>
          </a:bodyPr>
          <a:lstStyle/>
          <a:p>
            <a:pPr algn="ctr">
              <a:spcBef>
                <a:spcPct val="50000"/>
              </a:spcBef>
            </a:pPr>
            <a:r>
              <a:rPr lang="en-US" sz="2400" dirty="0">
                <a:solidFill>
                  <a:schemeClr val="tx1"/>
                </a:solidFill>
              </a:rPr>
              <a:t>2020</a:t>
            </a:r>
          </a:p>
        </p:txBody>
      </p:sp>
      <p:sp>
        <p:nvSpPr>
          <p:cNvPr id="1050" name="Text Box 23"/>
          <p:cNvSpPr txBox="1">
            <a:spLocks noChangeArrowheads="1"/>
          </p:cNvSpPr>
          <p:nvPr/>
        </p:nvSpPr>
        <p:spPr bwMode="auto">
          <a:xfrm>
            <a:off x="457200" y="1600200"/>
            <a:ext cx="1143000" cy="336550"/>
          </a:xfrm>
          <a:prstGeom prst="rect">
            <a:avLst/>
          </a:prstGeom>
          <a:noFill/>
          <a:ln w="9525">
            <a:noFill/>
            <a:miter lim="800000"/>
            <a:headEnd/>
            <a:tailEnd/>
          </a:ln>
        </p:spPr>
        <p:txBody>
          <a:bodyPr>
            <a:spAutoFit/>
          </a:bodyPr>
          <a:lstStyle/>
          <a:p>
            <a:pPr algn="ctr">
              <a:spcBef>
                <a:spcPct val="50000"/>
              </a:spcBef>
            </a:pPr>
            <a:r>
              <a:rPr lang="en-US" sz="1600" dirty="0">
                <a:solidFill>
                  <a:schemeClr val="tx1"/>
                </a:solidFill>
              </a:rPr>
              <a:t>1991</a:t>
            </a:r>
          </a:p>
        </p:txBody>
      </p:sp>
      <p:sp>
        <p:nvSpPr>
          <p:cNvPr id="1051" name="Text Box 24"/>
          <p:cNvSpPr txBox="1">
            <a:spLocks noChangeArrowheads="1"/>
          </p:cNvSpPr>
          <p:nvPr/>
        </p:nvSpPr>
        <p:spPr bwMode="auto">
          <a:xfrm>
            <a:off x="863600" y="2584450"/>
            <a:ext cx="571500" cy="274638"/>
          </a:xfrm>
          <a:prstGeom prst="rect">
            <a:avLst/>
          </a:prstGeom>
          <a:noFill/>
          <a:ln w="9525">
            <a:noFill/>
            <a:miter lim="800000"/>
            <a:headEnd/>
            <a:tailEnd/>
          </a:ln>
        </p:spPr>
        <p:txBody>
          <a:bodyPr>
            <a:spAutoFit/>
          </a:bodyPr>
          <a:lstStyle/>
          <a:p>
            <a:pPr>
              <a:spcBef>
                <a:spcPct val="50000"/>
              </a:spcBef>
            </a:pPr>
            <a:r>
              <a:rPr lang="en-US" sz="1200" dirty="0">
                <a:solidFill>
                  <a:schemeClr val="tx1"/>
                </a:solidFill>
              </a:rPr>
              <a:t>95%</a:t>
            </a:r>
          </a:p>
        </p:txBody>
      </p:sp>
      <p:sp>
        <p:nvSpPr>
          <p:cNvPr id="1052" name="Text Box 25"/>
          <p:cNvSpPr txBox="1">
            <a:spLocks noChangeArrowheads="1"/>
          </p:cNvSpPr>
          <p:nvPr/>
        </p:nvSpPr>
        <p:spPr bwMode="auto">
          <a:xfrm>
            <a:off x="2730500" y="4346575"/>
            <a:ext cx="1219200" cy="274638"/>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53%</a:t>
            </a:r>
          </a:p>
        </p:txBody>
      </p:sp>
      <p:sp>
        <p:nvSpPr>
          <p:cNvPr id="1053" name="Text Box 26"/>
          <p:cNvSpPr txBox="1">
            <a:spLocks noChangeArrowheads="1"/>
          </p:cNvSpPr>
          <p:nvPr/>
        </p:nvSpPr>
        <p:spPr bwMode="auto">
          <a:xfrm>
            <a:off x="8026400" y="3592513"/>
            <a:ext cx="1219200" cy="274637"/>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29%</a:t>
            </a:r>
          </a:p>
        </p:txBody>
      </p:sp>
      <p:sp>
        <p:nvSpPr>
          <p:cNvPr id="1054" name="Text Box 27"/>
          <p:cNvSpPr txBox="1">
            <a:spLocks noChangeArrowheads="1"/>
          </p:cNvSpPr>
          <p:nvPr/>
        </p:nvSpPr>
        <p:spPr bwMode="auto">
          <a:xfrm>
            <a:off x="5629275" y="4229100"/>
            <a:ext cx="1219200" cy="274638"/>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22%</a:t>
            </a:r>
          </a:p>
        </p:txBody>
      </p:sp>
      <p:sp>
        <p:nvSpPr>
          <p:cNvPr id="1055" name="Text Box 28"/>
          <p:cNvSpPr txBox="1">
            <a:spLocks noChangeArrowheads="1"/>
          </p:cNvSpPr>
          <p:nvPr/>
        </p:nvSpPr>
        <p:spPr bwMode="auto">
          <a:xfrm>
            <a:off x="5943601" y="1787525"/>
            <a:ext cx="539750"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6%</a:t>
            </a:r>
          </a:p>
        </p:txBody>
      </p:sp>
      <p:graphicFrame>
        <p:nvGraphicFramePr>
          <p:cNvPr id="1029" name="Object 16"/>
          <p:cNvGraphicFramePr>
            <a:graphicFrameLocks noChangeAspect="1"/>
          </p:cNvGraphicFramePr>
          <p:nvPr/>
        </p:nvGraphicFramePr>
        <p:xfrm>
          <a:off x="1998663" y="2352675"/>
          <a:ext cx="3216275" cy="2224088"/>
        </p:xfrm>
        <a:graphic>
          <a:graphicData uri="http://schemas.openxmlformats.org/presentationml/2006/ole">
            <p:oleObj spid="_x0000_s3077" r:id="rId7" imgW="3212870" imgH="2225233" progId="Excel.Sheet.8">
              <p:embed/>
            </p:oleObj>
          </a:graphicData>
        </a:graphic>
      </p:graphicFrame>
      <p:sp>
        <p:nvSpPr>
          <p:cNvPr id="1056" name="Rectangle 30"/>
          <p:cNvSpPr>
            <a:spLocks noChangeArrowheads="1"/>
          </p:cNvSpPr>
          <p:nvPr/>
        </p:nvSpPr>
        <p:spPr bwMode="auto">
          <a:xfrm>
            <a:off x="5168900" y="6078538"/>
            <a:ext cx="241300" cy="190500"/>
          </a:xfrm>
          <a:prstGeom prst="rect">
            <a:avLst/>
          </a:prstGeom>
          <a:solidFill>
            <a:srgbClr val="990033"/>
          </a:solidFill>
          <a:ln w="9525">
            <a:solidFill>
              <a:schemeClr val="tx1"/>
            </a:solidFill>
            <a:miter lim="800000"/>
            <a:headEnd/>
            <a:tailEnd/>
          </a:ln>
        </p:spPr>
        <p:txBody>
          <a:bodyPr wrap="none" anchor="ctr"/>
          <a:lstStyle/>
          <a:p>
            <a:pPr algn="ctr" eaLnBrk="0" hangingPunct="0"/>
            <a:endParaRPr lang="en-US" dirty="0"/>
          </a:p>
        </p:txBody>
      </p:sp>
      <p:sp>
        <p:nvSpPr>
          <p:cNvPr id="1057" name="Text Box 31"/>
          <p:cNvSpPr txBox="1">
            <a:spLocks noChangeArrowheads="1"/>
          </p:cNvSpPr>
          <p:nvPr/>
        </p:nvSpPr>
        <p:spPr bwMode="auto">
          <a:xfrm>
            <a:off x="5448300" y="6008688"/>
            <a:ext cx="3797300" cy="304800"/>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Dry-Year Water Transfers</a:t>
            </a:r>
          </a:p>
        </p:txBody>
      </p:sp>
      <p:sp>
        <p:nvSpPr>
          <p:cNvPr id="1058" name="Text Box 32"/>
          <p:cNvSpPr txBox="1">
            <a:spLocks noChangeArrowheads="1"/>
          </p:cNvSpPr>
          <p:nvPr/>
        </p:nvSpPr>
        <p:spPr bwMode="auto">
          <a:xfrm>
            <a:off x="5334000" y="2160588"/>
            <a:ext cx="528638"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7%</a:t>
            </a:r>
          </a:p>
        </p:txBody>
      </p:sp>
      <p:sp>
        <p:nvSpPr>
          <p:cNvPr id="1059" name="Text Box 33"/>
          <p:cNvSpPr txBox="1">
            <a:spLocks noChangeArrowheads="1"/>
          </p:cNvSpPr>
          <p:nvPr/>
        </p:nvSpPr>
        <p:spPr bwMode="auto">
          <a:xfrm>
            <a:off x="5105400" y="2555875"/>
            <a:ext cx="523875"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6%</a:t>
            </a:r>
          </a:p>
        </p:txBody>
      </p:sp>
      <p:sp>
        <p:nvSpPr>
          <p:cNvPr id="1060" name="Text Box 34"/>
          <p:cNvSpPr txBox="1">
            <a:spLocks noChangeArrowheads="1"/>
          </p:cNvSpPr>
          <p:nvPr/>
        </p:nvSpPr>
        <p:spPr bwMode="auto">
          <a:xfrm>
            <a:off x="5105400" y="3181350"/>
            <a:ext cx="549275"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9%</a:t>
            </a:r>
          </a:p>
        </p:txBody>
      </p:sp>
      <p:sp>
        <p:nvSpPr>
          <p:cNvPr id="1061" name="Text Box 35"/>
          <p:cNvSpPr txBox="1">
            <a:spLocks noChangeArrowheads="1"/>
          </p:cNvSpPr>
          <p:nvPr/>
        </p:nvSpPr>
        <p:spPr bwMode="auto">
          <a:xfrm>
            <a:off x="6483350" y="1981200"/>
            <a:ext cx="1219200" cy="274638"/>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10%</a:t>
            </a:r>
          </a:p>
        </p:txBody>
      </p:sp>
      <p:sp>
        <p:nvSpPr>
          <p:cNvPr id="1062" name="Text Box 36"/>
          <p:cNvSpPr txBox="1">
            <a:spLocks noChangeArrowheads="1"/>
          </p:cNvSpPr>
          <p:nvPr/>
        </p:nvSpPr>
        <p:spPr bwMode="auto">
          <a:xfrm>
            <a:off x="7515225" y="2255838"/>
            <a:ext cx="1219200" cy="274637"/>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11%</a:t>
            </a:r>
          </a:p>
        </p:txBody>
      </p:sp>
      <p:sp>
        <p:nvSpPr>
          <p:cNvPr id="1063" name="Text Box 37"/>
          <p:cNvSpPr txBox="1">
            <a:spLocks noChangeArrowheads="1"/>
          </p:cNvSpPr>
          <p:nvPr/>
        </p:nvSpPr>
        <p:spPr bwMode="auto">
          <a:xfrm>
            <a:off x="871538" y="1706563"/>
            <a:ext cx="652462"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5%</a:t>
            </a:r>
          </a:p>
        </p:txBody>
      </p:sp>
      <p:sp>
        <p:nvSpPr>
          <p:cNvPr id="1064" name="Text Box 38"/>
          <p:cNvSpPr txBox="1">
            <a:spLocks noChangeArrowheads="1"/>
          </p:cNvSpPr>
          <p:nvPr/>
        </p:nvSpPr>
        <p:spPr bwMode="auto">
          <a:xfrm>
            <a:off x="1657350" y="2489200"/>
            <a:ext cx="606425" cy="554038"/>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10%</a:t>
            </a:r>
          </a:p>
        </p:txBody>
      </p:sp>
      <p:sp>
        <p:nvSpPr>
          <p:cNvPr id="1065" name="Text Box 39"/>
          <p:cNvSpPr txBox="1">
            <a:spLocks noChangeArrowheads="1"/>
          </p:cNvSpPr>
          <p:nvPr/>
        </p:nvSpPr>
        <p:spPr bwMode="auto">
          <a:xfrm>
            <a:off x="2522538" y="1922463"/>
            <a:ext cx="685800" cy="549275"/>
          </a:xfrm>
          <a:prstGeom prst="rect">
            <a:avLst/>
          </a:prstGeom>
          <a:noFill/>
          <a:ln w="9525">
            <a:noFill/>
            <a:miter lim="800000"/>
            <a:headEnd/>
            <a:tailEnd/>
          </a:ln>
        </p:spPr>
        <p:txBody>
          <a:bodyPr>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16%</a:t>
            </a:r>
          </a:p>
        </p:txBody>
      </p:sp>
      <p:sp>
        <p:nvSpPr>
          <p:cNvPr id="1066" name="Text Box 40"/>
          <p:cNvSpPr txBox="1">
            <a:spLocks noChangeArrowheads="1"/>
          </p:cNvSpPr>
          <p:nvPr/>
        </p:nvSpPr>
        <p:spPr bwMode="auto">
          <a:xfrm>
            <a:off x="3419474" y="1922463"/>
            <a:ext cx="542925"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2%</a:t>
            </a:r>
          </a:p>
        </p:txBody>
      </p:sp>
      <p:sp>
        <p:nvSpPr>
          <p:cNvPr id="1067" name="Text Box 41"/>
          <p:cNvSpPr txBox="1">
            <a:spLocks noChangeArrowheads="1"/>
          </p:cNvSpPr>
          <p:nvPr/>
        </p:nvSpPr>
        <p:spPr bwMode="auto">
          <a:xfrm>
            <a:off x="3765550" y="1751013"/>
            <a:ext cx="654050"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2%</a:t>
            </a:r>
          </a:p>
        </p:txBody>
      </p:sp>
      <p:sp>
        <p:nvSpPr>
          <p:cNvPr id="1068" name="Text Box 42"/>
          <p:cNvSpPr txBox="1">
            <a:spLocks noChangeArrowheads="1"/>
          </p:cNvSpPr>
          <p:nvPr/>
        </p:nvSpPr>
        <p:spPr bwMode="auto">
          <a:xfrm>
            <a:off x="3910013" y="2025650"/>
            <a:ext cx="585787"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3%</a:t>
            </a:r>
          </a:p>
        </p:txBody>
      </p:sp>
      <p:sp>
        <p:nvSpPr>
          <p:cNvPr id="1069" name="Text Box 43"/>
          <p:cNvSpPr txBox="1">
            <a:spLocks noChangeArrowheads="1"/>
          </p:cNvSpPr>
          <p:nvPr/>
        </p:nvSpPr>
        <p:spPr bwMode="auto">
          <a:xfrm>
            <a:off x="4398962" y="1981200"/>
            <a:ext cx="601662" cy="549275"/>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4%</a:t>
            </a:r>
          </a:p>
        </p:txBody>
      </p:sp>
      <p:sp>
        <p:nvSpPr>
          <p:cNvPr id="1070" name="Text Box 44"/>
          <p:cNvSpPr txBox="1">
            <a:spLocks noChangeArrowheads="1"/>
          </p:cNvSpPr>
          <p:nvPr/>
        </p:nvSpPr>
        <p:spPr bwMode="auto">
          <a:xfrm>
            <a:off x="4511675" y="2490788"/>
            <a:ext cx="746125" cy="554037"/>
          </a:xfrm>
          <a:prstGeom prst="rect">
            <a:avLst/>
          </a:prstGeom>
          <a:noFill/>
          <a:ln w="9525">
            <a:noFill/>
            <a:miter lim="800000"/>
            <a:headEnd/>
            <a:tailEnd/>
          </a:ln>
        </p:spPr>
        <p:txBody>
          <a:bodyPr wrap="square">
            <a:spAutoFit/>
          </a:bodyPr>
          <a:lstStyle/>
          <a:p>
            <a:pPr algn="ctr">
              <a:spcBef>
                <a:spcPct val="50000"/>
              </a:spcBef>
            </a:pPr>
            <a:r>
              <a:rPr lang="en-US" sz="1200" dirty="0">
                <a:solidFill>
                  <a:schemeClr val="tx1"/>
                </a:solidFill>
              </a:rPr>
              <a:t> </a:t>
            </a:r>
          </a:p>
          <a:p>
            <a:pPr algn="ctr">
              <a:spcBef>
                <a:spcPct val="50000"/>
              </a:spcBef>
            </a:pPr>
            <a:r>
              <a:rPr lang="en-US" sz="1200" dirty="0">
                <a:solidFill>
                  <a:schemeClr val="tx1"/>
                </a:solidFill>
              </a:rPr>
              <a:t>10%</a:t>
            </a:r>
          </a:p>
        </p:txBody>
      </p:sp>
      <p:pic>
        <p:nvPicPr>
          <p:cNvPr id="1071" name="Picture 45" descr="LogoWHITEhorztrans3.gif"/>
          <p:cNvPicPr>
            <a:picLocks noChangeAspect="1"/>
          </p:cNvPicPr>
          <p:nvPr/>
        </p:nvPicPr>
        <p:blipFill>
          <a:blip r:embed="rId8" cstate="print"/>
          <a:srcRect/>
          <a:stretch>
            <a:fillRect/>
          </a:stretch>
        </p:blipFill>
        <p:spPr bwMode="auto">
          <a:xfrm>
            <a:off x="228600" y="6334125"/>
            <a:ext cx="1944688" cy="431800"/>
          </a:xfrm>
          <a:prstGeom prst="rect">
            <a:avLst/>
          </a:prstGeom>
          <a:noFill/>
          <a:ln w="9525">
            <a:noFill/>
            <a:miter lim="800000"/>
            <a:headEnd/>
            <a:tailEnd/>
          </a:ln>
        </p:spPr>
      </p:pic>
      <p:cxnSp>
        <p:nvCxnSpPr>
          <p:cNvPr id="56" name="Straight Connector 55"/>
          <p:cNvCxnSpPr>
            <a:stCxn id="1068" idx="1"/>
          </p:cNvCxnSpPr>
          <p:nvPr/>
        </p:nvCxnSpPr>
        <p:spPr>
          <a:xfrm rot="10800000" flipV="1">
            <a:off x="3833813" y="2300288"/>
            <a:ext cx="76200" cy="171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flipV="1">
            <a:off x="4238624" y="2471738"/>
            <a:ext cx="244475" cy="112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828800"/>
          <a:ext cx="8229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pPr algn="ctr"/>
            <a:r>
              <a:rPr lang="en-US" dirty="0" smtClean="0"/>
              <a:t>Increase Future Groundwater Yield  </a:t>
            </a:r>
            <a:br>
              <a:rPr lang="en-US" dirty="0" smtClean="0"/>
            </a:br>
            <a:r>
              <a:rPr lang="en-US" sz="2200" dirty="0" smtClean="0"/>
              <a:t>(Acre-feet)</a:t>
            </a:r>
            <a:endParaRPr lang="en-US" sz="2200" dirty="0"/>
          </a:p>
        </p:txBody>
      </p:sp>
      <p:sp>
        <p:nvSpPr>
          <p:cNvPr id="6" name="TextBox 5"/>
          <p:cNvSpPr txBox="1"/>
          <p:nvPr/>
        </p:nvSpPr>
        <p:spPr>
          <a:xfrm>
            <a:off x="2286000" y="6553200"/>
            <a:ext cx="6172200" cy="307777"/>
          </a:xfrm>
          <a:prstGeom prst="rect">
            <a:avLst/>
          </a:prstGeom>
          <a:noFill/>
        </p:spPr>
        <p:txBody>
          <a:bodyPr wrap="square" rtlCol="0">
            <a:spAutoFit/>
          </a:bodyPr>
          <a:lstStyle/>
          <a:p>
            <a:r>
              <a:rPr lang="en-US" sz="1400" dirty="0" smtClean="0"/>
              <a:t>Based on Water Authority’s 2005 Updated Urban Water Management Plan</a:t>
            </a:r>
            <a:endParaRPr lang="en-US" sz="1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Increase Future Recycled Water Yield </a:t>
            </a:r>
            <a:br>
              <a:rPr lang="en-US" dirty="0" smtClean="0"/>
            </a:br>
            <a:r>
              <a:rPr lang="en-US" sz="2200" dirty="0" smtClean="0"/>
              <a:t>(Acre-feet)</a:t>
            </a:r>
            <a:endParaRPr lang="en-US" sz="2200" dirty="0"/>
          </a:p>
        </p:txBody>
      </p:sp>
      <p:sp>
        <p:nvSpPr>
          <p:cNvPr id="6" name="TextBox 5"/>
          <p:cNvSpPr txBox="1"/>
          <p:nvPr/>
        </p:nvSpPr>
        <p:spPr>
          <a:xfrm>
            <a:off x="2286000" y="6553200"/>
            <a:ext cx="6172200" cy="307777"/>
          </a:xfrm>
          <a:prstGeom prst="rect">
            <a:avLst/>
          </a:prstGeom>
          <a:noFill/>
        </p:spPr>
        <p:txBody>
          <a:bodyPr wrap="square" rtlCol="0">
            <a:spAutoFit/>
          </a:bodyPr>
          <a:lstStyle/>
          <a:p>
            <a:r>
              <a:rPr lang="en-US" sz="1400" dirty="0" smtClean="0"/>
              <a:t>Based on Water Authority’s 2005 Updated Urban Water Management Plan</a:t>
            </a:r>
            <a:endParaRPr lang="en-US" sz="1400" dirty="0"/>
          </a:p>
        </p:txBody>
      </p:sp>
      <p:graphicFrame>
        <p:nvGraphicFramePr>
          <p:cNvPr id="8" name="Content Placeholder 7"/>
          <p:cNvGraphicFramePr>
            <a:graphicFrameLocks noGrp="1"/>
          </p:cNvGraphicFramePr>
          <p:nvPr>
            <p:ph idx="1"/>
          </p:nvPr>
        </p:nvGraphicFramePr>
        <p:xfrm>
          <a:off x="457200" y="1752600"/>
          <a:ext cx="8229600" cy="4724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ctr"/>
            <a:r>
              <a:rPr lang="en-US" dirty="0" smtClean="0"/>
              <a:t>New Water Ethic</a:t>
            </a:r>
          </a:p>
        </p:txBody>
      </p:sp>
      <p:pic>
        <p:nvPicPr>
          <p:cNvPr id="7" name="Picture 5" descr="IMG_0451"/>
          <p:cNvPicPr>
            <a:picLocks noChangeAspect="1" noChangeArrowheads="1"/>
          </p:cNvPicPr>
          <p:nvPr/>
        </p:nvPicPr>
        <p:blipFill>
          <a:blip r:embed="rId2" cstate="print"/>
          <a:srcRect b="15625"/>
          <a:stretch>
            <a:fillRect/>
          </a:stretch>
        </p:blipFill>
        <p:spPr bwMode="auto">
          <a:xfrm>
            <a:off x="838200" y="4267200"/>
            <a:ext cx="3175834" cy="2009775"/>
          </a:xfrm>
          <a:prstGeom prst="rect">
            <a:avLst/>
          </a:prstGeom>
          <a:noFill/>
        </p:spPr>
      </p:pic>
      <p:pic>
        <p:nvPicPr>
          <p:cNvPr id="10" name="Picture 4" descr="small SBCRT 7"/>
          <p:cNvPicPr>
            <a:picLocks noChangeAspect="1" noChangeArrowheads="1"/>
          </p:cNvPicPr>
          <p:nvPr/>
        </p:nvPicPr>
        <p:blipFill>
          <a:blip r:embed="rId3" cstate="print"/>
          <a:srcRect/>
          <a:stretch>
            <a:fillRect/>
          </a:stretch>
        </p:blipFill>
        <p:spPr bwMode="auto">
          <a:xfrm>
            <a:off x="4779963" y="1481138"/>
            <a:ext cx="3741737" cy="2463800"/>
          </a:xfrm>
          <a:prstGeom prst="rect">
            <a:avLst/>
          </a:prstGeom>
          <a:noFill/>
          <a:ln w="9525">
            <a:noFill/>
            <a:miter lim="800000"/>
            <a:headEnd/>
            <a:tailEnd/>
          </a:ln>
        </p:spPr>
      </p:pic>
      <p:pic>
        <p:nvPicPr>
          <p:cNvPr id="11" name="Picture 3" descr="Padre Mediterranean Pic"/>
          <p:cNvPicPr>
            <a:picLocks noChangeAspect="1" noChangeArrowheads="1"/>
          </p:cNvPicPr>
          <p:nvPr/>
        </p:nvPicPr>
        <p:blipFill>
          <a:blip r:embed="rId4" cstate="print"/>
          <a:srcRect/>
          <a:stretch>
            <a:fillRect/>
          </a:stretch>
        </p:blipFill>
        <p:spPr bwMode="auto">
          <a:xfrm>
            <a:off x="4191000" y="4038600"/>
            <a:ext cx="4422775" cy="2424112"/>
          </a:xfrm>
          <a:prstGeom prst="rect">
            <a:avLst/>
          </a:prstGeom>
          <a:noFill/>
          <a:ln w="76200" cmpd="tri">
            <a:noFill/>
            <a:miter lim="800000"/>
            <a:headEnd/>
            <a:tailEnd/>
          </a:ln>
        </p:spPr>
      </p:pic>
      <p:pic>
        <p:nvPicPr>
          <p:cNvPr id="12" name="Picture 2" descr="WS-Landscape-Poway-With-Tag"/>
          <p:cNvPicPr>
            <a:picLocks noChangeAspect="1" noChangeArrowheads="1"/>
          </p:cNvPicPr>
          <p:nvPr/>
        </p:nvPicPr>
        <p:blipFill>
          <a:blip r:embed="rId5" cstate="print"/>
          <a:srcRect/>
          <a:stretch>
            <a:fillRect/>
          </a:stretch>
        </p:blipFill>
        <p:spPr bwMode="auto">
          <a:xfrm>
            <a:off x="457200" y="1517650"/>
            <a:ext cx="4200525" cy="243998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nvGraphicFramePr>
        <p:xfrm>
          <a:off x="1752600" y="2514600"/>
          <a:ext cx="6248400" cy="3438525"/>
        </p:xfrm>
        <a:graphic>
          <a:graphicData uri="http://schemas.openxmlformats.org/drawingml/2006/chart">
            <c:chart xmlns:c="http://schemas.openxmlformats.org/drawingml/2006/chart" xmlns:r="http://schemas.openxmlformats.org/officeDocument/2006/relationships" r:id="rId3"/>
          </a:graphicData>
        </a:graphic>
      </p:graphicFrame>
      <p:sp>
        <p:nvSpPr>
          <p:cNvPr id="3077" name="Text Box 5"/>
          <p:cNvSpPr txBox="1">
            <a:spLocks noChangeArrowheads="1"/>
          </p:cNvSpPr>
          <p:nvPr/>
        </p:nvSpPr>
        <p:spPr bwMode="auto">
          <a:xfrm>
            <a:off x="3448050" y="2133600"/>
            <a:ext cx="1828800" cy="523220"/>
          </a:xfrm>
          <a:prstGeom prst="rect">
            <a:avLst/>
          </a:prstGeom>
          <a:noFill/>
          <a:ln w="9525">
            <a:noFill/>
            <a:miter lim="800000"/>
            <a:headEnd/>
            <a:tailEnd/>
          </a:ln>
          <a:effectLst/>
        </p:spPr>
        <p:txBody>
          <a:bodyPr>
            <a:spAutoFit/>
          </a:bodyPr>
          <a:lstStyle/>
          <a:p>
            <a:pPr algn="ctr">
              <a:spcBef>
                <a:spcPct val="50000"/>
              </a:spcBef>
            </a:pPr>
            <a:r>
              <a:rPr lang="en-US" sz="1400" b="1" dirty="0">
                <a:latin typeface="Tahoma" charset="0"/>
              </a:rPr>
              <a:t>Conservation          10%</a:t>
            </a:r>
          </a:p>
        </p:txBody>
      </p:sp>
      <p:sp>
        <p:nvSpPr>
          <p:cNvPr id="3078" name="Text Box 6"/>
          <p:cNvSpPr txBox="1">
            <a:spLocks noChangeArrowheads="1"/>
          </p:cNvSpPr>
          <p:nvPr/>
        </p:nvSpPr>
        <p:spPr bwMode="auto">
          <a:xfrm>
            <a:off x="1165860" y="4876800"/>
            <a:ext cx="1828800" cy="630942"/>
          </a:xfrm>
          <a:prstGeom prst="rect">
            <a:avLst/>
          </a:prstGeom>
          <a:noFill/>
          <a:ln w="9525">
            <a:noFill/>
            <a:miter lim="800000"/>
            <a:headEnd/>
            <a:tailEnd/>
          </a:ln>
          <a:effectLst/>
        </p:spPr>
        <p:txBody>
          <a:bodyPr>
            <a:spAutoFit/>
          </a:bodyPr>
          <a:lstStyle/>
          <a:p>
            <a:pPr algn="ctr">
              <a:spcBef>
                <a:spcPct val="50000"/>
              </a:spcBef>
            </a:pPr>
            <a:r>
              <a:rPr lang="en-US" sz="1400" b="1" dirty="0">
                <a:latin typeface="Tahoma" charset="0"/>
              </a:rPr>
              <a:t>Canal Lining        </a:t>
            </a:r>
          </a:p>
          <a:p>
            <a:pPr algn="ctr">
              <a:spcBef>
                <a:spcPct val="50000"/>
              </a:spcBef>
            </a:pPr>
            <a:r>
              <a:rPr lang="en-US" sz="1400" b="1" dirty="0">
                <a:latin typeface="Tahoma" charset="0"/>
              </a:rPr>
              <a:t>16%</a:t>
            </a:r>
          </a:p>
        </p:txBody>
      </p:sp>
      <p:sp>
        <p:nvSpPr>
          <p:cNvPr id="3079" name="Text Box 7"/>
          <p:cNvSpPr txBox="1">
            <a:spLocks noChangeArrowheads="1"/>
          </p:cNvSpPr>
          <p:nvPr/>
        </p:nvSpPr>
        <p:spPr bwMode="auto">
          <a:xfrm>
            <a:off x="1066800" y="2362200"/>
            <a:ext cx="1905000" cy="792525"/>
          </a:xfrm>
          <a:prstGeom prst="rect">
            <a:avLst/>
          </a:prstGeom>
          <a:noFill/>
          <a:ln w="9525">
            <a:noFill/>
            <a:miter lim="800000"/>
            <a:headEnd/>
            <a:tailEnd/>
          </a:ln>
          <a:effectLst/>
        </p:spPr>
        <p:txBody>
          <a:bodyPr>
            <a:spAutoFit/>
          </a:bodyPr>
          <a:lstStyle/>
          <a:p>
            <a:pPr algn="ctr">
              <a:spcBef>
                <a:spcPct val="50000"/>
              </a:spcBef>
            </a:pPr>
            <a:r>
              <a:rPr lang="en-US" sz="1400" b="1" dirty="0">
                <a:latin typeface="Tahoma" charset="0"/>
              </a:rPr>
              <a:t>Local Surface Water </a:t>
            </a:r>
          </a:p>
          <a:p>
            <a:pPr algn="ctr">
              <a:spcBef>
                <a:spcPct val="25000"/>
              </a:spcBef>
            </a:pPr>
            <a:r>
              <a:rPr lang="en-US" sz="1400" b="1" dirty="0">
                <a:latin typeface="Tahoma" charset="0"/>
              </a:rPr>
              <a:t>3%</a:t>
            </a:r>
          </a:p>
        </p:txBody>
      </p:sp>
      <p:sp>
        <p:nvSpPr>
          <p:cNvPr id="3080" name="Text Box 8"/>
          <p:cNvSpPr txBox="1">
            <a:spLocks noChangeArrowheads="1"/>
          </p:cNvSpPr>
          <p:nvPr/>
        </p:nvSpPr>
        <p:spPr bwMode="auto">
          <a:xfrm>
            <a:off x="533400" y="3276600"/>
            <a:ext cx="1828800" cy="523220"/>
          </a:xfrm>
          <a:prstGeom prst="rect">
            <a:avLst/>
          </a:prstGeom>
          <a:noFill/>
          <a:ln w="9525">
            <a:noFill/>
            <a:miter lim="800000"/>
            <a:headEnd/>
            <a:tailEnd/>
          </a:ln>
          <a:effectLst/>
        </p:spPr>
        <p:txBody>
          <a:bodyPr>
            <a:spAutoFit/>
          </a:bodyPr>
          <a:lstStyle/>
          <a:p>
            <a:pPr algn="ctr">
              <a:spcBef>
                <a:spcPct val="50000"/>
              </a:spcBef>
            </a:pPr>
            <a:r>
              <a:rPr lang="en-US" sz="1400" b="1" dirty="0">
                <a:latin typeface="Tahoma" charset="0"/>
              </a:rPr>
              <a:t>Groundwater            2%</a:t>
            </a:r>
          </a:p>
        </p:txBody>
      </p:sp>
      <p:sp>
        <p:nvSpPr>
          <p:cNvPr id="3081" name="Text Box 9"/>
          <p:cNvSpPr txBox="1">
            <a:spLocks noChangeArrowheads="1"/>
          </p:cNvSpPr>
          <p:nvPr/>
        </p:nvSpPr>
        <p:spPr bwMode="auto">
          <a:xfrm>
            <a:off x="1905000" y="1981200"/>
            <a:ext cx="2057400" cy="523220"/>
          </a:xfrm>
          <a:prstGeom prst="rect">
            <a:avLst/>
          </a:prstGeom>
          <a:noFill/>
          <a:ln w="9525">
            <a:noFill/>
            <a:miter lim="800000"/>
            <a:headEnd/>
            <a:tailEnd/>
          </a:ln>
          <a:effectLst/>
        </p:spPr>
        <p:txBody>
          <a:bodyPr>
            <a:spAutoFit/>
          </a:bodyPr>
          <a:lstStyle/>
          <a:p>
            <a:pPr algn="ctr">
              <a:spcBef>
                <a:spcPct val="50000"/>
              </a:spcBef>
            </a:pPr>
            <a:r>
              <a:rPr lang="en-US" sz="1400" b="1" dirty="0">
                <a:latin typeface="Tahoma" charset="0"/>
              </a:rPr>
              <a:t>Recycled Water            4%</a:t>
            </a:r>
          </a:p>
        </p:txBody>
      </p:sp>
      <p:sp>
        <p:nvSpPr>
          <p:cNvPr id="3087" name="Text Box 15"/>
          <p:cNvSpPr txBox="1">
            <a:spLocks noChangeArrowheads="1"/>
          </p:cNvSpPr>
          <p:nvPr/>
        </p:nvSpPr>
        <p:spPr bwMode="auto">
          <a:xfrm>
            <a:off x="6781800" y="3733800"/>
            <a:ext cx="1143000" cy="523220"/>
          </a:xfrm>
          <a:prstGeom prst="rect">
            <a:avLst/>
          </a:prstGeom>
          <a:noFill/>
          <a:ln w="9525">
            <a:noFill/>
            <a:miter lim="800000"/>
            <a:headEnd/>
            <a:tailEnd/>
          </a:ln>
          <a:effectLst/>
        </p:spPr>
        <p:txBody>
          <a:bodyPr>
            <a:spAutoFit/>
          </a:bodyPr>
          <a:lstStyle/>
          <a:p>
            <a:pPr algn="ctr">
              <a:spcBef>
                <a:spcPct val="50000"/>
              </a:spcBef>
            </a:pPr>
            <a:r>
              <a:rPr lang="en-US" sz="1400" b="1" dirty="0">
                <a:latin typeface="Tahoma" charset="0"/>
              </a:rPr>
              <a:t>MWD           53%</a:t>
            </a:r>
          </a:p>
        </p:txBody>
      </p:sp>
      <p:sp>
        <p:nvSpPr>
          <p:cNvPr id="3082" name="Text Box 10"/>
          <p:cNvSpPr txBox="1">
            <a:spLocks noChangeArrowheads="1"/>
          </p:cNvSpPr>
          <p:nvPr/>
        </p:nvSpPr>
        <p:spPr bwMode="auto">
          <a:xfrm>
            <a:off x="3333750" y="5840730"/>
            <a:ext cx="1371600" cy="523220"/>
          </a:xfrm>
          <a:prstGeom prst="rect">
            <a:avLst/>
          </a:prstGeom>
          <a:noFill/>
          <a:ln w="9525">
            <a:noFill/>
            <a:miter lim="800000"/>
            <a:headEnd/>
            <a:tailEnd/>
          </a:ln>
          <a:effectLst/>
        </p:spPr>
        <p:txBody>
          <a:bodyPr>
            <a:spAutoFit/>
          </a:bodyPr>
          <a:lstStyle/>
          <a:p>
            <a:pPr algn="ctr">
              <a:spcBef>
                <a:spcPct val="50000"/>
              </a:spcBef>
            </a:pPr>
            <a:r>
              <a:rPr lang="en-US" sz="1400" b="1" dirty="0">
                <a:latin typeface="Tahoma" charset="0"/>
              </a:rPr>
              <a:t>IID Transfer  10%</a:t>
            </a:r>
          </a:p>
        </p:txBody>
      </p:sp>
      <p:sp>
        <p:nvSpPr>
          <p:cNvPr id="3184" name="Text Box 112"/>
          <p:cNvSpPr txBox="1">
            <a:spLocks noChangeArrowheads="1"/>
          </p:cNvSpPr>
          <p:nvPr/>
        </p:nvSpPr>
        <p:spPr bwMode="auto">
          <a:xfrm>
            <a:off x="371474" y="3851910"/>
            <a:ext cx="1828800" cy="523220"/>
          </a:xfrm>
          <a:prstGeom prst="rect">
            <a:avLst/>
          </a:prstGeom>
          <a:noFill/>
          <a:ln w="9525">
            <a:noFill/>
            <a:miter lim="800000"/>
            <a:headEnd/>
            <a:tailEnd/>
          </a:ln>
          <a:effectLst/>
        </p:spPr>
        <p:txBody>
          <a:bodyPr>
            <a:spAutoFit/>
          </a:bodyPr>
          <a:lstStyle/>
          <a:p>
            <a:pPr algn="ctr">
              <a:spcBef>
                <a:spcPct val="50000"/>
              </a:spcBef>
            </a:pPr>
            <a:r>
              <a:rPr lang="en-US" sz="1400" b="1" dirty="0">
                <a:latin typeface="Tahoma" charset="0"/>
              </a:rPr>
              <a:t>Dry-Year Transfer            2%</a:t>
            </a:r>
          </a:p>
        </p:txBody>
      </p:sp>
      <p:cxnSp>
        <p:nvCxnSpPr>
          <p:cNvPr id="14" name="Straight Connector 13"/>
          <p:cNvCxnSpPr/>
          <p:nvPr/>
        </p:nvCxnSpPr>
        <p:spPr bwMode="auto">
          <a:xfrm>
            <a:off x="2198370" y="3992880"/>
            <a:ext cx="381000" cy="22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828800" y="3657600"/>
            <a:ext cx="800103" cy="990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198370" y="2960370"/>
            <a:ext cx="728662" cy="438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16200000" flipH="1">
            <a:off x="2768589" y="2555230"/>
            <a:ext cx="619782" cy="4953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itle 19"/>
          <p:cNvSpPr>
            <a:spLocks noGrp="1"/>
          </p:cNvSpPr>
          <p:nvPr>
            <p:ph type="title"/>
          </p:nvPr>
        </p:nvSpPr>
        <p:spPr>
          <a:xfrm>
            <a:off x="533400" y="381000"/>
            <a:ext cx="8229600" cy="1143000"/>
          </a:xfrm>
        </p:spPr>
        <p:txBody>
          <a:bodyPr>
            <a:noAutofit/>
          </a:bodyPr>
          <a:lstStyle/>
          <a:p>
            <a:pPr algn="ctr"/>
            <a:r>
              <a:rPr lang="en-US" dirty="0" smtClean="0"/>
              <a:t>Estimated Fiscal Year 2010</a:t>
            </a:r>
            <a:br>
              <a:rPr lang="en-US" dirty="0" smtClean="0"/>
            </a:br>
            <a:r>
              <a:rPr lang="en-US" dirty="0" smtClean="0"/>
              <a:t>Water Supply Portfolio</a:t>
            </a:r>
            <a:endParaRPr lang="en-US" dirty="0"/>
          </a:p>
        </p:txBody>
      </p:sp>
      <p:sp>
        <p:nvSpPr>
          <p:cNvPr id="22" name="TextBox 21"/>
          <p:cNvSpPr txBox="1"/>
          <p:nvPr/>
        </p:nvSpPr>
        <p:spPr>
          <a:xfrm>
            <a:off x="4038600" y="6408738"/>
            <a:ext cx="4975225" cy="338554"/>
          </a:xfrm>
          <a:prstGeom prst="rect">
            <a:avLst/>
          </a:prstGeom>
          <a:noFill/>
        </p:spPr>
        <p:txBody>
          <a:bodyPr wrap="square" rtlCol="0">
            <a:spAutoFit/>
          </a:bodyPr>
          <a:lstStyle/>
          <a:p>
            <a:r>
              <a:rPr lang="en-US" sz="1600" dirty="0" smtClean="0">
                <a:solidFill>
                  <a:schemeClr val="tx1"/>
                </a:solidFill>
              </a:rPr>
              <a:t>*Fiscal year 2010: July 1, 2009 – June 30, 2010 </a:t>
            </a:r>
            <a:endParaRPr lang="en-US" sz="1600" dirty="0">
              <a:solidFill>
                <a:schemeClr val="tx1"/>
              </a:solidFill>
            </a:endParaRPr>
          </a:p>
        </p:txBody>
      </p:sp>
      <p:cxnSp>
        <p:nvCxnSpPr>
          <p:cNvPr id="24" name="Straight Connector 23"/>
          <p:cNvCxnSpPr/>
          <p:nvPr/>
        </p:nvCxnSpPr>
        <p:spPr bwMode="auto">
          <a:xfrm rot="16200000" flipH="1">
            <a:off x="4191001" y="2666999"/>
            <a:ext cx="228600" cy="762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idx="4294967295"/>
          </p:nvPr>
        </p:nvSpPr>
        <p:spPr>
          <a:xfrm>
            <a:off x="0" y="838200"/>
            <a:ext cx="9144000" cy="914400"/>
          </a:xfrm>
        </p:spPr>
        <p:txBody>
          <a:bodyPr>
            <a:noAutofit/>
          </a:bodyPr>
          <a:lstStyle/>
          <a:p>
            <a:pPr algn="ctr"/>
            <a:r>
              <a:rPr lang="en-US" sz="4000" dirty="0">
                <a:latin typeface="+mn-lt"/>
              </a:rPr>
              <a:t>Sources of Imported Water </a:t>
            </a:r>
            <a:r>
              <a:rPr lang="en-US" sz="4000" dirty="0" smtClean="0">
                <a:latin typeface="+mn-lt"/>
              </a:rPr>
              <a:t/>
            </a:r>
            <a:br>
              <a:rPr lang="en-US" sz="4000" dirty="0" smtClean="0">
                <a:latin typeface="+mn-lt"/>
              </a:rPr>
            </a:br>
            <a:r>
              <a:rPr lang="en-US" sz="4000" dirty="0" smtClean="0">
                <a:latin typeface="+mn-lt"/>
              </a:rPr>
              <a:t>from </a:t>
            </a:r>
            <a:r>
              <a:rPr lang="en-US" sz="4000" dirty="0" smtClean="0">
                <a:latin typeface="+mn-lt"/>
              </a:rPr>
              <a:t>Metropolitan Water District</a:t>
            </a:r>
            <a:r>
              <a:rPr lang="en-US" sz="4000" smtClean="0">
                <a:latin typeface="+mn-lt"/>
              </a:rPr>
              <a:t/>
            </a:r>
            <a:br>
              <a:rPr lang="en-US" sz="4000" smtClean="0">
                <a:latin typeface="+mn-lt"/>
              </a:rPr>
            </a:br>
            <a:r>
              <a:rPr lang="en-US" sz="4000" smtClean="0">
                <a:latin typeface="+mn-lt"/>
              </a:rPr>
              <a:t>(</a:t>
            </a:r>
            <a:r>
              <a:rPr lang="en-US" sz="3600" smtClean="0">
                <a:latin typeface="+mn-lt"/>
              </a:rPr>
              <a:t>State </a:t>
            </a:r>
            <a:r>
              <a:rPr lang="en-US" sz="3600" dirty="0" smtClean="0">
                <a:latin typeface="+mn-lt"/>
              </a:rPr>
              <a:t>Water Project and </a:t>
            </a:r>
            <a:r>
              <a:rPr lang="en-US" sz="3600" smtClean="0">
                <a:latin typeface="+mn-lt"/>
              </a:rPr>
              <a:t>Colorado River)</a:t>
            </a:r>
            <a:endParaRPr lang="en-US" sz="3600" dirty="0">
              <a:latin typeface="+mn-lt"/>
            </a:endParaRPr>
          </a:p>
        </p:txBody>
      </p:sp>
      <p:sp>
        <p:nvSpPr>
          <p:cNvPr id="852995" name="Rectangle 3"/>
          <p:cNvSpPr>
            <a:spLocks noChangeArrowheads="1"/>
          </p:cNvSpPr>
          <p:nvPr/>
        </p:nvSpPr>
        <p:spPr bwMode="auto">
          <a:xfrm>
            <a:off x="5715000" y="6096000"/>
            <a:ext cx="381000" cy="76200"/>
          </a:xfrm>
          <a:prstGeom prst="rect">
            <a:avLst/>
          </a:prstGeom>
          <a:solidFill>
            <a:srgbClr val="FFFF66"/>
          </a:solidFill>
          <a:ln w="9525">
            <a:noFill/>
            <a:miter lim="800000"/>
            <a:headEnd/>
            <a:tailEnd/>
          </a:ln>
          <a:effectLst/>
        </p:spPr>
        <p:txBody>
          <a:bodyPr wrap="none" anchor="ctr"/>
          <a:lstStyle/>
          <a:p>
            <a:endParaRPr lang="en-US" dirty="0"/>
          </a:p>
        </p:txBody>
      </p:sp>
      <p:sp>
        <p:nvSpPr>
          <p:cNvPr id="852996" name="Rectangle 4"/>
          <p:cNvSpPr>
            <a:spLocks noChangeArrowheads="1"/>
          </p:cNvSpPr>
          <p:nvPr/>
        </p:nvSpPr>
        <p:spPr bwMode="auto">
          <a:xfrm>
            <a:off x="5715000" y="6115050"/>
            <a:ext cx="381000" cy="90488"/>
          </a:xfrm>
          <a:prstGeom prst="rect">
            <a:avLst/>
          </a:prstGeom>
          <a:solidFill>
            <a:srgbClr val="FFFF66"/>
          </a:solidFill>
          <a:ln w="9525">
            <a:noFill/>
            <a:miter lim="800000"/>
            <a:headEnd/>
            <a:tailEnd/>
          </a:ln>
          <a:effectLst/>
        </p:spPr>
        <p:txBody>
          <a:bodyPr wrap="none" anchor="ctr"/>
          <a:lstStyle/>
          <a:p>
            <a:endParaRPr lang="en-US" dirty="0"/>
          </a:p>
        </p:txBody>
      </p:sp>
      <p:sp>
        <p:nvSpPr>
          <p:cNvPr id="852997" name="Rectangle 5"/>
          <p:cNvSpPr>
            <a:spLocks noChangeArrowheads="1"/>
          </p:cNvSpPr>
          <p:nvPr/>
        </p:nvSpPr>
        <p:spPr bwMode="auto">
          <a:xfrm>
            <a:off x="5791200" y="6172200"/>
            <a:ext cx="381000" cy="152400"/>
          </a:xfrm>
          <a:prstGeom prst="rect">
            <a:avLst/>
          </a:prstGeom>
          <a:solidFill>
            <a:srgbClr val="FFFF66"/>
          </a:solidFill>
          <a:ln w="9525">
            <a:noFill/>
            <a:miter lim="800000"/>
            <a:headEnd/>
            <a:tailEnd/>
          </a:ln>
          <a:effectLst/>
        </p:spPr>
        <p:txBody>
          <a:bodyPr wrap="none" anchor="ctr"/>
          <a:lstStyle/>
          <a:p>
            <a:endParaRPr lang="en-US" dirty="0"/>
          </a:p>
        </p:txBody>
      </p:sp>
      <p:pic>
        <p:nvPicPr>
          <p:cNvPr id="852998" name="Picture 6" descr="calif"/>
          <p:cNvPicPr>
            <a:picLocks noChangeAspect="1" noChangeArrowheads="1"/>
          </p:cNvPicPr>
          <p:nvPr/>
        </p:nvPicPr>
        <p:blipFill>
          <a:blip r:embed="rId3" cstate="print"/>
          <a:srcRect/>
          <a:stretch>
            <a:fillRect/>
          </a:stretch>
        </p:blipFill>
        <p:spPr bwMode="auto">
          <a:xfrm>
            <a:off x="2630488" y="1836289"/>
            <a:ext cx="4379912" cy="50217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46938"/>
            <a:ext cx="8229600" cy="1143000"/>
          </a:xfrm>
        </p:spPr>
        <p:txBody>
          <a:bodyPr>
            <a:normAutofit/>
          </a:bodyPr>
          <a:lstStyle/>
          <a:p>
            <a:pPr algn="ctr"/>
            <a:r>
              <a:rPr lang="en-US" dirty="0" smtClean="0"/>
              <a:t>Where is Residential Water Used?</a:t>
            </a:r>
            <a:endParaRPr lang="en-US" dirty="0"/>
          </a:p>
        </p:txBody>
      </p:sp>
      <p:sp>
        <p:nvSpPr>
          <p:cNvPr id="288784" name="Rectangle 16"/>
          <p:cNvSpPr>
            <a:spLocks noChangeArrowheads="1"/>
          </p:cNvSpPr>
          <p:nvPr/>
        </p:nvSpPr>
        <p:spPr bwMode="auto">
          <a:xfrm>
            <a:off x="1009650" y="574675"/>
            <a:ext cx="7143750" cy="641350"/>
          </a:xfrm>
          <a:prstGeom prst="rect">
            <a:avLst/>
          </a:prstGeom>
          <a:noFill/>
          <a:ln w="9525">
            <a:noFill/>
            <a:miter lim="800000"/>
            <a:headEnd/>
            <a:tailEnd/>
          </a:ln>
          <a:effectLst>
            <a:outerShdw dist="35921" dir="2700000" algn="ctr" rotWithShape="0">
              <a:srgbClr val="000000"/>
            </a:outerShdw>
          </a:effectLst>
        </p:spPr>
        <p:txBody>
          <a:bodyPr anchor="ctr"/>
          <a:lstStyle/>
          <a:p>
            <a:pPr algn="l">
              <a:defRPr/>
            </a:pPr>
            <a:endParaRPr lang="en-US" sz="3600">
              <a:solidFill>
                <a:srgbClr val="FFFF00"/>
              </a:solidFill>
            </a:endParaRPr>
          </a:p>
        </p:txBody>
      </p:sp>
      <p:graphicFrame>
        <p:nvGraphicFramePr>
          <p:cNvPr id="24" name="Chart 23"/>
          <p:cNvGraphicFramePr/>
          <p:nvPr/>
        </p:nvGraphicFramePr>
        <p:xfrm>
          <a:off x="77788" y="1216025"/>
          <a:ext cx="8936037" cy="5443537"/>
        </p:xfrm>
        <a:graphic>
          <a:graphicData uri="http://schemas.openxmlformats.org/drawingml/2006/chart">
            <c:chart xmlns:c="http://schemas.openxmlformats.org/drawingml/2006/chart" xmlns:r="http://schemas.openxmlformats.org/officeDocument/2006/relationships" r:id="rId3"/>
          </a:graphicData>
        </a:graphic>
      </p:graphicFrame>
      <p:sp>
        <p:nvSpPr>
          <p:cNvPr id="24582" name="TextBox 24"/>
          <p:cNvSpPr txBox="1">
            <a:spLocks noChangeArrowheads="1"/>
          </p:cNvSpPr>
          <p:nvPr/>
        </p:nvSpPr>
        <p:spPr bwMode="auto">
          <a:xfrm>
            <a:off x="3135630" y="6638300"/>
            <a:ext cx="5240799" cy="261610"/>
          </a:xfrm>
          <a:prstGeom prst="rect">
            <a:avLst/>
          </a:prstGeom>
          <a:noFill/>
          <a:ln w="9525">
            <a:noFill/>
            <a:miter lim="800000"/>
            <a:headEnd/>
            <a:tailEnd/>
          </a:ln>
        </p:spPr>
        <p:txBody>
          <a:bodyPr wrap="square">
            <a:spAutoFit/>
          </a:bodyPr>
          <a:lstStyle/>
          <a:p>
            <a:r>
              <a:rPr lang="en-US" sz="1100" dirty="0" smtClean="0">
                <a:solidFill>
                  <a:schemeClr val="tx1"/>
                </a:solidFill>
              </a:rPr>
              <a:t>AWWA </a:t>
            </a:r>
            <a:r>
              <a:rPr lang="en-US" sz="1100" dirty="0">
                <a:solidFill>
                  <a:schemeClr val="tx1"/>
                </a:solidFill>
              </a:rPr>
              <a:t>Research Foundation </a:t>
            </a:r>
            <a:r>
              <a:rPr lang="en-US" sz="1100" dirty="0" smtClean="0">
                <a:solidFill>
                  <a:schemeClr val="tx1"/>
                </a:solidFill>
              </a:rPr>
              <a:t>1999 </a:t>
            </a:r>
            <a:r>
              <a:rPr lang="en-US" sz="1100" dirty="0">
                <a:solidFill>
                  <a:schemeClr val="tx1"/>
                </a:solidFill>
              </a:rPr>
              <a:t>Residential End Uses of Water Study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5"/>
          <p:cNvGraphicFramePr>
            <a:graphicFrameLocks noGrp="1" noChangeAspect="1"/>
          </p:cNvGraphicFramePr>
          <p:nvPr>
            <p:ph idx="1"/>
          </p:nvPr>
        </p:nvGraphicFramePr>
        <p:xfrm>
          <a:off x="152400" y="1600200"/>
          <a:ext cx="8575988" cy="4716462"/>
        </p:xfrm>
        <a:graphic>
          <a:graphicData uri="http://schemas.openxmlformats.org/drawingml/2006/chart">
            <c:chart xmlns:c="http://schemas.openxmlformats.org/drawingml/2006/chart" xmlns:r="http://schemas.openxmlformats.org/officeDocument/2006/relationships" r:id="rId3"/>
          </a:graphicData>
        </a:graphic>
      </p:graphicFrame>
      <p:sp>
        <p:nvSpPr>
          <p:cNvPr id="293890" name="Rectangle 2"/>
          <p:cNvSpPr>
            <a:spLocks noGrp="1" noChangeArrowheads="1"/>
          </p:cNvSpPr>
          <p:nvPr>
            <p:ph type="title"/>
          </p:nvPr>
        </p:nvSpPr>
        <p:spPr>
          <a:xfrm>
            <a:off x="457200" y="533400"/>
            <a:ext cx="8229600" cy="1143000"/>
          </a:xfrm>
        </p:spPr>
        <p:txBody>
          <a:bodyPr>
            <a:noAutofit/>
          </a:bodyPr>
          <a:lstStyle/>
          <a:p>
            <a:pPr algn="ctr"/>
            <a:r>
              <a:rPr lang="en-US" dirty="0" smtClean="0"/>
              <a:t>How Do We Use Water in the </a:t>
            </a:r>
            <a:br>
              <a:rPr lang="en-US" dirty="0" smtClean="0"/>
            </a:br>
            <a:r>
              <a:rPr lang="en-US" dirty="0" smtClean="0"/>
              <a:t>San Diego Region?</a:t>
            </a:r>
          </a:p>
        </p:txBody>
      </p:sp>
      <p:sp>
        <p:nvSpPr>
          <p:cNvPr id="293894" name="Text Box 6"/>
          <p:cNvSpPr txBox="1">
            <a:spLocks noChangeArrowheads="1"/>
          </p:cNvSpPr>
          <p:nvPr/>
        </p:nvSpPr>
        <p:spPr bwMode="invGray">
          <a:xfrm>
            <a:off x="2000568" y="4524662"/>
            <a:ext cx="1104900" cy="400110"/>
          </a:xfrm>
          <a:prstGeom prst="rect">
            <a:avLst/>
          </a:prstGeom>
          <a:noFill/>
          <a:ln w="9525" algn="ctr">
            <a:noFill/>
            <a:miter lim="800000"/>
            <a:headEnd/>
            <a:tailEnd/>
          </a:ln>
          <a:effectLst/>
        </p:spPr>
        <p:txBody>
          <a:bodyPr>
            <a:spAutoFit/>
          </a:bodyPr>
          <a:lstStyle/>
          <a:p>
            <a:pPr algn="ctr"/>
            <a:r>
              <a:rPr lang="en-US" sz="2000" b="0" dirty="0" smtClean="0">
                <a:solidFill>
                  <a:schemeClr val="bg1"/>
                </a:solidFill>
                <a:latin typeface="Arial" pitchFamily="34" charset="0"/>
              </a:rPr>
              <a:t>14%</a:t>
            </a:r>
            <a:endParaRPr lang="en-US" sz="2000" b="0" dirty="0">
              <a:solidFill>
                <a:schemeClr val="bg1"/>
              </a:solidFill>
              <a:latin typeface="Arial" pitchFamily="34" charset="0"/>
            </a:endParaRPr>
          </a:p>
        </p:txBody>
      </p:sp>
      <p:sp>
        <p:nvSpPr>
          <p:cNvPr id="293895" name="Text Box 7"/>
          <p:cNvSpPr txBox="1">
            <a:spLocks noChangeArrowheads="1"/>
          </p:cNvSpPr>
          <p:nvPr/>
        </p:nvSpPr>
        <p:spPr bwMode="invGray">
          <a:xfrm>
            <a:off x="3454400" y="4456906"/>
            <a:ext cx="1203325" cy="400110"/>
          </a:xfrm>
          <a:prstGeom prst="rect">
            <a:avLst/>
          </a:prstGeom>
          <a:noFill/>
          <a:ln w="9525" algn="ctr">
            <a:noFill/>
            <a:miter lim="800000"/>
            <a:headEnd/>
            <a:tailEnd/>
          </a:ln>
          <a:effectLst/>
        </p:spPr>
        <p:txBody>
          <a:bodyPr>
            <a:spAutoFit/>
          </a:bodyPr>
          <a:lstStyle/>
          <a:p>
            <a:pPr algn="ctr"/>
            <a:r>
              <a:rPr lang="en-US" sz="2000" b="0" dirty="0" smtClean="0">
                <a:solidFill>
                  <a:schemeClr val="bg1"/>
                </a:solidFill>
                <a:latin typeface="Arial" pitchFamily="34" charset="0"/>
              </a:rPr>
              <a:t>16%</a:t>
            </a:r>
            <a:endParaRPr lang="en-US" sz="2000" b="0" dirty="0">
              <a:solidFill>
                <a:schemeClr val="bg1"/>
              </a:solidFill>
              <a:latin typeface="Arial" pitchFamily="34" charset="0"/>
            </a:endParaRPr>
          </a:p>
        </p:txBody>
      </p:sp>
      <p:sp>
        <p:nvSpPr>
          <p:cNvPr id="293896" name="Text Box 8"/>
          <p:cNvSpPr txBox="1">
            <a:spLocks noChangeArrowheads="1"/>
          </p:cNvSpPr>
          <p:nvPr/>
        </p:nvSpPr>
        <p:spPr bwMode="invGray">
          <a:xfrm>
            <a:off x="5050790" y="2171640"/>
            <a:ext cx="1174750" cy="400110"/>
          </a:xfrm>
          <a:prstGeom prst="rect">
            <a:avLst/>
          </a:prstGeom>
          <a:noFill/>
          <a:ln w="9525" algn="ctr">
            <a:noFill/>
            <a:miter lim="800000"/>
            <a:headEnd/>
            <a:tailEnd/>
          </a:ln>
          <a:effectLst/>
        </p:spPr>
        <p:txBody>
          <a:bodyPr>
            <a:spAutoFit/>
          </a:bodyPr>
          <a:lstStyle/>
          <a:p>
            <a:pPr algn="ctr"/>
            <a:r>
              <a:rPr lang="en-US" sz="2000" b="0" dirty="0" smtClean="0">
                <a:solidFill>
                  <a:schemeClr val="bg1"/>
                </a:solidFill>
                <a:latin typeface="Arial" pitchFamily="34" charset="0"/>
              </a:rPr>
              <a:t>60%</a:t>
            </a:r>
            <a:endParaRPr lang="en-US" sz="2000" b="0" dirty="0">
              <a:solidFill>
                <a:schemeClr val="bg1"/>
              </a:solidFill>
              <a:latin typeface="Arial" pitchFamily="34" charset="0"/>
            </a:endParaRPr>
          </a:p>
        </p:txBody>
      </p:sp>
      <p:sp>
        <p:nvSpPr>
          <p:cNvPr id="293897" name="Text Box 9"/>
          <p:cNvSpPr txBox="1">
            <a:spLocks noChangeArrowheads="1"/>
          </p:cNvSpPr>
          <p:nvPr/>
        </p:nvSpPr>
        <p:spPr bwMode="invGray">
          <a:xfrm>
            <a:off x="6571456" y="4781490"/>
            <a:ext cx="1131888" cy="400110"/>
          </a:xfrm>
          <a:prstGeom prst="rect">
            <a:avLst/>
          </a:prstGeom>
          <a:noFill/>
          <a:ln w="9525" algn="ctr">
            <a:noFill/>
            <a:miter lim="800000"/>
            <a:headEnd/>
            <a:tailEnd/>
          </a:ln>
          <a:effectLst/>
        </p:spPr>
        <p:txBody>
          <a:bodyPr>
            <a:spAutoFit/>
          </a:bodyPr>
          <a:lstStyle/>
          <a:p>
            <a:pPr algn="ctr"/>
            <a:r>
              <a:rPr lang="en-US" sz="2000" b="0" dirty="0" smtClean="0">
                <a:solidFill>
                  <a:schemeClr val="bg1"/>
                </a:solidFill>
                <a:latin typeface="Arial" pitchFamily="34" charset="0"/>
              </a:rPr>
              <a:t>10%</a:t>
            </a:r>
            <a:endParaRPr lang="en-US" sz="2000" b="0" dirty="0">
              <a:solidFill>
                <a:schemeClr val="bg1"/>
              </a:solidFill>
              <a:latin typeface="Arial" pitchFamily="34" charset="0"/>
            </a:endParaRPr>
          </a:p>
        </p:txBody>
      </p:sp>
      <p:sp>
        <p:nvSpPr>
          <p:cNvPr id="10" name="TextBox 9"/>
          <p:cNvSpPr txBox="1"/>
          <p:nvPr/>
        </p:nvSpPr>
        <p:spPr>
          <a:xfrm>
            <a:off x="355600" y="1481138"/>
            <a:ext cx="1120820" cy="369332"/>
          </a:xfrm>
          <a:prstGeom prst="rect">
            <a:avLst/>
          </a:prstGeom>
          <a:noFill/>
        </p:spPr>
        <p:txBody>
          <a:bodyPr wrap="none" rtlCol="0">
            <a:spAutoFit/>
          </a:bodyPr>
          <a:lstStyle/>
          <a:p>
            <a:r>
              <a:rPr lang="en-US" dirty="0" smtClean="0">
                <a:solidFill>
                  <a:srgbClr val="002060"/>
                </a:solidFill>
              </a:rPr>
              <a:t>Acre-feet</a:t>
            </a:r>
            <a:endParaRPr lang="en-US" dirty="0">
              <a:solidFill>
                <a:srgbClr val="002060"/>
              </a:solidFill>
            </a:endParaRPr>
          </a:p>
        </p:txBody>
      </p:sp>
      <p:sp>
        <p:nvSpPr>
          <p:cNvPr id="11" name="TextBox 10"/>
          <p:cNvSpPr txBox="1"/>
          <p:nvPr/>
        </p:nvSpPr>
        <p:spPr>
          <a:xfrm>
            <a:off x="4279106" y="6541869"/>
            <a:ext cx="4584700" cy="307777"/>
          </a:xfrm>
          <a:prstGeom prst="rect">
            <a:avLst/>
          </a:prstGeom>
          <a:noFill/>
        </p:spPr>
        <p:txBody>
          <a:bodyPr wrap="square" rtlCol="0">
            <a:spAutoFit/>
          </a:bodyPr>
          <a:lstStyle/>
          <a:p>
            <a:r>
              <a:rPr lang="en-US" sz="1400" dirty="0" smtClean="0">
                <a:solidFill>
                  <a:schemeClr val="tx1"/>
                </a:solidFill>
              </a:rPr>
              <a:t>*Based on the Water Authority’s  2009 Annual Report</a:t>
            </a:r>
            <a:endParaRPr lang="en-US" sz="1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9" name="Picture 5" descr="Swest44"/>
          <p:cNvPicPr>
            <a:picLocks noChangeAspect="1" noChangeArrowheads="1"/>
          </p:cNvPicPr>
          <p:nvPr/>
        </p:nvPicPr>
        <p:blipFill>
          <a:blip r:embed="rId3" cstate="print"/>
          <a:srcRect/>
          <a:stretch>
            <a:fillRect/>
          </a:stretch>
        </p:blipFill>
        <p:spPr bwMode="auto">
          <a:xfrm>
            <a:off x="785813" y="1585786"/>
            <a:ext cx="7291387" cy="4970462"/>
          </a:xfrm>
          <a:prstGeom prst="rect">
            <a:avLst/>
          </a:prstGeom>
          <a:noFill/>
        </p:spPr>
      </p:pic>
      <p:sp>
        <p:nvSpPr>
          <p:cNvPr id="344068" name="Rectangle 4"/>
          <p:cNvSpPr>
            <a:spLocks noGrp="1" noChangeArrowheads="1"/>
          </p:cNvSpPr>
          <p:nvPr>
            <p:ph type="title"/>
          </p:nvPr>
        </p:nvSpPr>
        <p:spPr>
          <a:xfrm>
            <a:off x="457200" y="530352"/>
            <a:ext cx="8229600" cy="1143000"/>
          </a:xfrm>
          <a:noFill/>
          <a:ln/>
        </p:spPr>
        <p:txBody>
          <a:bodyPr lIns="90488" tIns="44450" rIns="90488" bIns="44450">
            <a:normAutofit/>
          </a:bodyPr>
          <a:lstStyle/>
          <a:p>
            <a:pPr algn="ctr"/>
            <a:r>
              <a:rPr lang="en-US" sz="4000" dirty="0" smtClean="0"/>
              <a:t>Colorado River Entitlements</a:t>
            </a:r>
            <a:br>
              <a:rPr lang="en-US" sz="4000" dirty="0" smtClean="0"/>
            </a:br>
            <a:r>
              <a:rPr lang="en-US" sz="2400" dirty="0" smtClean="0"/>
              <a:t>(Million acre-feet)               </a:t>
            </a:r>
            <a:endParaRPr lang="en-US" sz="40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8" name="Picture 4" descr="SoCalImports"/>
          <p:cNvPicPr>
            <a:picLocks noChangeAspect="1" noChangeArrowheads="1"/>
          </p:cNvPicPr>
          <p:nvPr/>
        </p:nvPicPr>
        <p:blipFill>
          <a:blip r:embed="rId3" cstate="print"/>
          <a:srcRect/>
          <a:stretch>
            <a:fillRect/>
          </a:stretch>
        </p:blipFill>
        <p:spPr bwMode="auto">
          <a:xfrm>
            <a:off x="1984375" y="-209550"/>
            <a:ext cx="5654675" cy="73152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sz="quarter"/>
          </p:nvPr>
        </p:nvSpPr>
        <p:spPr>
          <a:xfrm>
            <a:off x="571500" y="1398588"/>
            <a:ext cx="8229600" cy="1143000"/>
          </a:xfrm>
        </p:spPr>
        <p:txBody>
          <a:bodyPr>
            <a:normAutofit fontScale="90000"/>
          </a:bodyPr>
          <a:lstStyle/>
          <a:p>
            <a:r>
              <a:rPr lang="en-US" sz="4000" b="1">
                <a:solidFill>
                  <a:srgbClr val="FFF1B7"/>
                </a:solidFill>
              </a:rPr>
              <a:t/>
            </a:r>
            <a:br>
              <a:rPr lang="en-US" sz="4000" b="1">
                <a:solidFill>
                  <a:srgbClr val="FFF1B7"/>
                </a:solidFill>
              </a:rPr>
            </a:br>
            <a:endParaRPr lang="en-US" sz="4000" i="1">
              <a:solidFill>
                <a:srgbClr val="FFF1B7"/>
              </a:solidFill>
            </a:endParaRPr>
          </a:p>
        </p:txBody>
      </p:sp>
      <p:pic>
        <p:nvPicPr>
          <p:cNvPr id="806926" name="Picture 14"/>
          <p:cNvPicPr>
            <a:picLocks noChangeAspect="1" noChangeArrowheads="1"/>
          </p:cNvPicPr>
          <p:nvPr/>
        </p:nvPicPr>
        <p:blipFill>
          <a:blip r:embed="rId3" cstate="print"/>
          <a:srcRect t="10422" b="718"/>
          <a:stretch>
            <a:fillRect/>
          </a:stretch>
        </p:blipFill>
        <p:spPr bwMode="auto">
          <a:xfrm>
            <a:off x="2895600" y="694778"/>
            <a:ext cx="6172200" cy="6087022"/>
          </a:xfrm>
          <a:prstGeom prst="rect">
            <a:avLst/>
          </a:prstGeom>
          <a:noFill/>
          <a:ln w="38100">
            <a:solidFill>
              <a:schemeClr val="bg1"/>
            </a:solidFill>
            <a:miter lim="800000"/>
            <a:headEnd/>
            <a:tailEnd/>
          </a:ln>
          <a:effectLst/>
        </p:spPr>
      </p:pic>
      <p:sp>
        <p:nvSpPr>
          <p:cNvPr id="806927" name="Text Box 15"/>
          <p:cNvSpPr txBox="1">
            <a:spLocks noChangeArrowheads="1"/>
          </p:cNvSpPr>
          <p:nvPr/>
        </p:nvSpPr>
        <p:spPr bwMode="auto">
          <a:xfrm>
            <a:off x="1574800" y="360363"/>
            <a:ext cx="2662238" cy="701675"/>
          </a:xfrm>
          <a:prstGeom prst="rect">
            <a:avLst/>
          </a:prstGeom>
          <a:noFill/>
          <a:ln w="9525" algn="ctr">
            <a:noFill/>
            <a:miter lim="800000"/>
            <a:headEnd/>
            <a:tailEnd/>
          </a:ln>
          <a:effectLst/>
        </p:spPr>
        <p:txBody>
          <a:bodyPr>
            <a:spAutoFit/>
          </a:bodyPr>
          <a:lstStyle/>
          <a:p>
            <a:pPr algn="l"/>
            <a:endParaRPr lang="en-US" sz="4000"/>
          </a:p>
        </p:txBody>
      </p:sp>
      <p:sp>
        <p:nvSpPr>
          <p:cNvPr id="806959" name="Rectangle 47"/>
          <p:cNvSpPr>
            <a:spLocks noChangeArrowheads="1"/>
          </p:cNvSpPr>
          <p:nvPr/>
        </p:nvSpPr>
        <p:spPr bwMode="auto">
          <a:xfrm>
            <a:off x="188913" y="989013"/>
            <a:ext cx="2859087" cy="5194300"/>
          </a:xfrm>
          <a:prstGeom prst="rect">
            <a:avLst/>
          </a:prstGeom>
          <a:noFill/>
          <a:ln w="12700">
            <a:noFill/>
            <a:miter lim="800000"/>
            <a:headEnd/>
            <a:tailEnd/>
          </a:ln>
          <a:effectLst/>
        </p:spPr>
        <p:txBody>
          <a:bodyPr lIns="90462" tIns="44436" rIns="90462" bIns="44436" anchor="ctr"/>
          <a:lstStyle/>
          <a:p>
            <a:r>
              <a:rPr lang="en-US" sz="3200" dirty="0">
                <a:solidFill>
                  <a:schemeClr val="tx2"/>
                </a:solidFill>
              </a:rPr>
              <a:t>San Diego Area Recycled Water Treatment Plants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er Resources PPT Master Template">
  <a:themeElements>
    <a:clrScheme name="Custom 9">
      <a:dk1>
        <a:sysClr val="windowText" lastClr="000000"/>
      </a:dk1>
      <a:lt1>
        <a:srgbClr val="FBFDFF"/>
      </a:lt1>
      <a:dk2>
        <a:srgbClr val="0B5B94"/>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Water Resources">
      <a:majorFont>
        <a:latin typeface="Calibri"/>
        <a:ea typeface=""/>
        <a:cs typeface=""/>
      </a:majorFont>
      <a:minorFont>
        <a:latin typeface="Tahoma"/>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 Resources PPT Master Template</Template>
  <TotalTime>490</TotalTime>
  <Words>1365</Words>
  <Application>Microsoft Office PowerPoint</Application>
  <PresentationFormat>On-screen Show (4:3)</PresentationFormat>
  <Paragraphs>202</Paragraphs>
  <Slides>27</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Water Resources PPT Master Template</vt:lpstr>
      <vt:lpstr>Chart</vt:lpstr>
      <vt:lpstr>Microsoft Office Excel 97-2003 Worksheet</vt:lpstr>
      <vt:lpstr>Background</vt:lpstr>
      <vt:lpstr>San Diego County Water Authority Service Area</vt:lpstr>
      <vt:lpstr>Estimated Fiscal Year 2010 Water Supply Portfolio</vt:lpstr>
      <vt:lpstr>Sources of Imported Water  from Metropolitan Water District (State Water Project and Colorado River)</vt:lpstr>
      <vt:lpstr>Where is Residential Water Used?</vt:lpstr>
      <vt:lpstr>How Do We Use Water in the  San Diego Region?</vt:lpstr>
      <vt:lpstr>Colorado River Entitlements (Million acre-feet)               </vt:lpstr>
      <vt:lpstr>Slide 8</vt:lpstr>
      <vt:lpstr> </vt:lpstr>
      <vt:lpstr>Challenges</vt:lpstr>
      <vt:lpstr>Population Growth Within  San Diego County (Millions)</vt:lpstr>
      <vt:lpstr>Low Average Annual Rainfall  (Inches)</vt:lpstr>
      <vt:lpstr>Statewide Droughts</vt:lpstr>
      <vt:lpstr>Ongoing Dry-Year Conditions  on the Colorado River</vt:lpstr>
      <vt:lpstr>La Niña Conditions Present</vt:lpstr>
      <vt:lpstr>Climate Change Potential Water Management Impacts</vt:lpstr>
      <vt:lpstr>Pumping Restrictions to Protect Fish Species Limit State Water Project Deliveries</vt:lpstr>
      <vt:lpstr>Slide 18</vt:lpstr>
      <vt:lpstr>Slide 19</vt:lpstr>
      <vt:lpstr>What’s at stake</vt:lpstr>
      <vt:lpstr>Potentially More Frequent and Severe Shortages Could Negatively Impact Economy</vt:lpstr>
      <vt:lpstr>Slide 22</vt:lpstr>
      <vt:lpstr>Reliable Future</vt:lpstr>
      <vt:lpstr>Regional Water Supply Diversification</vt:lpstr>
      <vt:lpstr>Increase Future Groundwater Yield   (Acre-feet)</vt:lpstr>
      <vt:lpstr>Increase Future Recycled Water Yield  (Acre-feet)</vt:lpstr>
      <vt:lpstr>New Water Ethic</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bbutler</dc:creator>
  <cp:lastModifiedBy>dfriehauf</cp:lastModifiedBy>
  <cp:revision>60</cp:revision>
  <dcterms:created xsi:type="dcterms:W3CDTF">2010-09-21T16:18:15Z</dcterms:created>
  <dcterms:modified xsi:type="dcterms:W3CDTF">2010-09-22T04:12:58Z</dcterms:modified>
</cp:coreProperties>
</file>