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diagrams/layout1.xml" ContentType="application/vnd.openxmlformats-officedocument.drawingml.diagramLayou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notesMasterIdLst>
    <p:notesMasterId r:id="rId20"/>
  </p:notesMasterIdLst>
  <p:sldIdLst>
    <p:sldId id="280" r:id="rId3"/>
    <p:sldId id="281" r:id="rId4"/>
    <p:sldId id="291" r:id="rId5"/>
    <p:sldId id="297" r:id="rId6"/>
    <p:sldId id="283" r:id="rId7"/>
    <p:sldId id="285" r:id="rId8"/>
    <p:sldId id="286" r:id="rId9"/>
    <p:sldId id="287" r:id="rId10"/>
    <p:sldId id="288" r:id="rId11"/>
    <p:sldId id="293" r:id="rId12"/>
    <p:sldId id="298" r:id="rId13"/>
    <p:sldId id="299" r:id="rId14"/>
    <p:sldId id="300" r:id="rId15"/>
    <p:sldId id="303" r:id="rId16"/>
    <p:sldId id="290" r:id="rId17"/>
    <p:sldId id="292" r:id="rId18"/>
    <p:sldId id="302"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2B8D3E"/>
    <a:srgbClr val="35AD4C"/>
    <a:srgbClr val="49C34F"/>
    <a:srgbClr val="46C65E"/>
    <a:srgbClr val="CB8B45"/>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737" autoAdjust="0"/>
    <p:restoredTop sz="71300" autoAdjust="0"/>
  </p:normalViewPr>
  <p:slideViewPr>
    <p:cSldViewPr>
      <p:cViewPr>
        <p:scale>
          <a:sx n="70" d="100"/>
          <a:sy n="70" d="100"/>
        </p:scale>
        <p:origin x="-210" y="360"/>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TRIMTAB\geni\Interns\~Takatoshi_Kojima.12\Deta_Analysis_takatoshi.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TRIMTAB\geni\Interns\~Takatoshi_Kojima.12\Deta_Analysis_takatoshi.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2800"/>
            </a:pPr>
            <a:r>
              <a:rPr lang="en-US" sz="2800"/>
              <a:t>Installed</a:t>
            </a:r>
            <a:r>
              <a:rPr lang="en-US" sz="2800" baseline="0"/>
              <a:t> Capacity Comparison</a:t>
            </a:r>
            <a:endParaRPr lang="en-US" sz="2800"/>
          </a:p>
        </c:rich>
      </c:tx>
      <c:layout/>
    </c:title>
    <c:plotArea>
      <c:layout/>
      <c:barChart>
        <c:barDir val="col"/>
        <c:grouping val="clustered"/>
        <c:ser>
          <c:idx val="0"/>
          <c:order val="0"/>
          <c:tx>
            <c:strRef>
              <c:f>Sheet5!$B$3</c:f>
              <c:strCache>
                <c:ptCount val="1"/>
                <c:pt idx="0">
                  <c:v>volume</c:v>
                </c:pt>
              </c:strCache>
            </c:strRef>
          </c:tx>
          <c:spPr>
            <a:ln w="28575">
              <a:noFill/>
            </a:ln>
          </c:spPr>
          <c:dPt>
            <c:idx val="1"/>
            <c:spPr>
              <a:solidFill>
                <a:srgbClr val="92D050"/>
              </a:solidFill>
              <a:ln w="28575">
                <a:noFill/>
              </a:ln>
            </c:spPr>
          </c:dPt>
          <c:cat>
            <c:strRef>
              <c:f>Sheet5!$C$2:$D$2</c:f>
              <c:strCache>
                <c:ptCount val="2"/>
                <c:pt idx="0">
                  <c:v>Nationwide Installed Capacity (2011)</c:v>
                </c:pt>
                <c:pt idx="1">
                  <c:v>FIT+Subsidy Scenario(future)</c:v>
                </c:pt>
              </c:strCache>
            </c:strRef>
          </c:cat>
          <c:val>
            <c:numRef>
              <c:f>Sheet5!$C$3:$D$3</c:f>
              <c:numCache>
                <c:formatCode>General</c:formatCode>
                <c:ptCount val="2"/>
                <c:pt idx="0">
                  <c:v>203970000</c:v>
                </c:pt>
                <c:pt idx="1">
                  <c:v>379949999.99999946</c:v>
                </c:pt>
              </c:numCache>
            </c:numRef>
          </c:val>
        </c:ser>
        <c:dLbls/>
        <c:axId val="38741120"/>
        <c:axId val="38742656"/>
      </c:barChart>
      <c:stockChart>
        <c:ser>
          <c:idx val="1"/>
          <c:order val="1"/>
          <c:tx>
            <c:strRef>
              <c:f>Sheet5!$B$4</c:f>
              <c:strCache>
                <c:ptCount val="1"/>
                <c:pt idx="0">
                  <c:v>high</c:v>
                </c:pt>
              </c:strCache>
            </c:strRef>
          </c:tx>
          <c:spPr>
            <a:ln w="28575">
              <a:noFill/>
            </a:ln>
          </c:spPr>
          <c:marker>
            <c:symbol val="none"/>
          </c:marker>
          <c:cat>
            <c:strRef>
              <c:f>Sheet5!$C$2:$D$2</c:f>
              <c:strCache>
                <c:ptCount val="2"/>
                <c:pt idx="0">
                  <c:v>Nationwide Installed Capacity (2011)</c:v>
                </c:pt>
                <c:pt idx="1">
                  <c:v>FIT+Subsidy Scenario(future)</c:v>
                </c:pt>
              </c:strCache>
            </c:strRef>
          </c:cat>
          <c:val>
            <c:numRef>
              <c:f>Sheet5!$C$4:$D$4</c:f>
              <c:numCache>
                <c:formatCode>General</c:formatCode>
                <c:ptCount val="2"/>
                <c:pt idx="0">
                  <c:v>203970000</c:v>
                </c:pt>
                <c:pt idx="1">
                  <c:v>625699999.99999988</c:v>
                </c:pt>
              </c:numCache>
            </c:numRef>
          </c:val>
        </c:ser>
        <c:ser>
          <c:idx val="2"/>
          <c:order val="2"/>
          <c:tx>
            <c:strRef>
              <c:f>Sheet5!$B$5</c:f>
              <c:strCache>
                <c:ptCount val="1"/>
                <c:pt idx="0">
                  <c:v>low</c:v>
                </c:pt>
              </c:strCache>
            </c:strRef>
          </c:tx>
          <c:spPr>
            <a:ln w="28575">
              <a:noFill/>
            </a:ln>
          </c:spPr>
          <c:marker>
            <c:symbol val="none"/>
          </c:marker>
          <c:cat>
            <c:strRef>
              <c:f>Sheet5!$C$2:$D$2</c:f>
              <c:strCache>
                <c:ptCount val="2"/>
                <c:pt idx="0">
                  <c:v>Nationwide Installed Capacity (2011)</c:v>
                </c:pt>
                <c:pt idx="1">
                  <c:v>FIT+Subsidy Scenario(future)</c:v>
                </c:pt>
              </c:strCache>
            </c:strRef>
          </c:cat>
          <c:val>
            <c:numRef>
              <c:f>Sheet5!$C$5:$D$5</c:f>
              <c:numCache>
                <c:formatCode>General</c:formatCode>
                <c:ptCount val="2"/>
                <c:pt idx="0">
                  <c:v>203970000</c:v>
                </c:pt>
                <c:pt idx="1">
                  <c:v>134200000</c:v>
                </c:pt>
              </c:numCache>
            </c:numRef>
          </c:val>
        </c:ser>
        <c:ser>
          <c:idx val="3"/>
          <c:order val="3"/>
          <c:tx>
            <c:strRef>
              <c:f>Sheet5!$B$6</c:f>
              <c:strCache>
                <c:ptCount val="1"/>
                <c:pt idx="0">
                  <c:v>close</c:v>
                </c:pt>
              </c:strCache>
            </c:strRef>
          </c:tx>
          <c:spPr>
            <a:ln w="28575">
              <a:noFill/>
            </a:ln>
          </c:spPr>
          <c:marker>
            <c:symbol val="dot"/>
            <c:size val="5"/>
          </c:marker>
          <c:cat>
            <c:strRef>
              <c:f>Sheet5!$C$2:$D$2</c:f>
              <c:strCache>
                <c:ptCount val="2"/>
                <c:pt idx="0">
                  <c:v>Nationwide Installed Capacity (2011)</c:v>
                </c:pt>
                <c:pt idx="1">
                  <c:v>FIT+Subsidy Scenario(future)</c:v>
                </c:pt>
              </c:strCache>
            </c:strRef>
          </c:cat>
          <c:val>
            <c:numRef>
              <c:f>Sheet5!$C$6:$D$6</c:f>
              <c:numCache>
                <c:formatCode>General</c:formatCode>
                <c:ptCount val="2"/>
                <c:pt idx="0">
                  <c:v>203970000</c:v>
                </c:pt>
                <c:pt idx="1">
                  <c:v>379949999.99999946</c:v>
                </c:pt>
              </c:numCache>
            </c:numRef>
          </c:val>
        </c:ser>
        <c:dLbls/>
        <c:hiLowLines>
          <c:spPr>
            <a:ln w="38100">
              <a:solidFill>
                <a:srgbClr val="00B050"/>
              </a:solidFill>
              <a:prstDash val="sysDot"/>
            </a:ln>
          </c:spPr>
        </c:hiLowLines>
        <c:axId val="38754560"/>
        <c:axId val="38753024"/>
      </c:stockChart>
      <c:catAx>
        <c:axId val="38741120"/>
        <c:scaling>
          <c:orientation val="minMax"/>
        </c:scaling>
        <c:axPos val="b"/>
        <c:majorTickMark val="none"/>
        <c:tickLblPos val="nextTo"/>
        <c:txPr>
          <a:bodyPr/>
          <a:lstStyle/>
          <a:p>
            <a:pPr>
              <a:defRPr sz="2800" b="1"/>
            </a:pPr>
            <a:endParaRPr lang="en-US"/>
          </a:p>
        </c:txPr>
        <c:crossAx val="38742656"/>
        <c:crosses val="autoZero"/>
        <c:auto val="1"/>
        <c:lblAlgn val="ctr"/>
        <c:lblOffset val="100"/>
      </c:catAx>
      <c:valAx>
        <c:axId val="38742656"/>
        <c:scaling>
          <c:orientation val="minMax"/>
        </c:scaling>
        <c:axPos val="l"/>
        <c:majorGridlines/>
        <c:numFmt formatCode="General" sourceLinked="1"/>
        <c:majorTickMark val="none"/>
        <c:tickLblPos val="nextTo"/>
        <c:txPr>
          <a:bodyPr/>
          <a:lstStyle/>
          <a:p>
            <a:pPr>
              <a:defRPr sz="1600"/>
            </a:pPr>
            <a:endParaRPr lang="en-US"/>
          </a:p>
        </c:txPr>
        <c:crossAx val="38741120"/>
        <c:crosses val="autoZero"/>
        <c:crossBetween val="between"/>
        <c:dispUnits>
          <c:builtInUnit val="millions"/>
          <c:dispUnitsLbl>
            <c:layout/>
            <c:tx>
              <c:rich>
                <a:bodyPr/>
                <a:lstStyle/>
                <a:p>
                  <a:pPr>
                    <a:defRPr sz="2000"/>
                  </a:pPr>
                  <a:r>
                    <a:rPr lang="en-US" sz="2000"/>
                    <a:t>Million</a:t>
                  </a:r>
                  <a:r>
                    <a:rPr lang="en-US" sz="2000" baseline="0"/>
                    <a:t> kW</a:t>
                  </a:r>
                  <a:endParaRPr lang="en-US" sz="2000"/>
                </a:p>
              </c:rich>
            </c:tx>
          </c:dispUnitsLbl>
        </c:dispUnits>
      </c:valAx>
      <c:valAx>
        <c:axId val="38753024"/>
        <c:scaling>
          <c:orientation val="minMax"/>
        </c:scaling>
        <c:delete val="1"/>
        <c:axPos val="r"/>
        <c:numFmt formatCode="General" sourceLinked="1"/>
        <c:tickLblPos val="none"/>
        <c:crossAx val="38754560"/>
        <c:crosses val="max"/>
        <c:crossBetween val="between"/>
      </c:valAx>
      <c:catAx>
        <c:axId val="38754560"/>
        <c:scaling>
          <c:orientation val="minMax"/>
        </c:scaling>
        <c:delete val="1"/>
        <c:axPos val="b"/>
        <c:tickLblPos val="none"/>
        <c:crossAx val="38753024"/>
        <c:crosses val="autoZero"/>
        <c:auto val="1"/>
        <c:lblAlgn val="ctr"/>
        <c:lblOffset val="100"/>
      </c:catAx>
    </c:plotArea>
    <c:plotVisOnly val="1"/>
    <c:dispBlanksAs val="gap"/>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2800"/>
            </a:pPr>
            <a:r>
              <a:rPr lang="en-US" sz="2800"/>
              <a:t>Generated</a:t>
            </a:r>
            <a:r>
              <a:rPr lang="en-US" sz="2800" baseline="0"/>
              <a:t> Power Comparison</a:t>
            </a:r>
            <a:endParaRPr lang="en-US" sz="2800"/>
          </a:p>
        </c:rich>
      </c:tx>
      <c:layout/>
    </c:title>
    <c:plotArea>
      <c:layout/>
      <c:barChart>
        <c:barDir val="col"/>
        <c:grouping val="clustered"/>
        <c:ser>
          <c:idx val="0"/>
          <c:order val="0"/>
          <c:tx>
            <c:strRef>
              <c:f>Sheet5!$B$3</c:f>
              <c:strCache>
                <c:ptCount val="1"/>
                <c:pt idx="0">
                  <c:v>volume</c:v>
                </c:pt>
              </c:strCache>
            </c:strRef>
          </c:tx>
          <c:spPr>
            <a:ln w="28575">
              <a:noFill/>
            </a:ln>
          </c:spPr>
          <c:dPt>
            <c:idx val="1"/>
            <c:spPr>
              <a:solidFill>
                <a:srgbClr val="92D050"/>
              </a:solidFill>
              <a:ln w="28575">
                <a:noFill/>
              </a:ln>
            </c:spPr>
          </c:dPt>
          <c:cat>
            <c:strRef>
              <c:f>Sheet5!$G$2:$H$2</c:f>
              <c:strCache>
                <c:ptCount val="2"/>
                <c:pt idx="0">
                  <c:v>Nationwide Power Demand(2011)</c:v>
                </c:pt>
                <c:pt idx="1">
                  <c:v>FIT+Subsidy Scenario(future)</c:v>
                </c:pt>
              </c:strCache>
            </c:strRef>
          </c:cat>
          <c:val>
            <c:numRef>
              <c:f>Sheet5!$G$3:$H$3</c:f>
              <c:numCache>
                <c:formatCode>General</c:formatCode>
                <c:ptCount val="2"/>
                <c:pt idx="0">
                  <c:v>858500000000</c:v>
                </c:pt>
                <c:pt idx="1">
                  <c:v>685229100000</c:v>
                </c:pt>
              </c:numCache>
            </c:numRef>
          </c:val>
        </c:ser>
        <c:dLbls/>
        <c:axId val="39559168"/>
        <c:axId val="39560704"/>
      </c:barChart>
      <c:stockChart>
        <c:ser>
          <c:idx val="1"/>
          <c:order val="1"/>
          <c:tx>
            <c:strRef>
              <c:f>Sheet5!$B$4</c:f>
              <c:strCache>
                <c:ptCount val="1"/>
                <c:pt idx="0">
                  <c:v>high</c:v>
                </c:pt>
              </c:strCache>
            </c:strRef>
          </c:tx>
          <c:spPr>
            <a:ln w="28575">
              <a:noFill/>
            </a:ln>
          </c:spPr>
          <c:marker>
            <c:symbol val="none"/>
          </c:marker>
          <c:cat>
            <c:strRef>
              <c:f>Sheet5!$G$2:$H$2</c:f>
              <c:strCache>
                <c:ptCount val="2"/>
                <c:pt idx="0">
                  <c:v>Nationwide Power Demand(2011)</c:v>
                </c:pt>
                <c:pt idx="1">
                  <c:v>FIT+Subsidy Scenario(future)</c:v>
                </c:pt>
              </c:strCache>
            </c:strRef>
          </c:cat>
          <c:val>
            <c:numRef>
              <c:f>Sheet5!$G$4:$H$4</c:f>
              <c:numCache>
                <c:formatCode>General</c:formatCode>
                <c:ptCount val="2"/>
                <c:pt idx="0">
                  <c:v>858500000000</c:v>
                </c:pt>
                <c:pt idx="1">
                  <c:v>1118126400000</c:v>
                </c:pt>
              </c:numCache>
            </c:numRef>
          </c:val>
        </c:ser>
        <c:ser>
          <c:idx val="2"/>
          <c:order val="2"/>
          <c:tx>
            <c:strRef>
              <c:f>Sheet5!$B$5</c:f>
              <c:strCache>
                <c:ptCount val="1"/>
                <c:pt idx="0">
                  <c:v>low</c:v>
                </c:pt>
              </c:strCache>
            </c:strRef>
          </c:tx>
          <c:spPr>
            <a:ln w="28575">
              <a:noFill/>
            </a:ln>
          </c:spPr>
          <c:marker>
            <c:symbol val="none"/>
          </c:marker>
          <c:cat>
            <c:strRef>
              <c:f>Sheet5!$G$2:$H$2</c:f>
              <c:strCache>
                <c:ptCount val="2"/>
                <c:pt idx="0">
                  <c:v>Nationwide Power Demand(2011)</c:v>
                </c:pt>
                <c:pt idx="1">
                  <c:v>FIT+Subsidy Scenario(future)</c:v>
                </c:pt>
              </c:strCache>
            </c:strRef>
          </c:cat>
          <c:val>
            <c:numRef>
              <c:f>Sheet5!$G$5:$H$5</c:f>
              <c:numCache>
                <c:formatCode>General</c:formatCode>
                <c:ptCount val="2"/>
                <c:pt idx="0">
                  <c:v>858500000000</c:v>
                </c:pt>
                <c:pt idx="1">
                  <c:v>252331800000</c:v>
                </c:pt>
              </c:numCache>
            </c:numRef>
          </c:val>
        </c:ser>
        <c:ser>
          <c:idx val="3"/>
          <c:order val="3"/>
          <c:tx>
            <c:strRef>
              <c:f>Sheet5!$B$6</c:f>
              <c:strCache>
                <c:ptCount val="1"/>
                <c:pt idx="0">
                  <c:v>close</c:v>
                </c:pt>
              </c:strCache>
            </c:strRef>
          </c:tx>
          <c:spPr>
            <a:ln w="28575">
              <a:noFill/>
            </a:ln>
          </c:spPr>
          <c:marker>
            <c:symbol val="none"/>
          </c:marker>
          <c:cat>
            <c:strRef>
              <c:f>Sheet5!$G$2:$H$2</c:f>
              <c:strCache>
                <c:ptCount val="2"/>
                <c:pt idx="0">
                  <c:v>Nationwide Power Demand(2011)</c:v>
                </c:pt>
                <c:pt idx="1">
                  <c:v>FIT+Subsidy Scenario(future)</c:v>
                </c:pt>
              </c:strCache>
            </c:strRef>
          </c:cat>
          <c:val>
            <c:numRef>
              <c:f>Sheet5!$G$6:$H$6</c:f>
              <c:numCache>
                <c:formatCode>General</c:formatCode>
                <c:ptCount val="2"/>
                <c:pt idx="0">
                  <c:v>858500000000</c:v>
                </c:pt>
                <c:pt idx="1">
                  <c:v>685229100000</c:v>
                </c:pt>
              </c:numCache>
            </c:numRef>
          </c:val>
        </c:ser>
        <c:dLbls/>
        <c:hiLowLines>
          <c:spPr>
            <a:ln w="38100">
              <a:solidFill>
                <a:srgbClr val="00B050"/>
              </a:solidFill>
              <a:prstDash val="sysDot"/>
            </a:ln>
          </c:spPr>
        </c:hiLowLines>
        <c:axId val="39568512"/>
        <c:axId val="39562624"/>
      </c:stockChart>
      <c:catAx>
        <c:axId val="39559168"/>
        <c:scaling>
          <c:orientation val="minMax"/>
        </c:scaling>
        <c:axPos val="b"/>
        <c:numFmt formatCode="General" sourceLinked="1"/>
        <c:majorTickMark val="none"/>
        <c:tickLblPos val="nextTo"/>
        <c:txPr>
          <a:bodyPr/>
          <a:lstStyle/>
          <a:p>
            <a:pPr>
              <a:defRPr sz="2800" b="1"/>
            </a:pPr>
            <a:endParaRPr lang="en-US"/>
          </a:p>
        </c:txPr>
        <c:crossAx val="39560704"/>
        <c:crosses val="autoZero"/>
        <c:auto val="1"/>
        <c:lblAlgn val="ctr"/>
        <c:lblOffset val="100"/>
      </c:catAx>
      <c:valAx>
        <c:axId val="39560704"/>
        <c:scaling>
          <c:orientation val="minMax"/>
        </c:scaling>
        <c:axPos val="l"/>
        <c:majorGridlines/>
        <c:numFmt formatCode="General" sourceLinked="1"/>
        <c:majorTickMark val="none"/>
        <c:tickLblPos val="nextTo"/>
        <c:txPr>
          <a:bodyPr/>
          <a:lstStyle/>
          <a:p>
            <a:pPr>
              <a:defRPr sz="1600"/>
            </a:pPr>
            <a:endParaRPr lang="en-US"/>
          </a:p>
        </c:txPr>
        <c:crossAx val="39559168"/>
        <c:crosses val="autoZero"/>
        <c:crossBetween val="between"/>
        <c:dispUnits>
          <c:builtInUnit val="billions"/>
          <c:dispUnitsLbl>
            <c:layout/>
            <c:tx>
              <c:rich>
                <a:bodyPr/>
                <a:lstStyle/>
                <a:p>
                  <a:pPr>
                    <a:defRPr sz="2000"/>
                  </a:pPr>
                  <a:r>
                    <a:rPr lang="en-US" sz="2000"/>
                    <a:t>TWh/year</a:t>
                  </a:r>
                </a:p>
              </c:rich>
            </c:tx>
          </c:dispUnitsLbl>
        </c:dispUnits>
      </c:valAx>
      <c:valAx>
        <c:axId val="39562624"/>
        <c:scaling>
          <c:orientation val="minMax"/>
        </c:scaling>
        <c:delete val="1"/>
        <c:axPos val="r"/>
        <c:numFmt formatCode="General" sourceLinked="1"/>
        <c:tickLblPos val="none"/>
        <c:crossAx val="39568512"/>
        <c:crosses val="max"/>
        <c:crossBetween val="between"/>
      </c:valAx>
      <c:catAx>
        <c:axId val="39568512"/>
        <c:scaling>
          <c:orientation val="minMax"/>
        </c:scaling>
        <c:delete val="1"/>
        <c:axPos val="b"/>
        <c:numFmt formatCode="General" sourceLinked="1"/>
        <c:tickLblPos val="none"/>
        <c:crossAx val="39562624"/>
        <c:crosses val="autoZero"/>
        <c:auto val="1"/>
        <c:lblAlgn val="ctr"/>
        <c:lblOffset val="100"/>
      </c:catAx>
    </c:plotArea>
    <c:plotVisOnly val="1"/>
    <c:dispBlanksAs val="gap"/>
  </c:chart>
  <c:externalData r:id="rId1"/>
</c:chartSpac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4A60D0C-F8A6-4523-ABC8-3CA9D0360BCB}" type="doc">
      <dgm:prSet loTypeId="urn:microsoft.com/office/officeart/2005/8/layout/radial3" loCatId="cycle" qsTypeId="urn:microsoft.com/office/officeart/2005/8/quickstyle/simple1" qsCatId="simple" csTypeId="urn:microsoft.com/office/officeart/2005/8/colors/colorful5" csCatId="colorful" phldr="1"/>
      <dgm:spPr/>
      <dgm:t>
        <a:bodyPr/>
        <a:lstStyle/>
        <a:p>
          <a:endParaRPr lang="en-US"/>
        </a:p>
      </dgm:t>
    </dgm:pt>
    <dgm:pt modelId="{4D43D53F-75B0-4C6C-9AF2-9AC5C746E3CE}">
      <dgm:prSet phldrT="[Text]" custT="1"/>
      <dgm:spPr/>
      <dgm:t>
        <a:bodyPr/>
        <a:lstStyle/>
        <a:p>
          <a:r>
            <a:rPr lang="en-US" sz="3200" b="1" i="1" dirty="0" smtClean="0">
              <a:solidFill>
                <a:schemeClr val="tx1"/>
              </a:solidFill>
            </a:rPr>
            <a:t>100% Renewable Energy Country</a:t>
          </a:r>
          <a:endParaRPr lang="en-US" sz="3200" b="1" i="1" dirty="0">
            <a:solidFill>
              <a:schemeClr val="tx1"/>
            </a:solidFill>
          </a:endParaRPr>
        </a:p>
      </dgm:t>
    </dgm:pt>
    <dgm:pt modelId="{9FE048F2-FE7A-48BF-88CA-3E2B7D51C2B0}" type="parTrans" cxnId="{431C68B1-249A-4EE3-9B5E-E4A12646BDAD}">
      <dgm:prSet/>
      <dgm:spPr/>
      <dgm:t>
        <a:bodyPr/>
        <a:lstStyle/>
        <a:p>
          <a:endParaRPr lang="en-US"/>
        </a:p>
      </dgm:t>
    </dgm:pt>
    <dgm:pt modelId="{69F12696-9D63-44DA-A274-336999FE6182}" type="sibTrans" cxnId="{431C68B1-249A-4EE3-9B5E-E4A12646BDAD}">
      <dgm:prSet/>
      <dgm:spPr/>
      <dgm:t>
        <a:bodyPr/>
        <a:lstStyle/>
        <a:p>
          <a:endParaRPr lang="en-US"/>
        </a:p>
      </dgm:t>
    </dgm:pt>
    <dgm:pt modelId="{ED059124-AA20-40E8-A99F-5C30EDD2B55A}">
      <dgm:prSet phldrT="[Text]" custT="1"/>
      <dgm:spPr/>
      <dgm:t>
        <a:bodyPr/>
        <a:lstStyle/>
        <a:p>
          <a:r>
            <a:rPr lang="en-US" sz="2800" b="1" i="1" smtClean="0"/>
            <a:t>High </a:t>
          </a:r>
          <a:r>
            <a:rPr lang="en-US" sz="2800" b="1" i="1" dirty="0" smtClean="0"/>
            <a:t>Tech</a:t>
          </a:r>
          <a:endParaRPr lang="en-US" sz="2800" b="1" i="1" dirty="0"/>
        </a:p>
      </dgm:t>
    </dgm:pt>
    <dgm:pt modelId="{48E249D8-B0E2-4270-83E6-6AEB9241FB06}" type="parTrans" cxnId="{C9EAEE95-0F5F-436A-A71C-36E81EC955D0}">
      <dgm:prSet/>
      <dgm:spPr/>
      <dgm:t>
        <a:bodyPr/>
        <a:lstStyle/>
        <a:p>
          <a:endParaRPr lang="en-US"/>
        </a:p>
      </dgm:t>
    </dgm:pt>
    <dgm:pt modelId="{F6EC401E-085D-406E-A0DA-AC127C7F9FD2}" type="sibTrans" cxnId="{C9EAEE95-0F5F-436A-A71C-36E81EC955D0}">
      <dgm:prSet/>
      <dgm:spPr/>
      <dgm:t>
        <a:bodyPr/>
        <a:lstStyle/>
        <a:p>
          <a:endParaRPr lang="en-US"/>
        </a:p>
      </dgm:t>
    </dgm:pt>
    <dgm:pt modelId="{87B6792F-C51A-4021-97B2-E29E747F875D}">
      <dgm:prSet phldrT="[Text]" custT="1"/>
      <dgm:spPr/>
      <dgm:t>
        <a:bodyPr/>
        <a:lstStyle/>
        <a:p>
          <a:r>
            <a:rPr lang="en-US" sz="2800" b="1" i="1" smtClean="0"/>
            <a:t>Energy </a:t>
          </a:r>
          <a:r>
            <a:rPr lang="en-US" sz="2800" b="1" i="1" dirty="0" smtClean="0"/>
            <a:t>Policy System</a:t>
          </a:r>
          <a:endParaRPr lang="en-US" sz="2800" b="1" i="1" dirty="0"/>
        </a:p>
      </dgm:t>
    </dgm:pt>
    <dgm:pt modelId="{60ABE2AF-12D2-4226-9A21-8B6C5693A022}" type="parTrans" cxnId="{D75AF9AF-A6C9-49DE-958F-CA02DEE5BF11}">
      <dgm:prSet/>
      <dgm:spPr/>
      <dgm:t>
        <a:bodyPr/>
        <a:lstStyle/>
        <a:p>
          <a:endParaRPr lang="en-US"/>
        </a:p>
      </dgm:t>
    </dgm:pt>
    <dgm:pt modelId="{9064FF1C-ED0C-4AF0-87B4-97A8E0A70C8B}" type="sibTrans" cxnId="{D75AF9AF-A6C9-49DE-958F-CA02DEE5BF11}">
      <dgm:prSet/>
      <dgm:spPr/>
      <dgm:t>
        <a:bodyPr/>
        <a:lstStyle/>
        <a:p>
          <a:endParaRPr lang="en-US"/>
        </a:p>
      </dgm:t>
    </dgm:pt>
    <dgm:pt modelId="{3745A6C0-A846-4357-B9BD-2740F292DD4C}">
      <dgm:prSet phldrT="[Text]"/>
      <dgm:spPr/>
      <dgm:t>
        <a:bodyPr/>
        <a:lstStyle/>
        <a:p>
          <a:r>
            <a:rPr lang="en-US" b="1" i="1" smtClean="0"/>
            <a:t>Public </a:t>
          </a:r>
          <a:r>
            <a:rPr lang="en-US" b="1" i="1" dirty="0" smtClean="0"/>
            <a:t>Mind Opinion</a:t>
          </a:r>
          <a:endParaRPr lang="en-US" b="1" i="1" dirty="0"/>
        </a:p>
      </dgm:t>
    </dgm:pt>
    <dgm:pt modelId="{49491293-10B1-4519-AA26-FA65DF5D2104}" type="parTrans" cxnId="{21B3C7EB-7E84-4F3A-B134-A50A7B603082}">
      <dgm:prSet/>
      <dgm:spPr/>
      <dgm:t>
        <a:bodyPr/>
        <a:lstStyle/>
        <a:p>
          <a:endParaRPr lang="en-US"/>
        </a:p>
      </dgm:t>
    </dgm:pt>
    <dgm:pt modelId="{4644012D-7525-4980-90EA-2FF2C9869FFD}" type="sibTrans" cxnId="{21B3C7EB-7E84-4F3A-B134-A50A7B603082}">
      <dgm:prSet/>
      <dgm:spPr/>
      <dgm:t>
        <a:bodyPr/>
        <a:lstStyle/>
        <a:p>
          <a:endParaRPr lang="en-US"/>
        </a:p>
      </dgm:t>
    </dgm:pt>
    <dgm:pt modelId="{5F9065FB-08D1-487D-B3B2-07571583F3B1}" type="pres">
      <dgm:prSet presAssocID="{34A60D0C-F8A6-4523-ABC8-3CA9D0360BCB}" presName="composite" presStyleCnt="0">
        <dgm:presLayoutVars>
          <dgm:chMax val="1"/>
          <dgm:dir/>
          <dgm:resizeHandles val="exact"/>
        </dgm:presLayoutVars>
      </dgm:prSet>
      <dgm:spPr/>
      <dgm:t>
        <a:bodyPr/>
        <a:lstStyle/>
        <a:p>
          <a:endParaRPr lang="en-US"/>
        </a:p>
      </dgm:t>
    </dgm:pt>
    <dgm:pt modelId="{36AB62A8-198F-4893-98BD-54EE2F1EDDDC}" type="pres">
      <dgm:prSet presAssocID="{34A60D0C-F8A6-4523-ABC8-3CA9D0360BCB}" presName="radial" presStyleCnt="0">
        <dgm:presLayoutVars>
          <dgm:animLvl val="ctr"/>
        </dgm:presLayoutVars>
      </dgm:prSet>
      <dgm:spPr/>
    </dgm:pt>
    <dgm:pt modelId="{732058AB-4B07-4F9D-B68A-363917B07693}" type="pres">
      <dgm:prSet presAssocID="{4D43D53F-75B0-4C6C-9AF2-9AC5C746E3CE}" presName="centerShape" presStyleLbl="vennNode1" presStyleIdx="0" presStyleCnt="4"/>
      <dgm:spPr/>
      <dgm:t>
        <a:bodyPr/>
        <a:lstStyle/>
        <a:p>
          <a:endParaRPr lang="en-US"/>
        </a:p>
      </dgm:t>
    </dgm:pt>
    <dgm:pt modelId="{9890E150-7088-4EEB-86AA-F642606354E1}" type="pres">
      <dgm:prSet presAssocID="{3745A6C0-A846-4357-B9BD-2740F292DD4C}" presName="node" presStyleLbl="vennNode1" presStyleIdx="1" presStyleCnt="4" custScaleX="124821" custScaleY="128143">
        <dgm:presLayoutVars>
          <dgm:bulletEnabled val="1"/>
        </dgm:presLayoutVars>
      </dgm:prSet>
      <dgm:spPr/>
      <dgm:t>
        <a:bodyPr/>
        <a:lstStyle/>
        <a:p>
          <a:endParaRPr lang="en-US"/>
        </a:p>
      </dgm:t>
    </dgm:pt>
    <dgm:pt modelId="{B3991EC0-5B81-4F0B-802E-D44E1CA72E3A}" type="pres">
      <dgm:prSet presAssocID="{87B6792F-C51A-4021-97B2-E29E747F875D}" presName="node" presStyleLbl="vennNode1" presStyleIdx="2" presStyleCnt="4" custScaleX="124821" custScaleY="128143">
        <dgm:presLayoutVars>
          <dgm:bulletEnabled val="1"/>
        </dgm:presLayoutVars>
      </dgm:prSet>
      <dgm:spPr/>
      <dgm:t>
        <a:bodyPr/>
        <a:lstStyle/>
        <a:p>
          <a:endParaRPr lang="en-US"/>
        </a:p>
      </dgm:t>
    </dgm:pt>
    <dgm:pt modelId="{58755D98-9832-445B-8B6A-1A96666A9103}" type="pres">
      <dgm:prSet presAssocID="{ED059124-AA20-40E8-A99F-5C30EDD2B55A}" presName="node" presStyleLbl="vennNode1" presStyleIdx="3" presStyleCnt="4" custScaleX="124821" custScaleY="128143">
        <dgm:presLayoutVars>
          <dgm:bulletEnabled val="1"/>
        </dgm:presLayoutVars>
      </dgm:prSet>
      <dgm:spPr/>
      <dgm:t>
        <a:bodyPr/>
        <a:lstStyle/>
        <a:p>
          <a:endParaRPr lang="en-US"/>
        </a:p>
      </dgm:t>
    </dgm:pt>
  </dgm:ptLst>
  <dgm:cxnLst>
    <dgm:cxn modelId="{C9EAEE95-0F5F-436A-A71C-36E81EC955D0}" srcId="{4D43D53F-75B0-4C6C-9AF2-9AC5C746E3CE}" destId="{ED059124-AA20-40E8-A99F-5C30EDD2B55A}" srcOrd="2" destOrd="0" parTransId="{48E249D8-B0E2-4270-83E6-6AEB9241FB06}" sibTransId="{F6EC401E-085D-406E-A0DA-AC127C7F9FD2}"/>
    <dgm:cxn modelId="{AC2C50B4-9DA7-47E3-B871-B73305C5B0D6}" type="presOf" srcId="{ED059124-AA20-40E8-A99F-5C30EDD2B55A}" destId="{58755D98-9832-445B-8B6A-1A96666A9103}" srcOrd="0" destOrd="0" presId="urn:microsoft.com/office/officeart/2005/8/layout/radial3"/>
    <dgm:cxn modelId="{D9D5D5F3-359B-48B3-81CA-4388A91AAD7D}" type="presOf" srcId="{3745A6C0-A846-4357-B9BD-2740F292DD4C}" destId="{9890E150-7088-4EEB-86AA-F642606354E1}" srcOrd="0" destOrd="0" presId="urn:microsoft.com/office/officeart/2005/8/layout/radial3"/>
    <dgm:cxn modelId="{3CEBD40E-7830-462A-8F71-54EBDAFCDF5A}" type="presOf" srcId="{4D43D53F-75B0-4C6C-9AF2-9AC5C746E3CE}" destId="{732058AB-4B07-4F9D-B68A-363917B07693}" srcOrd="0" destOrd="0" presId="urn:microsoft.com/office/officeart/2005/8/layout/radial3"/>
    <dgm:cxn modelId="{29F72D5D-AE21-4347-9E86-5E285C56CA7E}" type="presOf" srcId="{34A60D0C-F8A6-4523-ABC8-3CA9D0360BCB}" destId="{5F9065FB-08D1-487D-B3B2-07571583F3B1}" srcOrd="0" destOrd="0" presId="urn:microsoft.com/office/officeart/2005/8/layout/radial3"/>
    <dgm:cxn modelId="{D75AF9AF-A6C9-49DE-958F-CA02DEE5BF11}" srcId="{4D43D53F-75B0-4C6C-9AF2-9AC5C746E3CE}" destId="{87B6792F-C51A-4021-97B2-E29E747F875D}" srcOrd="1" destOrd="0" parTransId="{60ABE2AF-12D2-4226-9A21-8B6C5693A022}" sibTransId="{9064FF1C-ED0C-4AF0-87B4-97A8E0A70C8B}"/>
    <dgm:cxn modelId="{431C68B1-249A-4EE3-9B5E-E4A12646BDAD}" srcId="{34A60D0C-F8A6-4523-ABC8-3CA9D0360BCB}" destId="{4D43D53F-75B0-4C6C-9AF2-9AC5C746E3CE}" srcOrd="0" destOrd="0" parTransId="{9FE048F2-FE7A-48BF-88CA-3E2B7D51C2B0}" sibTransId="{69F12696-9D63-44DA-A274-336999FE6182}"/>
    <dgm:cxn modelId="{5F994523-E77E-4A55-8670-E9C050E2BA63}" type="presOf" srcId="{87B6792F-C51A-4021-97B2-E29E747F875D}" destId="{B3991EC0-5B81-4F0B-802E-D44E1CA72E3A}" srcOrd="0" destOrd="0" presId="urn:microsoft.com/office/officeart/2005/8/layout/radial3"/>
    <dgm:cxn modelId="{21B3C7EB-7E84-4F3A-B134-A50A7B603082}" srcId="{4D43D53F-75B0-4C6C-9AF2-9AC5C746E3CE}" destId="{3745A6C0-A846-4357-B9BD-2740F292DD4C}" srcOrd="0" destOrd="0" parTransId="{49491293-10B1-4519-AA26-FA65DF5D2104}" sibTransId="{4644012D-7525-4980-90EA-2FF2C9869FFD}"/>
    <dgm:cxn modelId="{A52D62C3-0908-4550-AB46-88F37F9C919B}" type="presParOf" srcId="{5F9065FB-08D1-487D-B3B2-07571583F3B1}" destId="{36AB62A8-198F-4893-98BD-54EE2F1EDDDC}" srcOrd="0" destOrd="0" presId="urn:microsoft.com/office/officeart/2005/8/layout/radial3"/>
    <dgm:cxn modelId="{C6857C64-0CFB-4DBD-9C37-45008FE3FAE7}" type="presParOf" srcId="{36AB62A8-198F-4893-98BD-54EE2F1EDDDC}" destId="{732058AB-4B07-4F9D-B68A-363917B07693}" srcOrd="0" destOrd="0" presId="urn:microsoft.com/office/officeart/2005/8/layout/radial3"/>
    <dgm:cxn modelId="{F7A7FA77-3FB0-4828-A256-B41D33FBA686}" type="presParOf" srcId="{36AB62A8-198F-4893-98BD-54EE2F1EDDDC}" destId="{9890E150-7088-4EEB-86AA-F642606354E1}" srcOrd="1" destOrd="0" presId="urn:microsoft.com/office/officeart/2005/8/layout/radial3"/>
    <dgm:cxn modelId="{7188A939-C883-422E-9CE7-A241BA98C2CF}" type="presParOf" srcId="{36AB62A8-198F-4893-98BD-54EE2F1EDDDC}" destId="{B3991EC0-5B81-4F0B-802E-D44E1CA72E3A}" srcOrd="2" destOrd="0" presId="urn:microsoft.com/office/officeart/2005/8/layout/radial3"/>
    <dgm:cxn modelId="{3AF2E938-780B-4A0D-B62A-47EAF5923AEE}" type="presParOf" srcId="{36AB62A8-198F-4893-98BD-54EE2F1EDDDC}" destId="{58755D98-9832-445B-8B6A-1A96666A9103}" srcOrd="3" destOrd="0" presId="urn:microsoft.com/office/officeart/2005/8/layout/radial3"/>
  </dgm:cxnLst>
  <dgm:bg/>
  <dgm:whole/>
  <dgm:extLst>
    <a:ext uri="http://schemas.microsoft.com/office/drawing/2008/diagram">
      <dsp:dataModelExt xmlns:dsp="http://schemas.microsoft.com/office/drawing/2008/diagram" xmlns="" relId="rId7"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732058AB-4B07-4F9D-B68A-363917B07693}">
      <dsp:nvSpPr>
        <dsp:cNvPr id="0" name=""/>
        <dsp:cNvSpPr/>
      </dsp:nvSpPr>
      <dsp:spPr>
        <a:xfrm>
          <a:off x="2921793" y="1427825"/>
          <a:ext cx="2995612" cy="2995612"/>
        </a:xfrm>
        <a:prstGeom prst="ellipse">
          <a:avLst/>
        </a:prstGeom>
        <a:solidFill>
          <a:schemeClr val="accent5">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40640" tIns="40640" rIns="40640" bIns="40640" numCol="1" spcCol="1270" anchor="ctr" anchorCtr="0">
          <a:noAutofit/>
        </a:bodyPr>
        <a:lstStyle/>
        <a:p>
          <a:pPr lvl="0" algn="ctr" defTabSz="1422400">
            <a:lnSpc>
              <a:spcPct val="90000"/>
            </a:lnSpc>
            <a:spcBef>
              <a:spcPct val="0"/>
            </a:spcBef>
            <a:spcAft>
              <a:spcPct val="35000"/>
            </a:spcAft>
          </a:pPr>
          <a:r>
            <a:rPr lang="en-US" sz="3200" b="1" i="1" kern="1200" dirty="0" smtClean="0">
              <a:solidFill>
                <a:schemeClr val="tx1"/>
              </a:solidFill>
            </a:rPr>
            <a:t>100% Renewable Energy Country</a:t>
          </a:r>
          <a:endParaRPr lang="en-US" sz="3200" b="1" i="1" kern="1200" dirty="0">
            <a:solidFill>
              <a:schemeClr val="tx1"/>
            </a:solidFill>
          </a:endParaRPr>
        </a:p>
      </dsp:txBody>
      <dsp:txXfrm>
        <a:off x="2921793" y="1427825"/>
        <a:ext cx="2995612" cy="2995612"/>
      </dsp:txXfrm>
    </dsp:sp>
    <dsp:sp modelId="{9890E150-7088-4EEB-86AA-F642606354E1}">
      <dsp:nvSpPr>
        <dsp:cNvPr id="0" name=""/>
        <dsp:cNvSpPr/>
      </dsp:nvSpPr>
      <dsp:spPr>
        <a:xfrm>
          <a:off x="3484811" y="17038"/>
          <a:ext cx="1869576" cy="1919333"/>
        </a:xfrm>
        <a:prstGeom prst="ellipse">
          <a:avLst/>
        </a:prstGeom>
        <a:solidFill>
          <a:schemeClr val="accent5">
            <a:alpha val="50000"/>
            <a:hueOff val="-3311292"/>
            <a:satOff val="13270"/>
            <a:lumOff val="287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8100" tIns="38100" rIns="38100" bIns="38100" numCol="1" spcCol="1270" anchor="ctr" anchorCtr="0">
          <a:noAutofit/>
        </a:bodyPr>
        <a:lstStyle/>
        <a:p>
          <a:pPr lvl="0" algn="ctr" defTabSz="1333500">
            <a:lnSpc>
              <a:spcPct val="90000"/>
            </a:lnSpc>
            <a:spcBef>
              <a:spcPct val="0"/>
            </a:spcBef>
            <a:spcAft>
              <a:spcPct val="35000"/>
            </a:spcAft>
          </a:pPr>
          <a:r>
            <a:rPr lang="en-US" sz="3000" b="1" i="1" kern="1200" smtClean="0"/>
            <a:t>Public </a:t>
          </a:r>
          <a:r>
            <a:rPr lang="en-US" sz="3000" b="1" i="1" kern="1200" dirty="0" smtClean="0"/>
            <a:t>Mind Opinion</a:t>
          </a:r>
          <a:endParaRPr lang="en-US" sz="3000" b="1" i="1" kern="1200" dirty="0"/>
        </a:p>
      </dsp:txBody>
      <dsp:txXfrm>
        <a:off x="3484811" y="17038"/>
        <a:ext cx="1869576" cy="1919333"/>
      </dsp:txXfrm>
    </dsp:sp>
    <dsp:sp modelId="{B3991EC0-5B81-4F0B-802E-D44E1CA72E3A}">
      <dsp:nvSpPr>
        <dsp:cNvPr id="0" name=""/>
        <dsp:cNvSpPr/>
      </dsp:nvSpPr>
      <dsp:spPr>
        <a:xfrm>
          <a:off x="5172630" y="2940427"/>
          <a:ext cx="1869576" cy="1919333"/>
        </a:xfrm>
        <a:prstGeom prst="ellipse">
          <a:avLst/>
        </a:prstGeom>
        <a:solidFill>
          <a:schemeClr val="accent5">
            <a:alpha val="50000"/>
            <a:hueOff val="-6622584"/>
            <a:satOff val="26541"/>
            <a:lumOff val="5752"/>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i="1" kern="1200" smtClean="0"/>
            <a:t>Energy </a:t>
          </a:r>
          <a:r>
            <a:rPr lang="en-US" sz="2800" b="1" i="1" kern="1200" dirty="0" smtClean="0"/>
            <a:t>Policy System</a:t>
          </a:r>
          <a:endParaRPr lang="en-US" sz="2800" b="1" i="1" kern="1200" dirty="0"/>
        </a:p>
      </dsp:txBody>
      <dsp:txXfrm>
        <a:off x="5172630" y="2940427"/>
        <a:ext cx="1869576" cy="1919333"/>
      </dsp:txXfrm>
    </dsp:sp>
    <dsp:sp modelId="{58755D98-9832-445B-8B6A-1A96666A9103}">
      <dsp:nvSpPr>
        <dsp:cNvPr id="0" name=""/>
        <dsp:cNvSpPr/>
      </dsp:nvSpPr>
      <dsp:spPr>
        <a:xfrm>
          <a:off x="1796992" y="2940427"/>
          <a:ext cx="1869576" cy="1919333"/>
        </a:xfrm>
        <a:prstGeom prst="ellipse">
          <a:avLst/>
        </a:prstGeom>
        <a:solidFill>
          <a:schemeClr val="accent5">
            <a:alpha val="50000"/>
            <a:hueOff val="-9933876"/>
            <a:satOff val="39811"/>
            <a:lumOff val="862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35560" tIns="35560" rIns="35560" bIns="35560" numCol="1" spcCol="1270" anchor="ctr" anchorCtr="0">
          <a:noAutofit/>
        </a:bodyPr>
        <a:lstStyle/>
        <a:p>
          <a:pPr lvl="0" algn="ctr" defTabSz="1244600">
            <a:lnSpc>
              <a:spcPct val="90000"/>
            </a:lnSpc>
            <a:spcBef>
              <a:spcPct val="0"/>
            </a:spcBef>
            <a:spcAft>
              <a:spcPct val="35000"/>
            </a:spcAft>
          </a:pPr>
          <a:r>
            <a:rPr lang="en-US" sz="2800" b="1" i="1" kern="1200" smtClean="0"/>
            <a:t>High </a:t>
          </a:r>
          <a:r>
            <a:rPr lang="en-US" sz="2800" b="1" i="1" kern="1200" dirty="0" smtClean="0"/>
            <a:t>Tech</a:t>
          </a:r>
          <a:endParaRPr lang="en-US" sz="2800" b="1" i="1" kern="1200" dirty="0"/>
        </a:p>
      </dsp:txBody>
      <dsp:txXfrm>
        <a:off x="1796992" y="2940427"/>
        <a:ext cx="1869576" cy="1919333"/>
      </dsp:txXfrm>
    </dsp:sp>
  </dsp:spTree>
</dsp:drawing>
</file>

<file path=ppt/diagrams/layout1.xml><?xml version="1.0" encoding="utf-8"?>
<dgm:layoutDef xmlns:dgm="http://schemas.openxmlformats.org/drawingml/2006/diagram" xmlns:a="http://schemas.openxmlformats.org/drawingml/2006/main" uniqueId="urn:microsoft.com/office/officeart/2005/8/layout/radial3">
  <dgm:title val=""/>
  <dgm:desc val=""/>
  <dgm:catLst>
    <dgm:cat type="relationship" pri="31000"/>
    <dgm:cat type="cycle" pri="1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omposite">
    <dgm:varLst>
      <dgm:chMax val="1"/>
      <dgm:dir/>
      <dgm:resizeHandles val="exact"/>
    </dgm:varLst>
    <dgm:alg type="composite">
      <dgm:param type="ar" val="1"/>
    </dgm:alg>
    <dgm:shape xmlns:r="http://schemas.openxmlformats.org/officeDocument/2006/relationships" r:blip="">
      <dgm:adjLst/>
    </dgm:shape>
    <dgm:presOf/>
    <dgm:constrLst/>
    <dgm:ruleLst/>
    <dgm:layoutNode name="radial">
      <dgm:varLst>
        <dgm:animLvl val="ctr"/>
      </dgm:varLst>
      <dgm:choose name="Name0">
        <dgm:if name="Name1" func="var" arg="dir" op="equ" val="norm">
          <dgm:choose name="Name2">
            <dgm:if name="Name3" axis="ch ch" ptType="node node" st="1 1" cnt="1 0" func="cnt" op="lte" val="1">
              <dgm:alg type="cycle">
                <dgm:param type="stAng" val="90"/>
                <dgm:param type="spanAng" val="360"/>
                <dgm:param type="ctrShpMap" val="fNode"/>
              </dgm:alg>
            </dgm:if>
            <dgm:else name="Name4">
              <dgm:alg type="cycle">
                <dgm:param type="stAng" val="0"/>
                <dgm:param type="spanAng" val="360"/>
                <dgm:param type="ctrShpMap" val="fNode"/>
              </dgm:alg>
            </dgm:else>
          </dgm:choose>
        </dgm:if>
        <dgm:else name="Name5">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h" for="ch" forName="centerShape" refType="h"/>
        <dgm:constr type="w" for="ch" forName="node" refType="w" fact="0.5"/>
        <dgm:constr type="h" for="ch" forName="node" refType="h" fact="0.5"/>
        <dgm:constr type="sp" refType="w" refFor="ch" refForName="node" fact="-0.2"/>
        <dgm:constr type="sibSp" refType="w" refFor="ch" refForName="node" fact="-0.2"/>
        <dgm:constr type="primFontSz" for="ch" forName="centerShape" val="65"/>
        <dgm:constr type="primFontSz" for="des" forName="node" val="65"/>
        <dgm:constr type="primFontSz" for="ch" forName="node" refType="primFontSz" refFor="ch" refForName="centerShape" op="lte"/>
      </dgm:constrLst>
      <dgm:ruleLst/>
      <dgm:forEach name="Name6" axis="ch" ptType="node" cnt="1">
        <dgm:layoutNode name="centerShape" styleLbl="vennNode1">
          <dgm:alg type="tx"/>
          <dgm:shape xmlns:r="http://schemas.openxmlformats.org/officeDocument/2006/relationships" type="ellipse"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7" axis="ch" ptType="node">
          <dgm:layoutNode name="node" styleLbl="vennNode1">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157913C-D502-48ED-9C2D-7D7E77A9327B}" type="datetimeFigureOut">
              <a:rPr lang="en-GB" smtClean="0"/>
              <a:pPr/>
              <a:t>31/07/2012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595905-2B7A-4701-A414-EB5BC0D80EDB}" type="slidenum">
              <a:rPr lang="en-GB" smtClean="0"/>
              <a:pPr/>
              <a:t>‹#›</a:t>
            </a:fld>
            <a:endParaRPr lang="en-GB"/>
          </a:p>
        </p:txBody>
      </p:sp>
    </p:spTree>
    <p:extLst>
      <p:ext uri="{BB962C8B-B14F-4D97-AF65-F5344CB8AC3E}">
        <p14:creationId xmlns:p14="http://schemas.microsoft.com/office/powerpoint/2010/main" xmlns="" val="458063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Good </a:t>
            </a:r>
            <a:r>
              <a:rPr lang="en-US" dirty="0" smtClean="0"/>
              <a:t>afternoon, </a:t>
            </a:r>
            <a:r>
              <a:rPr lang="en-US" dirty="0" smtClean="0"/>
              <a:t>everyone. For those</a:t>
            </a:r>
            <a:r>
              <a:rPr lang="en-US" baseline="0" dirty="0" smtClean="0"/>
              <a:t> of you who don’t know me, my name is Taka, from Japan. I’m here today to present this project “How is 100% renewable energy possible in Japan by 2020?”</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following four</a:t>
            </a:r>
            <a:r>
              <a:rPr lang="en-US" baseline="0" dirty="0" smtClean="0"/>
              <a:t> slide are explanation about each renewable energy. Now I will talk about wind energy. Wind energy is </a:t>
            </a:r>
            <a:r>
              <a:rPr lang="en-US" baseline="0" dirty="0" err="1" smtClean="0"/>
              <a:t>considerd</a:t>
            </a:r>
            <a:r>
              <a:rPr lang="en-US" baseline="0" dirty="0" smtClean="0"/>
              <a:t> </a:t>
            </a:r>
            <a:r>
              <a:rPr lang="en-US" sz="1200" b="0" i="0" dirty="0" smtClean="0">
                <a:solidFill>
                  <a:srgbClr val="2B8D3E"/>
                </a:solidFill>
              </a:rPr>
              <a:t>one of the biggest trend in renewable energy industry, and it is thought to have</a:t>
            </a:r>
            <a:r>
              <a:rPr lang="en-US" sz="1200" b="0" i="0" baseline="0" dirty="0" smtClean="0">
                <a:solidFill>
                  <a:srgbClr val="2B8D3E"/>
                </a:solidFill>
              </a:rPr>
              <a:t> </a:t>
            </a:r>
            <a:r>
              <a:rPr lang="en-US" sz="1200" b="0" i="0" dirty="0" smtClean="0">
                <a:solidFill>
                  <a:srgbClr val="2B8D3E"/>
                </a:solidFill>
              </a:rPr>
              <a:t>high possibility of onshore and offshore plants in Japan. According to estimation, total</a:t>
            </a:r>
            <a:r>
              <a:rPr lang="en-US" sz="1200" b="0" i="0" baseline="0" dirty="0" smtClean="0">
                <a:solidFill>
                  <a:srgbClr val="2B8D3E"/>
                </a:solidFill>
              </a:rPr>
              <a:t> installed capacity will be 130-590GW under subsidy and FIT scenario, and generated power capacity will be 230-1030TWh/year </a:t>
            </a:r>
            <a:r>
              <a:rPr lang="en-US" sz="1100" b="0" i="0" baseline="0" dirty="0" smtClean="0">
                <a:solidFill>
                  <a:srgbClr val="2B8D3E"/>
                </a:solidFill>
              </a:rPr>
              <a:t>under subsidy and FIT scenario.</a:t>
            </a:r>
            <a:endParaRPr lang="en-US" sz="1100" b="0" i="0" dirty="0" smtClean="0">
              <a:solidFill>
                <a:srgbClr val="2B8D3E"/>
              </a:solidFill>
            </a:endParaRPr>
          </a:p>
          <a:p>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 renewable energy is solar energy. Because of strong</a:t>
            </a:r>
            <a:r>
              <a:rPr lang="en-US" baseline="0" dirty="0" smtClean="0"/>
              <a:t> tariff and high technology about solar panel, Japan gets ready to boost its </a:t>
            </a:r>
            <a:r>
              <a:rPr lang="en-US" sz="1200" b="0" i="0" dirty="0" smtClean="0">
                <a:solidFill>
                  <a:srgbClr val="2B8D3E"/>
                </a:solidFill>
              </a:rPr>
              <a:t>solar energy production with strong Feed in tariff system.</a:t>
            </a:r>
            <a:r>
              <a:rPr lang="en-US" sz="1200" b="0" i="0" baseline="0" dirty="0" smtClean="0">
                <a:solidFill>
                  <a:srgbClr val="2B8D3E"/>
                </a:solidFill>
              </a:rPr>
              <a:t> </a:t>
            </a:r>
            <a:r>
              <a:rPr lang="en-US" sz="1200" b="0" i="0" dirty="0" smtClean="0">
                <a:solidFill>
                  <a:srgbClr val="2B8D3E"/>
                </a:solidFill>
              </a:rPr>
              <a:t>According to estimation, total</a:t>
            </a:r>
            <a:r>
              <a:rPr lang="en-US" sz="1200" b="0" i="0" baseline="0" dirty="0" smtClean="0">
                <a:solidFill>
                  <a:srgbClr val="2B8D3E"/>
                </a:solidFill>
              </a:rPr>
              <a:t> installed capacity will be 26GW under subsidy and FIT scenario, and generated power capacity will be 27.3TWh/year </a:t>
            </a:r>
            <a:r>
              <a:rPr lang="en-US" sz="1100" b="0" i="0" baseline="0" dirty="0" smtClean="0">
                <a:solidFill>
                  <a:srgbClr val="2B8D3E"/>
                </a:solidFill>
              </a:rPr>
              <a:t>under subsidy and FIT scenario.</a:t>
            </a:r>
            <a:endParaRPr lang="en-US" sz="1100" b="0" i="0" dirty="0" smtClean="0">
              <a:solidFill>
                <a:srgbClr val="2B8D3E"/>
              </a:solidFill>
            </a:endParaRPr>
          </a:p>
          <a:p>
            <a:endParaRPr lang="en-US" b="0" i="0"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Another renewable energy is geothermal energy. Japan's volcanoes are part of five volcanic arcs. The arcs meet at a triple junction on the island of Honshu, main island of Japan.</a:t>
            </a:r>
            <a:r>
              <a:rPr lang="en-US" baseline="0" dirty="0" smtClean="0"/>
              <a:t> So there are a lot of heat underground of Japan and Japan has high potential of geothermal energy.</a:t>
            </a:r>
            <a:r>
              <a:rPr lang="en-US" sz="1200" b="0" i="0" baseline="0" dirty="0" smtClean="0">
                <a:solidFill>
                  <a:srgbClr val="2B8D3E"/>
                </a:solidFill>
              </a:rPr>
              <a:t> </a:t>
            </a:r>
            <a:r>
              <a:rPr lang="en-US" sz="1200" b="0" i="0" dirty="0" smtClean="0">
                <a:solidFill>
                  <a:srgbClr val="2B8D3E"/>
                </a:solidFill>
              </a:rPr>
              <a:t>According to estimation, total</a:t>
            </a:r>
            <a:r>
              <a:rPr lang="en-US" sz="1200" b="0" i="0" baseline="0" dirty="0" smtClean="0">
                <a:solidFill>
                  <a:srgbClr val="2B8D3E"/>
                </a:solidFill>
              </a:rPr>
              <a:t> installed capacity will be 1.5-4.3GW under subsidy and FIT scenario, and generated power capacity will be 9.2-26.3TWh/year </a:t>
            </a:r>
            <a:r>
              <a:rPr lang="en-US" sz="1100" b="0" i="0" baseline="0" dirty="0" smtClean="0">
                <a:solidFill>
                  <a:srgbClr val="2B8D3E"/>
                </a:solidFill>
              </a:rPr>
              <a:t>under subsidy and FIT scenario.</a:t>
            </a:r>
            <a:endParaRPr lang="en-US" sz="1100" b="0" i="0" dirty="0" smtClean="0">
              <a:solidFill>
                <a:srgbClr val="2B8D3E"/>
              </a:solidFill>
            </a:endParaRPr>
          </a:p>
          <a:p>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0" i="0" dirty="0" smtClean="0"/>
              <a:t>Hydropower,</a:t>
            </a:r>
            <a:r>
              <a:rPr lang="en-US" b="0" i="0" baseline="0" dirty="0" smtClean="0"/>
              <a:t> I mean, small scale and middle scale hydropower is considered renewable energy. Japan has used this energy for a long time, but has not used so much as other resources like fossil fuels. Among renewable energy, </a:t>
            </a:r>
            <a:r>
              <a:rPr lang="en-US" sz="1200" b="0" i="0" dirty="0" smtClean="0">
                <a:solidFill>
                  <a:srgbClr val="2B8D3E"/>
                </a:solidFill>
              </a:rPr>
              <a:t>Hydropower is more reliable and stable than intermittent sources like wind and solar. </a:t>
            </a:r>
            <a:r>
              <a:rPr lang="en-US" sz="1100" b="0" i="0" dirty="0" smtClean="0">
                <a:solidFill>
                  <a:srgbClr val="2B8D3E"/>
                </a:solidFill>
              </a:rPr>
              <a:t>According to estimation, total</a:t>
            </a:r>
            <a:r>
              <a:rPr lang="en-US" sz="1100" b="0" i="0" baseline="0" dirty="0" smtClean="0">
                <a:solidFill>
                  <a:srgbClr val="2B8D3E"/>
                </a:solidFill>
              </a:rPr>
              <a:t> installed capacity will be </a:t>
            </a:r>
            <a:r>
              <a:rPr lang="en-US" sz="1100" b="0" i="0" dirty="0" smtClean="0">
                <a:solidFill>
                  <a:srgbClr val="FF0000"/>
                </a:solidFill>
              </a:rPr>
              <a:t>2.7-5.4GW </a:t>
            </a:r>
            <a:r>
              <a:rPr lang="en-US" sz="1100" b="0" i="0" baseline="0" dirty="0" smtClean="0">
                <a:solidFill>
                  <a:srgbClr val="2B8D3E"/>
                </a:solidFill>
              </a:rPr>
              <a:t>under subsidy and FIT scenario, and generated power capacity will be </a:t>
            </a:r>
            <a:r>
              <a:rPr lang="en-US" sz="1100" b="0" i="0" dirty="0" smtClean="0">
                <a:solidFill>
                  <a:srgbClr val="FF0000"/>
                </a:solidFill>
              </a:rPr>
              <a:t>15.4-30.7TWh/year </a:t>
            </a:r>
            <a:r>
              <a:rPr lang="en-US" sz="1050" b="0" i="0" baseline="0" dirty="0" smtClean="0">
                <a:solidFill>
                  <a:srgbClr val="2B8D3E"/>
                </a:solidFill>
              </a:rPr>
              <a:t>under subsidy and FIT scenario.</a:t>
            </a:r>
            <a:endParaRPr lang="en-US" sz="1050" b="0" i="0" dirty="0" smtClean="0">
              <a:solidFill>
                <a:srgbClr val="2B8D3E"/>
              </a:solidFil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100" b="1" i="1" dirty="0" smtClean="0">
              <a:solidFill>
                <a:srgbClr val="2B8D3E"/>
              </a:solidFill>
            </a:endParaRPr>
          </a:p>
          <a:p>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Up</a:t>
            </a:r>
            <a:r>
              <a:rPr lang="en-US" baseline="0" dirty="0" smtClean="0"/>
              <a:t> to now with the previous four slides, I have spoken each renewable energy and estimated energy. Then, I would like to talk about numerical assumption of installed capacity. Please look at this chart. The vertical line shows the </a:t>
            </a:r>
            <a:r>
              <a:rPr lang="en-US" baseline="0" dirty="0" err="1" smtClean="0"/>
              <a:t>scinarios</a:t>
            </a:r>
            <a:r>
              <a:rPr lang="en-US" baseline="0" dirty="0" smtClean="0"/>
              <a:t> and the horizontal one shows installed capacity. As you can see, today’s Japan’s nationwide installed capacity is 200Million kW. And to sum up the previous four slides, Japan is estimated to be produce around 400Million kW under </a:t>
            </a:r>
            <a:r>
              <a:rPr lang="en-US" baseline="0" dirty="0" err="1" smtClean="0"/>
              <a:t>FIT+subsidy</a:t>
            </a:r>
            <a:r>
              <a:rPr lang="en-US" baseline="0" dirty="0" smtClean="0"/>
              <a:t> </a:t>
            </a:r>
            <a:r>
              <a:rPr lang="en-US" baseline="0" smtClean="0"/>
              <a:t>scenario.</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Another</a:t>
            </a:r>
            <a:r>
              <a:rPr lang="en-US" baseline="0" dirty="0" smtClean="0"/>
              <a:t> numerical assumption is generated power comparison. This chart shows generated power comparison. As you can see, today’s Japan’s nationwide installed capacity is 800TWh/year. And to sum up the previous four slides, Japan is estimated to be generate around 400Million kW under </a:t>
            </a:r>
            <a:r>
              <a:rPr lang="en-US" baseline="0" dirty="0" err="1" smtClean="0"/>
              <a:t>FIT+subsidy</a:t>
            </a:r>
            <a:r>
              <a:rPr lang="en-US" baseline="0" dirty="0" smtClean="0"/>
              <a:t> scenario. From these chart, I would say Japan can manage their energy only by renewable energy. </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So, what conclusions can we draw from all those slides mentioned so</a:t>
            </a:r>
            <a:r>
              <a:rPr lang="en-US" baseline="0" dirty="0" smtClean="0"/>
              <a:t> far</a:t>
            </a:r>
            <a:r>
              <a:rPr lang="en-US" dirty="0" smtClean="0"/>
              <a:t>? To sum up my conclusion, it is like this.</a:t>
            </a:r>
          </a:p>
          <a:p>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I’ve come to the end of the presentation, so thanks very much for being here today!</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17</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Here this slide is agenda.</a:t>
            </a:r>
            <a:r>
              <a:rPr lang="en-US" baseline="0" dirty="0" smtClean="0"/>
              <a:t> </a:t>
            </a:r>
            <a:r>
              <a:rPr lang="en-US" b="1" baseline="0" dirty="0" smtClean="0"/>
              <a:t>This is a brief outline</a:t>
            </a:r>
            <a:r>
              <a:rPr lang="en-US" b="1" dirty="0" smtClean="0"/>
              <a:t> of</a:t>
            </a:r>
            <a:r>
              <a:rPr lang="en-US" b="1" baseline="0" dirty="0" smtClean="0"/>
              <a:t> my presentation</a:t>
            </a:r>
            <a:r>
              <a:rPr lang="en-US" baseline="0" dirty="0" smtClean="0"/>
              <a:t>. I would like to talk about basically five things. First, basic information and general outline of Japan. Next is the reason why 100% is possible. After this, explanation about each renewable energy which can be applied in Japan. Then, Numerical assumption and conclusion.</a:t>
            </a:r>
            <a:endParaRPr lang="en-US" dirty="0" smtClean="0"/>
          </a:p>
          <a:p>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a:t>
            </a:r>
            <a:r>
              <a:rPr lang="en-US" baseline="0" dirty="0" smtClean="0"/>
              <a:t> of all, let me talk about this country, Japan. Japan is island country located in east </a:t>
            </a:r>
            <a:r>
              <a:rPr lang="en-US" baseline="0" dirty="0" err="1" smtClean="0"/>
              <a:t>asia</a:t>
            </a:r>
            <a:r>
              <a:rPr lang="en-US" baseline="0" dirty="0" smtClean="0"/>
              <a:t>. </a:t>
            </a:r>
            <a:r>
              <a:rPr lang="en-US" b="1" baseline="0" dirty="0" smtClean="0"/>
              <a:t>The size is almost same, or slightly smaller than California,</a:t>
            </a:r>
            <a:r>
              <a:rPr lang="en-US" baseline="0" dirty="0" smtClean="0"/>
              <a:t> but the population of Japan is around 40% of that of United States. Therefore, as you may realize, the main problems of this country are too much people and too little land.</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I’d like to move on to the next slide. </a:t>
            </a:r>
            <a:r>
              <a:rPr lang="en-US" dirty="0" smtClean="0"/>
              <a:t>This slide</a:t>
            </a:r>
            <a:r>
              <a:rPr lang="en-US" baseline="0" dirty="0" smtClean="0"/>
              <a:t> shows how Japan uses their energy. Japan uses their energy mostly industry. I assume that Japan use much energy to make lots of electronics, automobiles, and so on.</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Please take a look at this chart. This shows current electricity mix in Japan. Japan relies a variety of resources. Most of them are fossil fuels, such as Oil, Coal, and Natural gas. Plus, Nuclear power also accounts for more than 10% of its energy mix. As for renewable energy, it accounts for only 7% of entire energy mix so far. So, it might seem very difficult to achieve  100% renewable energy future in this country. However, I believe 100% renewable energy is possible in Japan.</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Up to here, I have</a:t>
            </a:r>
            <a:r>
              <a:rPr lang="en-US" baseline="0" dirty="0" smtClean="0"/>
              <a:t> spoken about the general outline of this country and energy situation in Japan. Now let me move on to the next slide. </a:t>
            </a:r>
            <a:r>
              <a:rPr lang="en-US" b="1" baseline="0" dirty="0" smtClean="0"/>
              <a:t>This picture shows the reason why Japan can be 100% renewable country. </a:t>
            </a:r>
            <a:r>
              <a:rPr lang="en-US" baseline="0" dirty="0" smtClean="0"/>
              <a:t>Three main reasons are public mind, high tech, and energy system. The three following slides are explanation of each reasons.</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a:t>
            </a:r>
            <a:r>
              <a:rPr lang="en-US" baseline="0" dirty="0" smtClean="0"/>
              <a:t> of all, there are now strong public opinion and public mind in Japan. Last year’s huge earthquake followed by tsunami and nuclear disaster changed the Japanese people’s mind very much. Before that event, honestly, people (including me) did not care much about their energy. In other words, they are not concerned about our energy. However, after we Japanese experienced that event, our view has totally changed. Many people take part in anti-nuclear demo like this picture and we Japanese came to have our own opinion on our energy issues.</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Now,</a:t>
            </a:r>
            <a:r>
              <a:rPr lang="en-US" baseline="0" dirty="0" smtClean="0"/>
              <a:t> let me move on to next slide. Second reason is high technology. Japan does not have natural resources, so, education system and labor force have been Japan’s big resources for a long time.  As a result, Japan now has a lot of high technology in a variety of fields. Renewable energy industry is no exception. According to WIPO, Japan currently accounts for 55% of world’s patents application. It means Japan has high possibility of leading world’s renewable industry.</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I’d like to move on the next reason. Final</a:t>
            </a:r>
            <a:r>
              <a:rPr lang="en-US" baseline="0" dirty="0" smtClean="0"/>
              <a:t> reason is Japan’s energy policy and system. This year, Japanese government approved feed in tariff and put them into practice. The feature of this system is price. Please look at this table shown in this slide. This table shows a comparison between Japan and Germany, which is thought to be the world’s renewable energy leader. As this table shows, the price which Japan buy their energies is much higher than that of Germany. It means Japan government is really trying hard to develop renewable energy and a lot of companies from all over the world might enter the Japanese market.</a:t>
            </a:r>
            <a:endParaRPr lang="en-US" dirty="0"/>
          </a:p>
        </p:txBody>
      </p:sp>
      <p:sp>
        <p:nvSpPr>
          <p:cNvPr id="4" name="Slide Number Placeholder 3"/>
          <p:cNvSpPr>
            <a:spLocks noGrp="1"/>
          </p:cNvSpPr>
          <p:nvPr>
            <p:ph type="sldNum" sz="quarter" idx="10"/>
          </p:nvPr>
        </p:nvSpPr>
        <p:spPr/>
        <p:txBody>
          <a:bodyPr/>
          <a:lstStyle/>
          <a:p>
            <a:fld id="{3A595905-2B7A-4701-A414-EB5BC0D80EDB}" type="slidenum">
              <a:rPr lang="en-GB" smtClean="0"/>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08E987C2-C45D-4620-B901-C67F4A10130A}" type="slidenum">
              <a:rPr lang="en-US" smtClean="0"/>
              <a:pPr/>
              <a:t>‹#›</a:t>
            </a:fld>
            <a:endParaRPr lang="en-US"/>
          </a:p>
        </p:txBody>
      </p:sp>
      <p:sp>
        <p:nvSpPr>
          <p:cNvPr id="8" name="Subtitle 2"/>
          <p:cNvSpPr>
            <a:spLocks noGrp="1"/>
          </p:cNvSpPr>
          <p:nvPr>
            <p:ph type="subTitle" idx="1"/>
          </p:nvPr>
        </p:nvSpPr>
        <p:spPr>
          <a:xfrm>
            <a:off x="609600" y="3352800"/>
            <a:ext cx="8077200" cy="990600"/>
          </a:xfrm>
        </p:spPr>
        <p:txBody>
          <a:bodyPr/>
          <a:lstStyle>
            <a:lvl1pPr marL="0" indent="0" algn="ctr">
              <a:buNone/>
              <a:defRPr b="1" i="1" baseline="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endParaRPr lang="en-US" dirty="0"/>
          </a:p>
        </p:txBody>
      </p:sp>
      <p:sp>
        <p:nvSpPr>
          <p:cNvPr id="9" name="Title 1"/>
          <p:cNvSpPr>
            <a:spLocks noGrp="1"/>
          </p:cNvSpPr>
          <p:nvPr>
            <p:ph type="ctrTitle"/>
          </p:nvPr>
        </p:nvSpPr>
        <p:spPr>
          <a:xfrm>
            <a:off x="609600" y="1524000"/>
            <a:ext cx="8077200" cy="1695451"/>
          </a:xfrm>
        </p:spPr>
        <p:txBody>
          <a:bodyPr/>
          <a:lstStyle>
            <a:lvl1pPr>
              <a:defRPr b="1" i="1" baseline="0"/>
            </a:lvl1pPr>
          </a:lstStyle>
          <a:p>
            <a:endParaRPr lang="en-US" dirty="0"/>
          </a:p>
        </p:txBody>
      </p:sp>
      <p:sp>
        <p:nvSpPr>
          <p:cNvPr id="10" name="Footer Placeholder 4"/>
          <p:cNvSpPr>
            <a:spLocks noGrp="1"/>
          </p:cNvSpPr>
          <p:nvPr>
            <p:ph type="ftr" sz="quarter" idx="11"/>
          </p:nvPr>
        </p:nvSpPr>
        <p:spPr>
          <a:xfrm>
            <a:off x="3124200" y="6356350"/>
            <a:ext cx="2895600" cy="365125"/>
          </a:xfrm>
        </p:spPr>
        <p:txBody>
          <a:bodyPr/>
          <a:lstStyle/>
          <a:p>
            <a:endParaRPr lang="en-US" dirty="0"/>
          </a:p>
        </p:txBody>
      </p:sp>
      <p:sp>
        <p:nvSpPr>
          <p:cNvPr id="11" name="Date Placeholder 3"/>
          <p:cNvSpPr>
            <a:spLocks noGrp="1"/>
          </p:cNvSpPr>
          <p:nvPr>
            <p:ph type="dt" sz="half" idx="10"/>
          </p:nvPr>
        </p:nvSpPr>
        <p:spPr>
          <a:xfrm>
            <a:off x="457200" y="6356350"/>
            <a:ext cx="2133600" cy="365125"/>
          </a:xfrm>
        </p:spPr>
        <p:txBody>
          <a:bodyPr/>
          <a:lstStyle>
            <a:lvl1pPr>
              <a:defRPr b="1" i="1"/>
            </a:lvl1pPr>
          </a:lstStyle>
          <a:p>
            <a:fld id="{19E47C97-367C-44BA-9960-413806357DD7}" type="datetime1">
              <a:rPr lang="en-US" smtClean="0"/>
              <a:pPr/>
              <a:t>7/31/2012</a:t>
            </a:fld>
            <a:endParaRPr lang="en-US" dirty="0"/>
          </a:p>
        </p:txBody>
      </p:sp>
      <p:pic>
        <p:nvPicPr>
          <p:cNvPr id="13" name="Picture 10" descr="http://prod-http-80-800498448.us-east-1.elb.amazonaws.com/w/images/thumb/8/89/GlobalEnergyNetworkInstitute_logo.gif/200px-GlobalEnergyNetworkInstitute_logo.gif"/>
          <p:cNvPicPr>
            <a:picLocks noChangeAspect="1" noChangeArrowheads="1"/>
          </p:cNvPicPr>
          <p:nvPr userDrawn="1"/>
        </p:nvPicPr>
        <p:blipFill>
          <a:blip r:embed="rId2" cstate="print"/>
          <a:srcRect/>
          <a:stretch>
            <a:fillRect/>
          </a:stretch>
        </p:blipFill>
        <p:spPr bwMode="auto">
          <a:xfrm>
            <a:off x="381001" y="621792"/>
            <a:ext cx="3657600" cy="749808"/>
          </a:xfrm>
          <a:prstGeom prst="rect">
            <a:avLst/>
          </a:prstGeom>
          <a:noFill/>
          <a:ln w="9525">
            <a:noFill/>
            <a:miter lim="800000"/>
            <a:headEnd/>
            <a:tailEnd/>
          </a:ln>
        </p:spPr>
      </p:pic>
      <p:sp>
        <p:nvSpPr>
          <p:cNvPr id="14" name="Rectangle 13"/>
          <p:cNvSpPr/>
          <p:nvPr userDrawn="1"/>
        </p:nvSpPr>
        <p:spPr>
          <a:xfrm>
            <a:off x="119742" y="4495800"/>
            <a:ext cx="8915400" cy="1676400"/>
          </a:xfrm>
          <a:prstGeom prst="rect">
            <a:avLst/>
          </a:prstGeom>
          <a:solidFill>
            <a:srgbClr val="35AD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smtClean="0">
                <a:latin typeface="Vijaya" pitchFamily="34" charset="0"/>
                <a:cs typeface="Vijaya" pitchFamily="34" charset="0"/>
              </a:rPr>
              <a:t>Global</a:t>
            </a:r>
            <a:r>
              <a:rPr lang="en-US" sz="4000" baseline="0" dirty="0" smtClean="0">
                <a:latin typeface="Vijaya" pitchFamily="34" charset="0"/>
                <a:cs typeface="Vijaya" pitchFamily="34" charset="0"/>
              </a:rPr>
              <a:t> Energy Network Institute</a:t>
            </a:r>
            <a:endParaRPr lang="en-US" dirty="0">
              <a:latin typeface="Vijaya" pitchFamily="34" charset="0"/>
              <a:cs typeface="Vijaya"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BAA5C26-0BE1-490F-9C23-BFD621319DB9}" type="datetime1">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227B0B3-E207-402D-8104-AD470E481DD4}" type="datetime1">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10" descr="http://prod-http-80-800498448.us-east-1.elb.amazonaws.com/w/images/thumb/8/89/GlobalEnergyNetworkInstitute_logo.gif/200px-GlobalEnergyNetworkInstitute_logo.gif"/>
          <p:cNvPicPr>
            <a:picLocks noChangeAspect="1" noChangeArrowheads="1"/>
          </p:cNvPicPr>
          <p:nvPr userDrawn="1"/>
        </p:nvPicPr>
        <p:blipFill>
          <a:blip r:embed="rId2" cstate="print"/>
          <a:srcRect/>
          <a:stretch>
            <a:fillRect/>
          </a:stretch>
        </p:blipFill>
        <p:spPr bwMode="auto">
          <a:xfrm>
            <a:off x="3414486" y="6288878"/>
            <a:ext cx="2362200" cy="453009"/>
          </a:xfrm>
          <a:prstGeom prst="rect">
            <a:avLst/>
          </a:prstGeom>
          <a:noFill/>
          <a:ln w="9525">
            <a:noFill/>
            <a:miter lim="800000"/>
            <a:headEnd/>
            <a:tailEnd/>
          </a:ln>
        </p:spPr>
      </p:pic>
      <p:sp>
        <p:nvSpPr>
          <p:cNvPr id="2" name="Title 1"/>
          <p:cNvSpPr>
            <a:spLocks noGrp="1"/>
          </p:cNvSpPr>
          <p:nvPr>
            <p:ph type="title"/>
          </p:nvPr>
        </p:nvSpPr>
        <p:spPr/>
        <p:txBody>
          <a:bodyPr/>
          <a:lstStyle>
            <a:lvl1pPr>
              <a:defRPr b="1" i="1">
                <a:solidFill>
                  <a:srgbClr val="2B8D3E"/>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457200" y="1600200"/>
            <a:ext cx="8229600" cy="4525963"/>
          </a:xfrm>
        </p:spPr>
        <p:txBody>
          <a:bodyPr/>
          <a:lstStyle>
            <a:lvl1pPr>
              <a:buFont typeface="Wingdings" pitchFamily="2" charset="2"/>
              <a:buChar char="v"/>
              <a:defRPr b="1" i="1">
                <a:solidFill>
                  <a:srgbClr val="2B8D3E"/>
                </a:solidFill>
              </a:defRPr>
            </a:lvl1pPr>
            <a:lvl2pPr>
              <a:defRPr b="1" i="1">
                <a:solidFill>
                  <a:srgbClr val="2B8D3E"/>
                </a:solidFill>
              </a:defRPr>
            </a:lvl2pPr>
            <a:lvl3pPr>
              <a:defRPr b="1" i="1">
                <a:solidFill>
                  <a:srgbClr val="2B8D3E"/>
                </a:solidFill>
              </a:defRPr>
            </a:lvl3pPr>
            <a:lvl4pPr>
              <a:defRPr b="1" i="1">
                <a:solidFill>
                  <a:srgbClr val="2B8D3E"/>
                </a:solidFill>
              </a:defRPr>
            </a:lvl4pPr>
            <a:lvl5pPr>
              <a:defRPr b="1" i="1">
                <a:solidFill>
                  <a:srgbClr val="2B8D3E"/>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lvl1pPr>
              <a:defRPr b="1" i="1"/>
            </a:lvl1pPr>
          </a:lstStyle>
          <a:p>
            <a:fld id="{8271CA56-07E6-4735-88A3-0F358D7061DC}" type="datetime1">
              <a:rPr lang="en-US" smtClean="0"/>
              <a:pPr/>
              <a:t>7/31/2012</a:t>
            </a:fld>
            <a:endParaRPr lang="en-US" dirty="0"/>
          </a:p>
        </p:txBody>
      </p:sp>
      <p:sp>
        <p:nvSpPr>
          <p:cNvPr id="6" name="Slide Number Placeholder 5"/>
          <p:cNvSpPr>
            <a:spLocks noGrp="1"/>
          </p:cNvSpPr>
          <p:nvPr>
            <p:ph type="sldNum" sz="quarter" idx="12"/>
          </p:nvPr>
        </p:nvSpPr>
        <p:spPr/>
        <p:txBody>
          <a:bodyPr/>
          <a:lstStyle>
            <a:lvl1pPr>
              <a:defRPr sz="2800"/>
            </a:lvl1pPr>
          </a:lstStyle>
          <a:p>
            <a:fld id="{08E987C2-C45D-4620-B901-C67F4A10130A}" type="slidenum">
              <a:rPr lang="en-US" smtClean="0"/>
              <a:pPr/>
              <a:t>‹#›</a:t>
            </a:fld>
            <a:endParaRPr lang="en-US" dirty="0"/>
          </a:p>
        </p:txBody>
      </p:sp>
      <p:sp>
        <p:nvSpPr>
          <p:cNvPr id="10" name="Rectangle 9"/>
          <p:cNvSpPr/>
          <p:nvPr userDrawn="1"/>
        </p:nvSpPr>
        <p:spPr>
          <a:xfrm>
            <a:off x="119742" y="1325881"/>
            <a:ext cx="8915400" cy="45719"/>
          </a:xfrm>
          <a:prstGeom prst="rect">
            <a:avLst/>
          </a:prstGeom>
          <a:solidFill>
            <a:srgbClr val="35AD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Vijaya" pitchFamily="34" charset="0"/>
              <a:cs typeface="Vijaya" pitchFamily="34" charset="0"/>
            </a:endParaRPr>
          </a:p>
        </p:txBody>
      </p:sp>
      <p:sp>
        <p:nvSpPr>
          <p:cNvPr id="11" name="Rectangle 10"/>
          <p:cNvSpPr/>
          <p:nvPr userDrawn="1"/>
        </p:nvSpPr>
        <p:spPr>
          <a:xfrm>
            <a:off x="108858" y="1371600"/>
            <a:ext cx="8915400" cy="45719"/>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Vijaya" pitchFamily="34" charset="0"/>
              <a:cs typeface="Vijaya"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934744F-AA90-4A9D-90D7-553B674C5CD5}" type="datetime1">
              <a:rPr lang="en-US" smtClean="0"/>
              <a:pPr/>
              <a:t>7/31/2012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DCCA9C8-CB39-4539-8434-5D375D6AA158}" type="datetime1">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4F88F8-47F2-49B9-87F1-C6BC3F978970}" type="datetime1">
              <a:rPr lang="en-US" smtClean="0"/>
              <a:pPr/>
              <a:t>7/31/2012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61D36FE-FD67-4FDA-B50D-4EC1C05F80F6}" type="datetime1">
              <a:rPr lang="en-US" smtClean="0"/>
              <a:pPr/>
              <a:t>7/31/2012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3D763D-900F-4476-8723-F9FC57DAAAA9}" type="datetime1">
              <a:rPr lang="en-US" smtClean="0"/>
              <a:pPr/>
              <a:t>7/31/2012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95ECC38-F08E-431D-B75E-CCE4E7A62562}" type="datetime1">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A90E12-4BAE-4B38-93DA-7CC5E08BF763}" type="datetime1">
              <a:rPr lang="en-US" smtClean="0"/>
              <a:pPr/>
              <a:t>7/31/2012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E987C2-C45D-4620-B901-C67F4A10130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2000">
                <a:solidFill>
                  <a:schemeClr val="tx1">
                    <a:tint val="75000"/>
                  </a:schemeClr>
                </a:solidFill>
              </a:defRPr>
            </a:lvl1pPr>
          </a:lstStyle>
          <a:p>
            <a:fld id="{2AEA9726-5821-4577-B2F8-D6A941A0D7CD}" type="datetime1">
              <a:rPr lang="en-US" smtClean="0"/>
              <a:pPr/>
              <a:t>7/31/2012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2800" b="1" i="1">
                <a:solidFill>
                  <a:schemeClr val="tx1">
                    <a:tint val="75000"/>
                  </a:schemeClr>
                </a:solidFill>
              </a:defRPr>
            </a:lvl1pPr>
          </a:lstStyle>
          <a:p>
            <a:fld id="{08E987C2-C45D-4620-B901-C67F4A10130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www.enecho.meti.go.jp/info/statistics/jukyu/resource/pdf/120413_gaisoku.pdf"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5" Type="http://schemas.openxmlformats.org/officeDocument/2006/relationships/hyperlink" Target="http://www.env.go.jp/earth/report/h23-03/full.pdf" TargetMode="External"/><Relationship Id="rId4" Type="http://schemas.openxmlformats.org/officeDocument/2006/relationships/hyperlink" Target="http://www.eco-online.org/2011/08/15/%E6%97%A5%E6%9C%AC%E3%81%AF%E5%86%8D%E7%94%9F%E5%8F%AF%E8%83%BD%E3%82%A8%E3%83%8D%E3%83%AB%E3%82%AE%E3%83%BC%E6%8A%80%E8%A1%93%E3%81%AE%E3%83%88%E3%83%83%E3%83%97%E3%83%A9%E3%83%B3%E3%83%8A%E3%83%BC/"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fontScale="92500" lnSpcReduction="20000"/>
          </a:bodyPr>
          <a:lstStyle/>
          <a:p>
            <a:r>
              <a:rPr lang="en-US" b="1" i="1" dirty="0" smtClean="0"/>
              <a:t>Takatoshi Kojima</a:t>
            </a:r>
          </a:p>
          <a:p>
            <a:r>
              <a:rPr lang="en-US" b="1" i="1" dirty="0" smtClean="0"/>
              <a:t>July,2012</a:t>
            </a:r>
            <a:endParaRPr lang="en-US" b="1" i="1" dirty="0"/>
          </a:p>
        </p:txBody>
      </p:sp>
      <p:sp>
        <p:nvSpPr>
          <p:cNvPr id="3" name="Title 2"/>
          <p:cNvSpPr>
            <a:spLocks noGrp="1"/>
          </p:cNvSpPr>
          <p:nvPr>
            <p:ph type="ctrTitle"/>
          </p:nvPr>
        </p:nvSpPr>
        <p:spPr>
          <a:xfrm>
            <a:off x="609600" y="1733549"/>
            <a:ext cx="8077200" cy="1695451"/>
          </a:xfrm>
        </p:spPr>
        <p:txBody>
          <a:bodyPr/>
          <a:lstStyle/>
          <a:p>
            <a:r>
              <a:rPr lang="en-US" b="1" i="1" dirty="0" smtClean="0">
                <a:solidFill>
                  <a:srgbClr val="2B8D3E"/>
                </a:solidFill>
              </a:rPr>
              <a:t>How is 100% Renewable Energy</a:t>
            </a:r>
            <a:br>
              <a:rPr lang="en-US" b="1" i="1" dirty="0" smtClean="0">
                <a:solidFill>
                  <a:srgbClr val="2B8D3E"/>
                </a:solidFill>
              </a:rPr>
            </a:br>
            <a:r>
              <a:rPr lang="en-US" b="1" i="1" dirty="0" smtClean="0">
                <a:solidFill>
                  <a:srgbClr val="2B8D3E"/>
                </a:solidFill>
              </a:rPr>
              <a:t>in Japan Possible by 2020?</a:t>
            </a:r>
            <a:endParaRPr lang="en-US" b="1" i="1" dirty="0">
              <a:solidFill>
                <a:srgbClr val="2B8D3E"/>
              </a:solidFill>
            </a:endParaRPr>
          </a:p>
        </p:txBody>
      </p:sp>
      <p:sp>
        <p:nvSpPr>
          <p:cNvPr id="4" name="Date Placeholder 3"/>
          <p:cNvSpPr>
            <a:spLocks noGrp="1"/>
          </p:cNvSpPr>
          <p:nvPr>
            <p:ph type="dt" sz="half" idx="10"/>
          </p:nvPr>
        </p:nvSpPr>
        <p:spPr/>
        <p:txBody>
          <a:bodyPr/>
          <a:lstStyle/>
          <a:p>
            <a:fld id="{60A96398-34D0-4E25-A372-629869B31014}"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a:t>
            </a:fld>
            <a:endParaRPr lang="en-US" dirty="0"/>
          </a:p>
        </p:txBody>
      </p:sp>
      <p:pic>
        <p:nvPicPr>
          <p:cNvPr id="7" name="Picture 6" descr="Japan.gif"/>
          <p:cNvPicPr>
            <a:picLocks noChangeAspect="1"/>
          </p:cNvPicPr>
          <p:nvPr/>
        </p:nvPicPr>
        <p:blipFill>
          <a:blip r:embed="rId3" cstate="print"/>
          <a:stretch>
            <a:fillRect/>
          </a:stretch>
        </p:blipFill>
        <p:spPr>
          <a:xfrm>
            <a:off x="6900037" y="378370"/>
            <a:ext cx="1823103" cy="1219200"/>
          </a:xfrm>
          <a:prstGeom prst="rect">
            <a:avLst/>
          </a:prstGeom>
        </p:spPr>
      </p:pic>
    </p:spTree>
  </p:cSld>
  <p:clrMapOvr>
    <a:masterClrMapping/>
  </p:clrMapOvr>
  <mc:AlternateContent xmlns:mc="http://schemas.openxmlformats.org/markup-compatibility/2006">
    <mc:Choice xmlns:p14="http://schemas.microsoft.com/office/powerpoint/2010/main" xmlns="" Requires="p14">
      <p:transition spd="slow" p14:dur="2000" advTm="18314"/>
    </mc:Choice>
    <mc:Fallback>
      <p:transition spd="slow" advTm="18314"/>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a:t>
            </a:r>
            <a:endParaRPr lang="en-US" dirty="0"/>
          </a:p>
        </p:txBody>
      </p:sp>
      <p:sp>
        <p:nvSpPr>
          <p:cNvPr id="3" name="Content Placeholder 2"/>
          <p:cNvSpPr>
            <a:spLocks noGrp="1"/>
          </p:cNvSpPr>
          <p:nvPr>
            <p:ph idx="1"/>
          </p:nvPr>
        </p:nvSpPr>
        <p:spPr>
          <a:xfrm>
            <a:off x="457200" y="3733800"/>
            <a:ext cx="8382000" cy="2438400"/>
          </a:xfrm>
          <a:solidFill>
            <a:schemeClr val="bg1">
              <a:lumMod val="85000"/>
            </a:schemeClr>
          </a:solidFill>
        </p:spPr>
        <p:txBody>
          <a:bodyPr>
            <a:normAutofit lnSpcReduction="10000"/>
          </a:bodyPr>
          <a:lstStyle/>
          <a:p>
            <a:r>
              <a:rPr lang="en-US" dirty="0" smtClean="0"/>
              <a:t>Estimated Total Installed Capacity</a:t>
            </a:r>
          </a:p>
          <a:p>
            <a:pPr lvl="1"/>
            <a:r>
              <a:rPr lang="en-US" dirty="0" smtClean="0">
                <a:solidFill>
                  <a:srgbClr val="FF0000"/>
                </a:solidFill>
              </a:rPr>
              <a:t>130-590GW </a:t>
            </a:r>
            <a:r>
              <a:rPr lang="en-US" dirty="0" smtClean="0"/>
              <a:t>under subsidy&amp; Feed in tariff scenario</a:t>
            </a:r>
          </a:p>
          <a:p>
            <a:r>
              <a:rPr lang="en-US" dirty="0" smtClean="0"/>
              <a:t>Estimated Generated Power Capacity</a:t>
            </a:r>
          </a:p>
          <a:p>
            <a:pPr lvl="1"/>
            <a:r>
              <a:rPr lang="en-US" dirty="0" smtClean="0">
                <a:solidFill>
                  <a:srgbClr val="FF0000"/>
                </a:solidFill>
              </a:rPr>
              <a:t>230-1030TWh/year </a:t>
            </a:r>
            <a:r>
              <a:rPr lang="en-US" dirty="0" smtClean="0"/>
              <a:t>under subsidy&amp; Feed in tariff scenario</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10</a:t>
            </a:fld>
            <a:endParaRPr lang="en-US" dirty="0"/>
          </a:p>
        </p:txBody>
      </p:sp>
      <p:sp>
        <p:nvSpPr>
          <p:cNvPr id="7" name="Rectangle 6"/>
          <p:cNvSpPr/>
          <p:nvPr/>
        </p:nvSpPr>
        <p:spPr>
          <a:xfrm>
            <a:off x="457200" y="1600200"/>
            <a:ext cx="5181600" cy="2062103"/>
          </a:xfrm>
          <a:prstGeom prst="rect">
            <a:avLst/>
          </a:prstGeom>
          <a:solidFill>
            <a:schemeClr val="bg1"/>
          </a:solidFill>
        </p:spPr>
        <p:txBody>
          <a:bodyPr wrap="square">
            <a:spAutoFit/>
          </a:bodyPr>
          <a:lstStyle/>
          <a:p>
            <a:r>
              <a:rPr lang="en-US" sz="3200" b="1" i="1" dirty="0" smtClean="0">
                <a:solidFill>
                  <a:srgbClr val="2B8D3E"/>
                </a:solidFill>
              </a:rPr>
              <a:t>One of the biggest trend in renewable energy industry, high possibility onshore and offshore in Japan</a:t>
            </a:r>
            <a:endParaRPr lang="en-US" sz="2800" b="1" i="1" dirty="0" smtClean="0">
              <a:solidFill>
                <a:srgbClr val="2B8D3E"/>
              </a:solidFill>
            </a:endParaRPr>
          </a:p>
        </p:txBody>
      </p:sp>
      <p:pic>
        <p:nvPicPr>
          <p:cNvPr id="8" name="Picture 7" descr="6a00d8341bf67c53ef0133f3335915970b-800wi.jpg"/>
          <p:cNvPicPr>
            <a:picLocks noChangeAspect="1"/>
          </p:cNvPicPr>
          <p:nvPr/>
        </p:nvPicPr>
        <p:blipFill>
          <a:blip r:embed="rId3" cstate="print"/>
          <a:stretch>
            <a:fillRect/>
          </a:stretch>
        </p:blipFill>
        <p:spPr>
          <a:xfrm>
            <a:off x="5504652" y="1584434"/>
            <a:ext cx="3288166" cy="2057400"/>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65405"/>
    </mc:Choice>
    <mc:Fallback>
      <p:transition spd="slow" advTm="65405"/>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Solar</a:t>
            </a:r>
            <a:endParaRPr lang="en-US" dirty="0"/>
          </a:p>
        </p:txBody>
      </p:sp>
      <p:sp>
        <p:nvSpPr>
          <p:cNvPr id="3" name="Content Placeholder 2"/>
          <p:cNvSpPr>
            <a:spLocks noGrp="1"/>
          </p:cNvSpPr>
          <p:nvPr>
            <p:ph idx="1"/>
          </p:nvPr>
        </p:nvSpPr>
        <p:spPr>
          <a:xfrm>
            <a:off x="457200" y="3733800"/>
            <a:ext cx="8382000" cy="2438400"/>
          </a:xfrm>
          <a:solidFill>
            <a:schemeClr val="bg1">
              <a:lumMod val="85000"/>
            </a:schemeClr>
          </a:solidFill>
        </p:spPr>
        <p:txBody>
          <a:bodyPr>
            <a:normAutofit lnSpcReduction="10000"/>
          </a:bodyPr>
          <a:lstStyle/>
          <a:p>
            <a:r>
              <a:rPr lang="en-US" dirty="0" smtClean="0"/>
              <a:t>Estimated Total Installed Capacity</a:t>
            </a:r>
          </a:p>
          <a:p>
            <a:pPr lvl="1"/>
            <a:r>
              <a:rPr lang="en-US" dirty="0" smtClean="0"/>
              <a:t>Up to</a:t>
            </a:r>
            <a:r>
              <a:rPr lang="en-US" dirty="0" smtClean="0">
                <a:solidFill>
                  <a:srgbClr val="FF0000"/>
                </a:solidFill>
              </a:rPr>
              <a:t> 26GW </a:t>
            </a:r>
            <a:r>
              <a:rPr lang="en-US" dirty="0" smtClean="0"/>
              <a:t>under subsidy&amp; Feed in tariff scenario</a:t>
            </a:r>
          </a:p>
          <a:p>
            <a:r>
              <a:rPr lang="en-US" dirty="0" smtClean="0"/>
              <a:t>Estimated Generated Power Capacity</a:t>
            </a:r>
          </a:p>
          <a:p>
            <a:pPr lvl="1"/>
            <a:r>
              <a:rPr lang="en-US" dirty="0" smtClean="0"/>
              <a:t>Up to </a:t>
            </a:r>
            <a:r>
              <a:rPr lang="en-US" dirty="0" smtClean="0">
                <a:solidFill>
                  <a:srgbClr val="FF0000"/>
                </a:solidFill>
              </a:rPr>
              <a:t>27.3TWh/year </a:t>
            </a:r>
            <a:r>
              <a:rPr lang="en-US" dirty="0" smtClean="0"/>
              <a:t>under subsidy&amp; Feed in tariff scenario</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11</a:t>
            </a:fld>
            <a:endParaRPr lang="en-US" dirty="0"/>
          </a:p>
        </p:txBody>
      </p:sp>
      <p:sp>
        <p:nvSpPr>
          <p:cNvPr id="7" name="Rectangle 6"/>
          <p:cNvSpPr/>
          <p:nvPr/>
        </p:nvSpPr>
        <p:spPr>
          <a:xfrm>
            <a:off x="457200" y="1600200"/>
            <a:ext cx="4648200" cy="2062103"/>
          </a:xfrm>
          <a:prstGeom prst="rect">
            <a:avLst/>
          </a:prstGeom>
          <a:solidFill>
            <a:schemeClr val="bg1"/>
          </a:solidFill>
        </p:spPr>
        <p:txBody>
          <a:bodyPr wrap="square">
            <a:spAutoFit/>
          </a:bodyPr>
          <a:lstStyle/>
          <a:p>
            <a:r>
              <a:rPr lang="en-US" sz="3200" b="1" i="1" dirty="0" smtClean="0">
                <a:solidFill>
                  <a:srgbClr val="2B8D3E"/>
                </a:solidFill>
              </a:rPr>
              <a:t>Japan gets ready to boost its solar energy production with strong Feed in tariff system</a:t>
            </a:r>
            <a:endParaRPr lang="en-US" sz="2800" b="1" i="1" dirty="0" smtClean="0">
              <a:solidFill>
                <a:srgbClr val="2B8D3E"/>
              </a:solidFill>
            </a:endParaRPr>
          </a:p>
        </p:txBody>
      </p:sp>
      <p:pic>
        <p:nvPicPr>
          <p:cNvPr id="11" name="Picture 10" descr="6a00d8341bf67c53ef0133f3335915970b-800wi.jpg"/>
          <p:cNvPicPr>
            <a:picLocks noChangeAspect="1"/>
          </p:cNvPicPr>
          <p:nvPr/>
        </p:nvPicPr>
        <p:blipFill>
          <a:blip r:embed="rId3" cstate="print"/>
          <a:stretch>
            <a:fillRect/>
          </a:stretch>
        </p:blipFill>
        <p:spPr>
          <a:xfrm>
            <a:off x="5486400" y="1524000"/>
            <a:ext cx="3276600" cy="2117834"/>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62014"/>
    </mc:Choice>
    <mc:Fallback>
      <p:transition spd="slow" advTm="62014"/>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Geothermal</a:t>
            </a:r>
            <a:endParaRPr lang="en-US" dirty="0"/>
          </a:p>
        </p:txBody>
      </p:sp>
      <p:sp>
        <p:nvSpPr>
          <p:cNvPr id="3" name="Content Placeholder 2"/>
          <p:cNvSpPr>
            <a:spLocks noGrp="1"/>
          </p:cNvSpPr>
          <p:nvPr>
            <p:ph idx="1"/>
          </p:nvPr>
        </p:nvSpPr>
        <p:spPr>
          <a:xfrm>
            <a:off x="457200" y="3733800"/>
            <a:ext cx="8382000" cy="2438400"/>
          </a:xfrm>
          <a:solidFill>
            <a:schemeClr val="bg1">
              <a:lumMod val="85000"/>
            </a:schemeClr>
          </a:solidFill>
        </p:spPr>
        <p:txBody>
          <a:bodyPr>
            <a:normAutofit lnSpcReduction="10000"/>
          </a:bodyPr>
          <a:lstStyle/>
          <a:p>
            <a:r>
              <a:rPr lang="en-US" dirty="0" smtClean="0"/>
              <a:t>Estimated Total Installed Capacity</a:t>
            </a:r>
          </a:p>
          <a:p>
            <a:pPr lvl="1"/>
            <a:r>
              <a:rPr lang="en-US" dirty="0" smtClean="0">
                <a:solidFill>
                  <a:srgbClr val="FF0000"/>
                </a:solidFill>
              </a:rPr>
              <a:t>1.5-4.3GW </a:t>
            </a:r>
            <a:r>
              <a:rPr lang="en-US" dirty="0" smtClean="0"/>
              <a:t>under subsidy&amp; Feed in tariff scenario</a:t>
            </a:r>
          </a:p>
          <a:p>
            <a:r>
              <a:rPr lang="en-US" dirty="0" smtClean="0"/>
              <a:t>Estimated Generated Power Capacity</a:t>
            </a:r>
          </a:p>
          <a:p>
            <a:pPr lvl="1"/>
            <a:r>
              <a:rPr lang="en-US" dirty="0" smtClean="0">
                <a:solidFill>
                  <a:srgbClr val="FF0000"/>
                </a:solidFill>
              </a:rPr>
              <a:t>9.2-26.3TWh/year </a:t>
            </a:r>
            <a:r>
              <a:rPr lang="en-US" dirty="0" smtClean="0"/>
              <a:t>under subsidy&amp; Feed in tariff scenario</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12</a:t>
            </a:fld>
            <a:endParaRPr lang="en-US" dirty="0"/>
          </a:p>
        </p:txBody>
      </p:sp>
      <p:sp>
        <p:nvSpPr>
          <p:cNvPr id="7" name="Rectangle 6"/>
          <p:cNvSpPr/>
          <p:nvPr/>
        </p:nvSpPr>
        <p:spPr>
          <a:xfrm>
            <a:off x="457200" y="1600200"/>
            <a:ext cx="4648200" cy="2062103"/>
          </a:xfrm>
          <a:prstGeom prst="rect">
            <a:avLst/>
          </a:prstGeom>
          <a:solidFill>
            <a:schemeClr val="bg1"/>
          </a:solidFill>
        </p:spPr>
        <p:txBody>
          <a:bodyPr wrap="square">
            <a:spAutoFit/>
          </a:bodyPr>
          <a:lstStyle/>
          <a:p>
            <a:r>
              <a:rPr lang="en-US" sz="3200" b="1" i="1" dirty="0" smtClean="0">
                <a:solidFill>
                  <a:srgbClr val="2B8D3E"/>
                </a:solidFill>
              </a:rPr>
              <a:t>Japan is one of the biggest volcano country with several world’s major tectonic plates</a:t>
            </a:r>
            <a:endParaRPr lang="en-US" sz="2800" b="1" i="1" dirty="0" smtClean="0">
              <a:solidFill>
                <a:srgbClr val="2B8D3E"/>
              </a:solidFill>
            </a:endParaRPr>
          </a:p>
        </p:txBody>
      </p:sp>
      <p:pic>
        <p:nvPicPr>
          <p:cNvPr id="11" name="Picture 10" descr="6a00d8341bf67c53ef0133f3335915970b-800wi.jpg"/>
          <p:cNvPicPr>
            <a:picLocks noChangeAspect="1"/>
          </p:cNvPicPr>
          <p:nvPr/>
        </p:nvPicPr>
        <p:blipFill>
          <a:blip r:embed="rId3" cstate="print"/>
          <a:stretch>
            <a:fillRect/>
          </a:stretch>
        </p:blipFill>
        <p:spPr>
          <a:xfrm>
            <a:off x="5638800" y="1480683"/>
            <a:ext cx="3200400" cy="2161151"/>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57448"/>
    </mc:Choice>
    <mc:Fallback>
      <p:transition spd="slow" advTm="57448"/>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Hydropower</a:t>
            </a:r>
            <a:endParaRPr lang="en-US" dirty="0"/>
          </a:p>
        </p:txBody>
      </p:sp>
      <p:sp>
        <p:nvSpPr>
          <p:cNvPr id="3" name="Content Placeholder 2"/>
          <p:cNvSpPr>
            <a:spLocks noGrp="1"/>
          </p:cNvSpPr>
          <p:nvPr>
            <p:ph idx="1"/>
          </p:nvPr>
        </p:nvSpPr>
        <p:spPr>
          <a:xfrm>
            <a:off x="457200" y="3733800"/>
            <a:ext cx="8382000" cy="2438400"/>
          </a:xfrm>
          <a:solidFill>
            <a:schemeClr val="bg1">
              <a:lumMod val="85000"/>
            </a:schemeClr>
          </a:solidFill>
        </p:spPr>
        <p:txBody>
          <a:bodyPr>
            <a:normAutofit fontScale="92500" lnSpcReduction="10000"/>
          </a:bodyPr>
          <a:lstStyle/>
          <a:p>
            <a:r>
              <a:rPr lang="en-US" sz="3500" dirty="0" smtClean="0"/>
              <a:t>Estimated Total Installed Capacity</a:t>
            </a:r>
          </a:p>
          <a:p>
            <a:pPr lvl="1"/>
            <a:r>
              <a:rPr lang="en-US" sz="3000" dirty="0" smtClean="0">
                <a:solidFill>
                  <a:srgbClr val="FF0000"/>
                </a:solidFill>
              </a:rPr>
              <a:t>2.7-5.4GW </a:t>
            </a:r>
            <a:r>
              <a:rPr lang="en-US" sz="3000" dirty="0" smtClean="0"/>
              <a:t>under subsidy&amp; Feed in tariff scenario</a:t>
            </a:r>
          </a:p>
          <a:p>
            <a:r>
              <a:rPr lang="en-US" sz="3500" dirty="0" smtClean="0"/>
              <a:t>Estimated Generated Power Capacity</a:t>
            </a:r>
          </a:p>
          <a:p>
            <a:pPr lvl="1"/>
            <a:r>
              <a:rPr lang="en-US" sz="3000" dirty="0" smtClean="0">
                <a:solidFill>
                  <a:srgbClr val="FF0000"/>
                </a:solidFill>
              </a:rPr>
              <a:t>15.4-30.7TWh/year </a:t>
            </a:r>
            <a:r>
              <a:rPr lang="en-US" sz="3000" dirty="0" smtClean="0"/>
              <a:t>under subsidy&amp; Feed in tariff scenario</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13</a:t>
            </a:fld>
            <a:endParaRPr lang="en-US" dirty="0"/>
          </a:p>
        </p:txBody>
      </p:sp>
      <p:sp>
        <p:nvSpPr>
          <p:cNvPr id="7" name="Rectangle 6"/>
          <p:cNvSpPr/>
          <p:nvPr/>
        </p:nvSpPr>
        <p:spPr>
          <a:xfrm>
            <a:off x="457200" y="1600200"/>
            <a:ext cx="4648200" cy="2062103"/>
          </a:xfrm>
          <a:prstGeom prst="rect">
            <a:avLst/>
          </a:prstGeom>
          <a:solidFill>
            <a:schemeClr val="bg1"/>
          </a:solidFill>
        </p:spPr>
        <p:txBody>
          <a:bodyPr wrap="square">
            <a:spAutoFit/>
          </a:bodyPr>
          <a:lstStyle/>
          <a:p>
            <a:r>
              <a:rPr lang="en-US" sz="3200" b="1" i="1" dirty="0" smtClean="0">
                <a:solidFill>
                  <a:srgbClr val="2B8D3E"/>
                </a:solidFill>
              </a:rPr>
              <a:t>Hydropower is more reliable and stable than intermittent sources like wind and solar</a:t>
            </a:r>
            <a:endParaRPr lang="en-US" sz="2800" b="1" i="1" dirty="0" smtClean="0">
              <a:solidFill>
                <a:srgbClr val="2B8D3E"/>
              </a:solidFill>
            </a:endParaRPr>
          </a:p>
        </p:txBody>
      </p:sp>
      <p:pic>
        <p:nvPicPr>
          <p:cNvPr id="8" name="Picture 7" descr="6a00d8341bf67c53ef0133f3335915970b-800wi.jpg"/>
          <p:cNvPicPr>
            <a:picLocks noChangeAspect="1"/>
          </p:cNvPicPr>
          <p:nvPr/>
        </p:nvPicPr>
        <p:blipFill>
          <a:blip r:embed="rId3" cstate="print"/>
          <a:stretch>
            <a:fillRect/>
          </a:stretch>
        </p:blipFill>
        <p:spPr>
          <a:xfrm>
            <a:off x="5638800" y="1524000"/>
            <a:ext cx="3234760" cy="2117834"/>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63926"/>
    </mc:Choice>
    <mc:Fallback>
      <p:transition spd="slow" advTm="63926"/>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①</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14</a:t>
            </a:fld>
            <a:endParaRPr lang="en-US" dirty="0"/>
          </a:p>
        </p:txBody>
      </p:sp>
      <p:graphicFrame>
        <p:nvGraphicFramePr>
          <p:cNvPr id="6" name="Chart 5"/>
          <p:cNvGraphicFramePr/>
          <p:nvPr/>
        </p:nvGraphicFramePr>
        <p:xfrm>
          <a:off x="304800" y="1524000"/>
          <a:ext cx="8610599" cy="4648200"/>
        </p:xfrm>
        <a:graphic>
          <a:graphicData uri="http://schemas.openxmlformats.org/drawingml/2006/chart">
            <c:chart xmlns:c="http://schemas.openxmlformats.org/drawingml/2006/chart" xmlns:r="http://schemas.openxmlformats.org/officeDocument/2006/relationships" r:id="rId3"/>
          </a:graphicData>
        </a:graphic>
      </p:graphicFrame>
      <p:cxnSp>
        <p:nvCxnSpPr>
          <p:cNvPr id="9" name="Straight Arrow Connector 8"/>
          <p:cNvCxnSpPr/>
          <p:nvPr/>
        </p:nvCxnSpPr>
        <p:spPr>
          <a:xfrm flipV="1">
            <a:off x="3200400" y="2514600"/>
            <a:ext cx="3733800" cy="1676400"/>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cxnSp>
        <p:nvCxnSpPr>
          <p:cNvPr id="10" name="Straight Arrow Connector 9"/>
          <p:cNvCxnSpPr/>
          <p:nvPr/>
        </p:nvCxnSpPr>
        <p:spPr>
          <a:xfrm>
            <a:off x="3200400" y="4191000"/>
            <a:ext cx="3733800" cy="304800"/>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slow" p14:dur="2000" advTm="71393"/>
    </mc:Choice>
    <mc:Fallback>
      <p:transition spd="slow" advTm="71393"/>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Assumption ②</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15</a:t>
            </a:fld>
            <a:endParaRPr lang="en-US" dirty="0"/>
          </a:p>
        </p:txBody>
      </p:sp>
      <p:graphicFrame>
        <p:nvGraphicFramePr>
          <p:cNvPr id="7" name="Chart 6"/>
          <p:cNvGraphicFramePr/>
          <p:nvPr/>
        </p:nvGraphicFramePr>
        <p:xfrm>
          <a:off x="152400" y="1524000"/>
          <a:ext cx="8763000" cy="4495800"/>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Straight Arrow Connector 7"/>
          <p:cNvCxnSpPr/>
          <p:nvPr/>
        </p:nvCxnSpPr>
        <p:spPr>
          <a:xfrm flipV="1">
            <a:off x="3124200" y="2438400"/>
            <a:ext cx="3733800" cy="556304"/>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cxnSp>
        <p:nvCxnSpPr>
          <p:cNvPr id="10" name="Straight Arrow Connector 9"/>
          <p:cNvCxnSpPr/>
          <p:nvPr/>
        </p:nvCxnSpPr>
        <p:spPr>
          <a:xfrm>
            <a:off x="3124200" y="2992272"/>
            <a:ext cx="3733800" cy="1274928"/>
          </a:xfrm>
          <a:prstGeom prst="straightConnector1">
            <a:avLst/>
          </a:prstGeom>
          <a:ln>
            <a:solidFill>
              <a:srgbClr val="FF0000"/>
            </a:solidFill>
            <a:tailEnd type="arrow"/>
          </a:ln>
        </p:spPr>
        <p:style>
          <a:lnRef idx="2">
            <a:schemeClr val="accent2"/>
          </a:lnRef>
          <a:fillRef idx="0">
            <a:schemeClr val="accent2"/>
          </a:fillRef>
          <a:effectRef idx="1">
            <a:schemeClr val="accent2"/>
          </a:effectRef>
          <a:fontRef idx="minor">
            <a:schemeClr val="tx1"/>
          </a:fontRef>
        </p:style>
      </p:cxnSp>
    </p:spTree>
  </p:cSld>
  <p:clrMapOvr>
    <a:masterClrMapping/>
  </p:clrMapOvr>
  <mc:AlternateContent xmlns:mc="http://schemas.openxmlformats.org/markup-compatibility/2006">
    <mc:Choice xmlns:p14="http://schemas.microsoft.com/office/powerpoint/2010/main" xmlns="" Requires="p14">
      <p:transition spd="slow" p14:dur="2000" advTm="45765"/>
    </mc:Choice>
    <mc:Fallback>
      <p:transition spd="slow" advTm="45765"/>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381000" y="1600200"/>
            <a:ext cx="8534400" cy="4525963"/>
          </a:xfrm>
        </p:spPr>
        <p:txBody>
          <a:bodyPr>
            <a:normAutofit fontScale="92500" lnSpcReduction="20000"/>
          </a:bodyPr>
          <a:lstStyle/>
          <a:p>
            <a:r>
              <a:rPr lang="en-US" sz="3000" u="sng" dirty="0" smtClean="0"/>
              <a:t>“Is 100% Renewable Energy in Japan possible?”</a:t>
            </a:r>
          </a:p>
          <a:p>
            <a:pPr lvl="1"/>
            <a:r>
              <a:rPr lang="en-US" sz="3500" dirty="0" smtClean="0"/>
              <a:t>“</a:t>
            </a:r>
            <a:r>
              <a:rPr lang="en-US" sz="3500" dirty="0" smtClean="0">
                <a:solidFill>
                  <a:srgbClr val="FF0000"/>
                </a:solidFill>
              </a:rPr>
              <a:t>Yes</a:t>
            </a:r>
            <a:r>
              <a:rPr lang="en-US" sz="3500" dirty="0" smtClean="0"/>
              <a:t>, Japan can be 100% Renewable Energy Country.”</a:t>
            </a:r>
          </a:p>
          <a:p>
            <a:r>
              <a:rPr lang="en-US" sz="3000" u="sng" dirty="0" smtClean="0"/>
              <a:t>“How is 100% Renewable Energy in Japan possible?”</a:t>
            </a:r>
          </a:p>
          <a:p>
            <a:pPr lvl="1"/>
            <a:r>
              <a:rPr lang="en-US" sz="3500" dirty="0" smtClean="0"/>
              <a:t>“The Key is </a:t>
            </a:r>
            <a:r>
              <a:rPr lang="en-US" sz="3500" dirty="0" smtClean="0">
                <a:solidFill>
                  <a:srgbClr val="FF0000"/>
                </a:solidFill>
              </a:rPr>
              <a:t>Subsidy&amp; Feed in tariff system</a:t>
            </a:r>
            <a:r>
              <a:rPr lang="en-US" sz="3500" dirty="0" smtClean="0"/>
              <a:t>, with variety of renewable energy resources.”</a:t>
            </a:r>
          </a:p>
          <a:p>
            <a:r>
              <a:rPr lang="en-US" sz="3000" u="sng" dirty="0" smtClean="0"/>
              <a:t>“Is it easy to achieve the goal?”</a:t>
            </a:r>
          </a:p>
          <a:p>
            <a:pPr lvl="1"/>
            <a:r>
              <a:rPr lang="en-US" sz="3500" dirty="0" smtClean="0"/>
              <a:t>“No, </a:t>
            </a:r>
            <a:r>
              <a:rPr lang="en-US" sz="3500" dirty="0" smtClean="0">
                <a:solidFill>
                  <a:srgbClr val="FF0000"/>
                </a:solidFill>
              </a:rPr>
              <a:t>finance and time </a:t>
            </a:r>
            <a:r>
              <a:rPr lang="en-US" sz="3500" dirty="0" smtClean="0"/>
              <a:t>are very severe concerns, but Japan can make it with lots of efforts.”</a:t>
            </a:r>
            <a:endParaRPr lang="en-US" sz="3500"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16</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2000" advTm="42038"/>
    </mc:Choice>
    <mc:Fallback>
      <p:transition spd="slow" advTm="42038"/>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457200" y="1600201"/>
            <a:ext cx="8229600" cy="2819400"/>
          </a:xfrm>
        </p:spPr>
        <p:txBody>
          <a:bodyPr anchor="ctr">
            <a:normAutofit fontScale="92500" lnSpcReduction="10000"/>
          </a:bodyPr>
          <a:lstStyle/>
          <a:p>
            <a:r>
              <a:rPr lang="x-none" u="sng" baseline="30000" smtClean="0">
                <a:hlinkClick r:id="rId3"/>
              </a:rPr>
              <a:t>http://www.enecho.meti.go.jp/info/statistics/jukyu/resource/pdf/120413_gaisoku.pdf</a:t>
            </a:r>
            <a:endParaRPr lang="en-US" u="sng" baseline="30000" dirty="0" smtClean="0"/>
          </a:p>
          <a:p>
            <a:r>
              <a:rPr lang="en-US" baseline="30000" dirty="0" smtClean="0">
                <a:hlinkClick r:id="rId4"/>
              </a:rPr>
              <a:t>http://www.eco-online.org/2011/08/15/%E6%97%A5%E6%9C%AC%E3%81%AF%E5%86%8D%E7%94%9F%E5%8F%AF%E8%83%BD%E3%82%A8%E3%83%8D%E3%83%AB%E3%82%AE%E3%83%BC%E6%8A%80%E8%A1%93%E3%81%AE%E3%83%88%E3%83%83%E3%83%97%E3%83%A9%E3%83%B3%E3%83%8A%E3%83%BC/</a:t>
            </a:r>
            <a:r>
              <a:rPr lang="en-US" baseline="30000" dirty="0" smtClean="0"/>
              <a:t> </a:t>
            </a:r>
          </a:p>
          <a:p>
            <a:r>
              <a:rPr lang="x-none" u="sng" baseline="30000" smtClean="0">
                <a:hlinkClick r:id="rId5"/>
              </a:rPr>
              <a:t>http://www.env.go.jp/earth/report/h23-03/full.pdf</a:t>
            </a:r>
            <a:r>
              <a:rPr lang="x-none" baseline="30000" smtClean="0"/>
              <a:t> </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17</a:t>
            </a:fld>
            <a:endParaRPr lang="en-US" dirty="0"/>
          </a:p>
        </p:txBody>
      </p:sp>
      <p:sp>
        <p:nvSpPr>
          <p:cNvPr id="9" name="Content Placeholder 2"/>
          <p:cNvSpPr txBox="1">
            <a:spLocks/>
          </p:cNvSpPr>
          <p:nvPr/>
        </p:nvSpPr>
        <p:spPr>
          <a:xfrm>
            <a:off x="457200" y="4724400"/>
            <a:ext cx="8229600" cy="1143000"/>
          </a:xfrm>
          <a:prstGeom prst="rect">
            <a:avLst/>
          </a:prstGeom>
          <a:solidFill>
            <a:schemeClr val="bg1">
              <a:lumMod val="85000"/>
            </a:schemeClr>
          </a:solidFill>
        </p:spPr>
        <p:txBody>
          <a:bodyPr vert="horz" lIns="91440" tIns="45720" rIns="91440" bIns="45720" rtlCol="0" anchor="ctr">
            <a:normAutofit/>
          </a:bodyPr>
          <a:lstStyle/>
          <a:p>
            <a:pPr marL="342900" indent="-342900" algn="ctr">
              <a:spcBef>
                <a:spcPct val="20000"/>
              </a:spcBef>
            </a:pPr>
            <a:r>
              <a:rPr kumimoji="0" lang="en-US" sz="5400" b="1" i="1" u="none" strike="noStrike" kern="1200" cap="none" spc="0" normalizeH="0" baseline="0" noProof="0" dirty="0" smtClean="0">
                <a:ln>
                  <a:noFill/>
                </a:ln>
                <a:solidFill>
                  <a:srgbClr val="2B8D3E"/>
                </a:solidFill>
                <a:effectLst/>
                <a:uLnTx/>
                <a:uFillTx/>
                <a:latin typeface="+mn-lt"/>
                <a:ea typeface="+mn-ea"/>
                <a:cs typeface="+mn-cs"/>
              </a:rPr>
              <a:t>Thanks</a:t>
            </a:r>
            <a:r>
              <a:rPr kumimoji="0" lang="en-US" sz="5400" b="1" i="1" u="none" strike="noStrike" kern="1200" cap="none" spc="0" normalizeH="0" noProof="0" dirty="0" smtClean="0">
                <a:ln>
                  <a:noFill/>
                </a:ln>
                <a:solidFill>
                  <a:srgbClr val="2B8D3E"/>
                </a:solidFill>
                <a:effectLst/>
                <a:uLnTx/>
                <a:uFillTx/>
                <a:latin typeface="+mn-lt"/>
                <a:ea typeface="+mn-ea"/>
                <a:cs typeface="+mn-cs"/>
              </a:rPr>
              <a:t> for your attention</a:t>
            </a:r>
            <a:r>
              <a:rPr kumimoji="0" lang="en-US" sz="5400" b="1" i="1" u="none" strike="noStrike" kern="1200" cap="none" spc="0" normalizeH="0" noProof="0" dirty="0" smtClean="0">
                <a:ln>
                  <a:noFill/>
                </a:ln>
                <a:solidFill>
                  <a:srgbClr val="2B8D3E"/>
                </a:solidFill>
                <a:effectLst/>
                <a:uLnTx/>
                <a:uFillTx/>
                <a:latin typeface="+mn-lt"/>
                <a:ea typeface="+mn-ea"/>
                <a:cs typeface="+mn-cs"/>
                <a:sym typeface="Wingdings" pitchFamily="2" charset="2"/>
              </a:rPr>
              <a:t></a:t>
            </a:r>
            <a:endParaRPr kumimoji="0" lang="en-US" sz="3600" b="1" i="1" u="none" strike="noStrike" kern="1200" cap="none" spc="0" normalizeH="0" baseline="0" noProof="0" dirty="0" smtClean="0">
              <a:ln>
                <a:noFill/>
              </a:ln>
              <a:solidFill>
                <a:srgbClr val="2B8D3E"/>
              </a:solidFill>
              <a:effectLst/>
              <a:uLnTx/>
              <a:uFillTx/>
              <a:latin typeface="+mn-lt"/>
              <a:ea typeface="+mn-ea"/>
              <a:cs typeface="+mn-cs"/>
            </a:endParaRPr>
          </a:p>
        </p:txBody>
      </p:sp>
    </p:spTree>
  </p:cSld>
  <p:clrMapOvr>
    <a:masterClrMapping/>
  </p:clrMapOvr>
  <mc:AlternateContent xmlns:mc="http://schemas.openxmlformats.org/markup-compatibility/2006">
    <mc:Choice xmlns:p14="http://schemas.microsoft.com/office/powerpoint/2010/main" xmlns="" Requires="p14">
      <p:transition spd="slow" p14:dur="2000" advTm="18005"/>
    </mc:Choice>
    <mc:Fallback>
      <p:transition spd="slow" advTm="18005"/>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solidFill>
                  <a:srgbClr val="2B8D3E"/>
                </a:solidFill>
              </a:rPr>
              <a:t>Agenda</a:t>
            </a:r>
            <a:endParaRPr lang="en-US" b="1" i="1" dirty="0">
              <a:solidFill>
                <a:srgbClr val="2B8D3E"/>
              </a:solidFill>
            </a:endParaRPr>
          </a:p>
        </p:txBody>
      </p:sp>
      <p:sp>
        <p:nvSpPr>
          <p:cNvPr id="3" name="Content Placeholder 2"/>
          <p:cNvSpPr>
            <a:spLocks noGrp="1"/>
          </p:cNvSpPr>
          <p:nvPr>
            <p:ph idx="1"/>
          </p:nvPr>
        </p:nvSpPr>
        <p:spPr/>
        <p:txBody>
          <a:bodyPr>
            <a:normAutofit fontScale="92500" lnSpcReduction="10000"/>
          </a:bodyPr>
          <a:lstStyle/>
          <a:p>
            <a:pPr marL="457200" indent="-457200">
              <a:buFont typeface="+mj-lt"/>
              <a:buAutoNum type="arabicPeriod"/>
            </a:pPr>
            <a:r>
              <a:rPr lang="en-US" b="1" i="1" dirty="0" smtClean="0">
                <a:solidFill>
                  <a:srgbClr val="2B8D3E"/>
                </a:solidFill>
              </a:rPr>
              <a:t>Basi</a:t>
            </a:r>
            <a:r>
              <a:rPr lang="en-US" b="1" i="1" dirty="0" smtClean="0"/>
              <a:t>c Information about Japan</a:t>
            </a:r>
          </a:p>
          <a:p>
            <a:pPr marL="1257300" lvl="2" indent="-457200">
              <a:buFont typeface="Wingdings" pitchFamily="2" charset="2"/>
              <a:buChar char="v"/>
            </a:pPr>
            <a:r>
              <a:rPr lang="en-US" b="1" i="1" dirty="0" smtClean="0">
                <a:solidFill>
                  <a:srgbClr val="2B8D3E"/>
                </a:solidFill>
              </a:rPr>
              <a:t>Country Info.</a:t>
            </a:r>
          </a:p>
          <a:p>
            <a:pPr marL="1257300" lvl="2" indent="-457200">
              <a:buFont typeface="Wingdings" pitchFamily="2" charset="2"/>
              <a:buChar char="v"/>
            </a:pPr>
            <a:r>
              <a:rPr lang="en-US" dirty="0" smtClean="0"/>
              <a:t>Energy Info.</a:t>
            </a:r>
            <a:endParaRPr lang="en-US" b="1" i="1" dirty="0">
              <a:solidFill>
                <a:srgbClr val="2B8D3E"/>
              </a:solidFill>
            </a:endParaRPr>
          </a:p>
          <a:p>
            <a:pPr marL="457200" indent="-457200">
              <a:buFont typeface="+mj-lt"/>
              <a:buAutoNum type="arabicPeriod"/>
            </a:pPr>
            <a:r>
              <a:rPr lang="en-US" b="1" i="1" dirty="0" smtClean="0">
                <a:solidFill>
                  <a:srgbClr val="2B8D3E"/>
                </a:solidFill>
              </a:rPr>
              <a:t>Possibility</a:t>
            </a:r>
            <a:endParaRPr lang="en-US" b="1" i="1" dirty="0">
              <a:solidFill>
                <a:srgbClr val="2B8D3E"/>
              </a:solidFill>
            </a:endParaRPr>
          </a:p>
          <a:p>
            <a:pPr marL="1257300" lvl="2" indent="-457200">
              <a:buFont typeface="Wingdings" pitchFamily="2" charset="2"/>
              <a:buChar char="v"/>
            </a:pPr>
            <a:r>
              <a:rPr lang="en-US" b="1" i="1" dirty="0" smtClean="0">
                <a:solidFill>
                  <a:srgbClr val="2B8D3E"/>
                </a:solidFill>
              </a:rPr>
              <a:t>Public Mind/Opinion, High Technology, Energy Policy</a:t>
            </a:r>
          </a:p>
          <a:p>
            <a:pPr marL="457200" indent="-457200">
              <a:buFont typeface="+mj-lt"/>
              <a:buAutoNum type="arabicPeriod"/>
            </a:pPr>
            <a:r>
              <a:rPr lang="en-US" b="1" i="1" dirty="0" smtClean="0">
                <a:solidFill>
                  <a:srgbClr val="2B8D3E"/>
                </a:solidFill>
              </a:rPr>
              <a:t>Renewable Energy</a:t>
            </a:r>
            <a:endParaRPr lang="en-US" b="1" i="1" dirty="0">
              <a:solidFill>
                <a:srgbClr val="2B8D3E"/>
              </a:solidFill>
            </a:endParaRPr>
          </a:p>
          <a:p>
            <a:pPr marL="1257300" lvl="2" indent="-457200">
              <a:buFont typeface="Wingdings" pitchFamily="2" charset="2"/>
              <a:buChar char="v"/>
            </a:pPr>
            <a:r>
              <a:rPr lang="fr-FR" b="1" i="1" dirty="0" smtClean="0">
                <a:solidFill>
                  <a:srgbClr val="2B8D3E"/>
                </a:solidFill>
              </a:rPr>
              <a:t>Wind, Solar, </a:t>
            </a:r>
            <a:r>
              <a:rPr lang="fr-FR" b="1" i="1" dirty="0" err="1" smtClean="0">
                <a:solidFill>
                  <a:srgbClr val="2B8D3E"/>
                </a:solidFill>
              </a:rPr>
              <a:t>Geothermal</a:t>
            </a:r>
            <a:r>
              <a:rPr lang="fr-FR" b="1" i="1" dirty="0" smtClean="0">
                <a:solidFill>
                  <a:srgbClr val="2B8D3E"/>
                </a:solidFill>
              </a:rPr>
              <a:t>, </a:t>
            </a:r>
            <a:r>
              <a:rPr lang="fr-FR" b="1" i="1" dirty="0" err="1" smtClean="0">
                <a:solidFill>
                  <a:srgbClr val="2B8D3E"/>
                </a:solidFill>
              </a:rPr>
              <a:t>Hydropower</a:t>
            </a:r>
            <a:r>
              <a:rPr lang="fr-FR" b="1" i="1" dirty="0" smtClean="0">
                <a:solidFill>
                  <a:srgbClr val="2B8D3E"/>
                </a:solidFill>
              </a:rPr>
              <a:t>, </a:t>
            </a:r>
            <a:r>
              <a:rPr lang="fr-FR" b="1" i="1" dirty="0" err="1" smtClean="0">
                <a:solidFill>
                  <a:srgbClr val="2B8D3E"/>
                </a:solidFill>
              </a:rPr>
              <a:t>Biomass</a:t>
            </a:r>
            <a:endParaRPr lang="fr-FR" b="1" i="1" dirty="0" smtClean="0">
              <a:solidFill>
                <a:srgbClr val="2B8D3E"/>
              </a:solidFill>
            </a:endParaRPr>
          </a:p>
          <a:p>
            <a:pPr marL="457200" indent="-457200">
              <a:buFont typeface="+mj-lt"/>
              <a:buAutoNum type="arabicPeriod"/>
            </a:pPr>
            <a:r>
              <a:rPr lang="fr-FR" b="1" i="1" dirty="0" smtClean="0">
                <a:solidFill>
                  <a:srgbClr val="2B8D3E"/>
                </a:solidFill>
              </a:rPr>
              <a:t>Numerical Assumption</a:t>
            </a:r>
          </a:p>
          <a:p>
            <a:pPr marL="1371600" lvl="4" indent="-457200">
              <a:buFont typeface="Wingdings" pitchFamily="2" charset="2"/>
              <a:buChar char="v"/>
            </a:pPr>
            <a:r>
              <a:rPr lang="fr-FR" sz="2400" dirty="0" err="1" smtClean="0"/>
              <a:t>Installed</a:t>
            </a:r>
            <a:r>
              <a:rPr lang="fr-FR" sz="2400" dirty="0" smtClean="0"/>
              <a:t> </a:t>
            </a:r>
            <a:r>
              <a:rPr lang="fr-FR" sz="2400" dirty="0" err="1" smtClean="0"/>
              <a:t>Capacity</a:t>
            </a:r>
            <a:r>
              <a:rPr lang="fr-FR" sz="2400" dirty="0" smtClean="0"/>
              <a:t>, </a:t>
            </a:r>
            <a:r>
              <a:rPr lang="fr-FR" sz="2400" dirty="0" err="1" smtClean="0"/>
              <a:t>Generated</a:t>
            </a:r>
            <a:r>
              <a:rPr lang="fr-FR" sz="2400" dirty="0" smtClean="0"/>
              <a:t> </a:t>
            </a:r>
            <a:r>
              <a:rPr lang="fr-FR" sz="2400" dirty="0" err="1" smtClean="0"/>
              <a:t>Energy</a:t>
            </a:r>
            <a:endParaRPr lang="fr-FR" b="1" i="1" dirty="0" smtClean="0">
              <a:solidFill>
                <a:srgbClr val="2B8D3E"/>
              </a:solidFill>
            </a:endParaRPr>
          </a:p>
          <a:p>
            <a:pPr marL="457200" indent="-457200">
              <a:buFont typeface="+mj-lt"/>
              <a:buAutoNum type="arabicPeriod"/>
            </a:pPr>
            <a:r>
              <a:rPr lang="fr-FR" dirty="0" smtClean="0"/>
              <a:t>Conclusion</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2</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2000" advTm="46051"/>
    </mc:Choice>
    <mc:Fallback>
      <p:transition spd="slow" advTm="46051"/>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11320997-large.jpg"/>
          <p:cNvPicPr>
            <a:picLocks noChangeAspect="1"/>
          </p:cNvPicPr>
          <p:nvPr/>
        </p:nvPicPr>
        <p:blipFill>
          <a:blip r:embed="rId3" cstate="print"/>
          <a:stretch>
            <a:fillRect/>
          </a:stretch>
        </p:blipFill>
        <p:spPr>
          <a:xfrm>
            <a:off x="4327634" y="1752600"/>
            <a:ext cx="4826000" cy="4356100"/>
          </a:xfrm>
          <a:prstGeom prst="rect">
            <a:avLst/>
          </a:prstGeom>
          <a:ln>
            <a:noFill/>
          </a:ln>
          <a:effectLst>
            <a:softEdge rad="112500"/>
          </a:effectLst>
        </p:spPr>
      </p:pic>
      <p:sp>
        <p:nvSpPr>
          <p:cNvPr id="2" name="Title 1"/>
          <p:cNvSpPr>
            <a:spLocks noGrp="1"/>
          </p:cNvSpPr>
          <p:nvPr>
            <p:ph type="title"/>
          </p:nvPr>
        </p:nvSpPr>
        <p:spPr/>
        <p:txBody>
          <a:bodyPr/>
          <a:lstStyle/>
          <a:p>
            <a:r>
              <a:rPr lang="en-US" b="1" i="1" dirty="0" smtClean="0"/>
              <a:t>Japan</a:t>
            </a:r>
            <a:endParaRPr lang="en-US" b="1" i="1" dirty="0"/>
          </a:p>
        </p:txBody>
      </p:sp>
      <p:sp>
        <p:nvSpPr>
          <p:cNvPr id="3" name="Content Placeholder 2"/>
          <p:cNvSpPr>
            <a:spLocks noGrp="1"/>
          </p:cNvSpPr>
          <p:nvPr>
            <p:ph idx="1"/>
          </p:nvPr>
        </p:nvSpPr>
        <p:spPr>
          <a:xfrm>
            <a:off x="152400" y="1646237"/>
            <a:ext cx="8229600" cy="4678363"/>
          </a:xfrm>
        </p:spPr>
        <p:txBody>
          <a:bodyPr>
            <a:normAutofit fontScale="92500" lnSpcReduction="20000"/>
          </a:bodyPr>
          <a:lstStyle/>
          <a:p>
            <a:r>
              <a:rPr lang="en-US" dirty="0" smtClean="0"/>
              <a:t>Location:</a:t>
            </a:r>
          </a:p>
          <a:p>
            <a:pPr lvl="1"/>
            <a:r>
              <a:rPr lang="en-US" dirty="0" smtClean="0"/>
              <a:t>Island  in East Asia</a:t>
            </a:r>
          </a:p>
          <a:p>
            <a:r>
              <a:rPr lang="en-US" dirty="0" smtClean="0"/>
              <a:t>Area Size</a:t>
            </a:r>
          </a:p>
          <a:p>
            <a:pPr lvl="1"/>
            <a:r>
              <a:rPr lang="en-US" dirty="0" smtClean="0"/>
              <a:t>377,864 km²</a:t>
            </a:r>
          </a:p>
          <a:p>
            <a:r>
              <a:rPr lang="en-US" dirty="0" smtClean="0"/>
              <a:t>Population</a:t>
            </a:r>
          </a:p>
          <a:p>
            <a:pPr lvl="1"/>
            <a:r>
              <a:rPr lang="fr-FR" dirty="0" smtClean="0"/>
              <a:t>126.9 million </a:t>
            </a:r>
          </a:p>
          <a:p>
            <a:r>
              <a:rPr lang="en-US" dirty="0" smtClean="0"/>
              <a:t>Coastline</a:t>
            </a:r>
          </a:p>
          <a:p>
            <a:pPr lvl="1"/>
            <a:r>
              <a:rPr lang="en-US" dirty="0" smtClean="0"/>
              <a:t>29,751 km(18,486 miles)</a:t>
            </a:r>
          </a:p>
          <a:p>
            <a:r>
              <a:rPr lang="en-US" dirty="0" smtClean="0"/>
              <a:t>Climate</a:t>
            </a:r>
          </a:p>
          <a:p>
            <a:pPr lvl="1"/>
            <a:r>
              <a:rPr lang="en-US" dirty="0" smtClean="0"/>
              <a:t>Mild, Four seasons</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3</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2000" advTm="50197"/>
    </mc:Choice>
    <mc:Fallback>
      <p:transition spd="slow" advTm="50197"/>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p:cNvPicPr>
            <a:picLocks noChangeAspect="1" noChangeArrowheads="1"/>
          </p:cNvPicPr>
          <p:nvPr/>
        </p:nvPicPr>
        <p:blipFill>
          <a:blip r:embed="rId3" cstate="print"/>
          <a:srcRect/>
          <a:stretch>
            <a:fillRect/>
          </a:stretch>
        </p:blipFill>
        <p:spPr bwMode="auto">
          <a:xfrm>
            <a:off x="533400" y="1335216"/>
            <a:ext cx="8229600" cy="5491252"/>
          </a:xfrm>
          <a:prstGeom prst="rect">
            <a:avLst/>
          </a:prstGeom>
          <a:ln>
            <a:noFill/>
          </a:ln>
          <a:effectLst>
            <a:softEdge rad="112500"/>
          </a:effectLst>
        </p:spPr>
      </p:pic>
      <p:sp>
        <p:nvSpPr>
          <p:cNvPr id="2" name="Title 1"/>
          <p:cNvSpPr>
            <a:spLocks noGrp="1"/>
          </p:cNvSpPr>
          <p:nvPr>
            <p:ph type="title"/>
          </p:nvPr>
        </p:nvSpPr>
        <p:spPr/>
        <p:txBody>
          <a:bodyPr/>
          <a:lstStyle/>
          <a:p>
            <a:r>
              <a:rPr lang="en-US" dirty="0" smtClean="0"/>
              <a:t>Energy Consumption</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dirty="0"/>
          </a:p>
        </p:txBody>
      </p:sp>
      <p:sp>
        <p:nvSpPr>
          <p:cNvPr id="5" name="Slide Number Placeholder 4"/>
          <p:cNvSpPr>
            <a:spLocks noGrp="1"/>
          </p:cNvSpPr>
          <p:nvPr>
            <p:ph type="sldNum" sz="quarter" idx="12"/>
          </p:nvPr>
        </p:nvSpPr>
        <p:spPr/>
        <p:txBody>
          <a:bodyPr/>
          <a:lstStyle/>
          <a:p>
            <a:fld id="{08E987C2-C45D-4620-B901-C67F4A10130A}" type="slidenum">
              <a:rPr lang="en-US" smtClean="0"/>
              <a:pPr/>
              <a:t>4</a:t>
            </a:fld>
            <a:endParaRPr lang="en-US" dirty="0"/>
          </a:p>
        </p:txBody>
      </p:sp>
      <p:pic>
        <p:nvPicPr>
          <p:cNvPr id="7" name="Picture 10" descr="http://prod-http-80-800498448.us-east-1.elb.amazonaws.com/w/images/thumb/8/89/GlobalEnergyNetworkInstitute_logo.gif/200px-GlobalEnergyNetworkInstitute_logo.gif"/>
          <p:cNvPicPr>
            <a:picLocks noChangeAspect="1" noChangeArrowheads="1"/>
          </p:cNvPicPr>
          <p:nvPr/>
        </p:nvPicPr>
        <p:blipFill>
          <a:blip r:embed="rId4" cstate="print"/>
          <a:srcRect/>
          <a:stretch>
            <a:fillRect/>
          </a:stretch>
        </p:blipFill>
        <p:spPr bwMode="auto">
          <a:xfrm>
            <a:off x="3414486" y="6328791"/>
            <a:ext cx="2362200" cy="453009"/>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000" advTm="58124"/>
    </mc:Choice>
    <mc:Fallback>
      <p:transition spd="slow" advTm="58124"/>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3"/>
          <p:cNvPicPr>
            <a:picLocks noChangeAspect="1" noChangeArrowheads="1"/>
          </p:cNvPicPr>
          <p:nvPr/>
        </p:nvPicPr>
        <p:blipFill>
          <a:blip r:embed="rId3" cstate="print"/>
          <a:srcRect/>
          <a:stretch>
            <a:fillRect/>
          </a:stretch>
        </p:blipFill>
        <p:spPr bwMode="auto">
          <a:xfrm>
            <a:off x="706888" y="1429656"/>
            <a:ext cx="7751312" cy="5428344"/>
          </a:xfrm>
          <a:prstGeom prst="rect">
            <a:avLst/>
          </a:prstGeom>
          <a:ln>
            <a:noFill/>
          </a:ln>
          <a:effectLst>
            <a:softEdge rad="112500"/>
          </a:effectLst>
        </p:spPr>
      </p:pic>
      <p:sp>
        <p:nvSpPr>
          <p:cNvPr id="2" name="Title 1"/>
          <p:cNvSpPr>
            <a:spLocks noGrp="1"/>
          </p:cNvSpPr>
          <p:nvPr>
            <p:ph type="title"/>
          </p:nvPr>
        </p:nvSpPr>
        <p:spPr/>
        <p:txBody>
          <a:bodyPr/>
          <a:lstStyle/>
          <a:p>
            <a:r>
              <a:rPr lang="en-US" b="1" i="1" dirty="0" smtClean="0">
                <a:solidFill>
                  <a:srgbClr val="2B8D3E"/>
                </a:solidFill>
              </a:rPr>
              <a:t>Electricity Mix in Japan</a:t>
            </a:r>
            <a:endParaRPr lang="en-US" b="1" i="1" dirty="0">
              <a:solidFill>
                <a:srgbClr val="2B8D3E"/>
              </a:solidFill>
            </a:endParaRP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5</a:t>
            </a:fld>
            <a:endParaRPr lang="en-US" dirty="0"/>
          </a:p>
        </p:txBody>
      </p:sp>
      <p:pic>
        <p:nvPicPr>
          <p:cNvPr id="7" name="Picture 10" descr="http://prod-http-80-800498448.us-east-1.elb.amazonaws.com/w/images/thumb/8/89/GlobalEnergyNetworkInstitute_logo.gif/200px-GlobalEnergyNetworkInstitute_logo.gif"/>
          <p:cNvPicPr>
            <a:picLocks noChangeAspect="1" noChangeArrowheads="1"/>
          </p:cNvPicPr>
          <p:nvPr/>
        </p:nvPicPr>
        <p:blipFill>
          <a:blip r:embed="rId4" cstate="print"/>
          <a:srcRect/>
          <a:stretch>
            <a:fillRect/>
          </a:stretch>
        </p:blipFill>
        <p:spPr bwMode="auto">
          <a:xfrm>
            <a:off x="3414486" y="6288878"/>
            <a:ext cx="2362200" cy="453009"/>
          </a:xfrm>
          <a:prstGeom prst="rect">
            <a:avLst/>
          </a:prstGeom>
          <a:noFill/>
          <a:ln w="9525">
            <a:noFill/>
            <a:miter lim="800000"/>
            <a:headEnd/>
            <a:tailEnd/>
          </a:ln>
        </p:spPr>
      </p:pic>
    </p:spTree>
  </p:cSld>
  <p:clrMapOvr>
    <a:masterClrMapping/>
  </p:clrMapOvr>
  <mc:AlternateContent xmlns:mc="http://schemas.openxmlformats.org/markup-compatibility/2006">
    <mc:Choice xmlns:p14="http://schemas.microsoft.com/office/powerpoint/2010/main" xmlns="" Requires="p14">
      <p:transition spd="slow" p14:dur="2000" advTm="78926"/>
    </mc:Choice>
    <mc:Fallback>
      <p:transition spd="slow" advTm="78926"/>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Possibility</a:t>
            </a:r>
            <a:endParaRPr lang="en-US" b="1" i="1" dirty="0"/>
          </a:p>
        </p:txBody>
      </p:sp>
      <p:graphicFrame>
        <p:nvGraphicFramePr>
          <p:cNvPr id="6" name="Content Placeholder 5"/>
          <p:cNvGraphicFramePr>
            <a:graphicFrameLocks noGrp="1"/>
          </p:cNvGraphicFramePr>
          <p:nvPr>
            <p:ph idx="1"/>
          </p:nvPr>
        </p:nvGraphicFramePr>
        <p:xfrm>
          <a:off x="152400" y="1524000"/>
          <a:ext cx="8839200" cy="4876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6</a:t>
            </a:fld>
            <a:endParaRPr lang="en-US" dirty="0"/>
          </a:p>
        </p:txBody>
      </p:sp>
    </p:spTree>
  </p:cSld>
  <p:clrMapOvr>
    <a:masterClrMapping/>
  </p:clrMapOvr>
  <mc:AlternateContent xmlns:mc="http://schemas.openxmlformats.org/markup-compatibility/2006">
    <mc:Choice xmlns:p14="http://schemas.microsoft.com/office/powerpoint/2010/main" xmlns="" Requires="p14">
      <p:transition spd="slow" p14:dur="2000" advTm="31464"/>
    </mc:Choice>
    <mc:Fallback>
      <p:transition spd="slow" advTm="31464"/>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Public Mind/Opinion</a:t>
            </a:r>
            <a:endParaRPr lang="en-US" b="1" i="1" dirty="0"/>
          </a:p>
        </p:txBody>
      </p:sp>
      <p:sp>
        <p:nvSpPr>
          <p:cNvPr id="3" name="Content Placeholder 2"/>
          <p:cNvSpPr>
            <a:spLocks noGrp="1"/>
          </p:cNvSpPr>
          <p:nvPr>
            <p:ph idx="1"/>
          </p:nvPr>
        </p:nvSpPr>
        <p:spPr>
          <a:xfrm>
            <a:off x="381000" y="1752600"/>
            <a:ext cx="5638800" cy="4525963"/>
          </a:xfrm>
        </p:spPr>
        <p:txBody>
          <a:bodyPr/>
          <a:lstStyle/>
          <a:p>
            <a:r>
              <a:rPr lang="en-US" dirty="0" smtClean="0"/>
              <a:t>Last year’s huge earthquake, tsunami, and nuclear disaster changed people’s mind</a:t>
            </a:r>
          </a:p>
          <a:p>
            <a:pPr lvl="1"/>
            <a:r>
              <a:rPr lang="en-US" sz="3000" dirty="0" smtClean="0">
                <a:solidFill>
                  <a:srgbClr val="FF0000"/>
                </a:solidFill>
              </a:rPr>
              <a:t>Opposition to re-start </a:t>
            </a:r>
            <a:r>
              <a:rPr lang="en-US" sz="3000" dirty="0" smtClean="0"/>
              <a:t>nuclear power plants</a:t>
            </a:r>
          </a:p>
          <a:p>
            <a:pPr lvl="1"/>
            <a:r>
              <a:rPr lang="en-US" sz="3000" dirty="0" smtClean="0"/>
              <a:t>A lot of </a:t>
            </a:r>
            <a:r>
              <a:rPr lang="en-US" sz="3000" dirty="0" smtClean="0">
                <a:solidFill>
                  <a:srgbClr val="FF0000"/>
                </a:solidFill>
              </a:rPr>
              <a:t>anti-nuclear demo </a:t>
            </a:r>
            <a:r>
              <a:rPr lang="en-US" sz="3000" dirty="0" smtClean="0"/>
              <a:t>in many places</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7</a:t>
            </a:fld>
            <a:endParaRPr lang="en-US" dirty="0"/>
          </a:p>
        </p:txBody>
      </p:sp>
      <p:pic>
        <p:nvPicPr>
          <p:cNvPr id="6" name="Picture 5" descr="index.jpg"/>
          <p:cNvPicPr>
            <a:picLocks noChangeAspect="1"/>
          </p:cNvPicPr>
          <p:nvPr/>
        </p:nvPicPr>
        <p:blipFill>
          <a:blip r:embed="rId3" cstate="print"/>
          <a:stretch>
            <a:fillRect/>
          </a:stretch>
        </p:blipFill>
        <p:spPr>
          <a:xfrm>
            <a:off x="5982855" y="1813034"/>
            <a:ext cx="2977213" cy="1981200"/>
          </a:xfrm>
          <a:prstGeom prst="rect">
            <a:avLst/>
          </a:prstGeom>
          <a:ln>
            <a:noFill/>
          </a:ln>
          <a:effectLst>
            <a:softEdge rad="112500"/>
          </a:effectLst>
        </p:spPr>
      </p:pic>
      <p:pic>
        <p:nvPicPr>
          <p:cNvPr id="7" name="Picture 6" descr="images.jpg"/>
          <p:cNvPicPr>
            <a:picLocks noChangeAspect="1"/>
          </p:cNvPicPr>
          <p:nvPr/>
        </p:nvPicPr>
        <p:blipFill>
          <a:blip r:embed="rId4" cstate="print"/>
          <a:stretch>
            <a:fillRect/>
          </a:stretch>
        </p:blipFill>
        <p:spPr>
          <a:xfrm>
            <a:off x="5943600" y="3862137"/>
            <a:ext cx="3048000" cy="2005263"/>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74903"/>
    </mc:Choice>
    <mc:Fallback>
      <p:transition spd="slow" advTm="74903"/>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High Technology</a:t>
            </a:r>
            <a:endParaRPr lang="en-US" b="1" i="1" dirty="0"/>
          </a:p>
        </p:txBody>
      </p:sp>
      <p:sp>
        <p:nvSpPr>
          <p:cNvPr id="3" name="Content Placeholder 2"/>
          <p:cNvSpPr>
            <a:spLocks noGrp="1"/>
          </p:cNvSpPr>
          <p:nvPr>
            <p:ph idx="1"/>
          </p:nvPr>
        </p:nvSpPr>
        <p:spPr>
          <a:xfrm>
            <a:off x="381000" y="2027237"/>
            <a:ext cx="5334000" cy="4525963"/>
          </a:xfrm>
        </p:spPr>
        <p:txBody>
          <a:bodyPr/>
          <a:lstStyle/>
          <a:p>
            <a:r>
              <a:rPr lang="en-US" dirty="0" smtClean="0"/>
              <a:t>Japan has </a:t>
            </a:r>
            <a:r>
              <a:rPr lang="en-US" dirty="0" smtClean="0">
                <a:solidFill>
                  <a:srgbClr val="FF0000"/>
                </a:solidFill>
              </a:rPr>
              <a:t>highest number</a:t>
            </a:r>
            <a:r>
              <a:rPr lang="en-US" dirty="0" smtClean="0"/>
              <a:t> of patents in renewable energy field</a:t>
            </a:r>
            <a:endParaRPr lang="en-US" dirty="0"/>
          </a:p>
          <a:p>
            <a:pPr lvl="1"/>
            <a:r>
              <a:rPr lang="en-US" dirty="0" smtClean="0"/>
              <a:t>Both academic/public research and private sector</a:t>
            </a:r>
          </a:p>
          <a:p>
            <a:pPr lvl="1"/>
            <a:r>
              <a:rPr lang="en-US" dirty="0" smtClean="0"/>
              <a:t>Accounts for </a:t>
            </a:r>
            <a:r>
              <a:rPr lang="en-US" dirty="0" smtClean="0">
                <a:solidFill>
                  <a:srgbClr val="FF0000"/>
                </a:solidFill>
              </a:rPr>
              <a:t>55%</a:t>
            </a:r>
            <a:r>
              <a:rPr lang="en-US" dirty="0" smtClean="0"/>
              <a:t> of world’s patents application</a:t>
            </a:r>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8</a:t>
            </a:fld>
            <a:endParaRPr lang="en-US" dirty="0"/>
          </a:p>
        </p:txBody>
      </p:sp>
      <p:pic>
        <p:nvPicPr>
          <p:cNvPr id="6" name="Picture 5" descr="3990584901_dd90c522c1.jpg"/>
          <p:cNvPicPr>
            <a:picLocks noChangeAspect="1"/>
          </p:cNvPicPr>
          <p:nvPr/>
        </p:nvPicPr>
        <p:blipFill>
          <a:blip r:embed="rId3" cstate="print"/>
          <a:stretch>
            <a:fillRect/>
          </a:stretch>
        </p:blipFill>
        <p:spPr>
          <a:xfrm>
            <a:off x="5410200" y="2374900"/>
            <a:ext cx="3474214" cy="2654300"/>
          </a:xfrm>
          <a:prstGeom prst="rect">
            <a:avLst/>
          </a:prstGeom>
          <a:ln>
            <a:noFill/>
          </a:ln>
          <a:effectLst>
            <a:softEdge rad="112500"/>
          </a:effectLst>
        </p:spPr>
      </p:pic>
    </p:spTree>
  </p:cSld>
  <p:clrMapOvr>
    <a:masterClrMapping/>
  </p:clrMapOvr>
  <mc:AlternateContent xmlns:mc="http://schemas.openxmlformats.org/markup-compatibility/2006">
    <mc:Choice xmlns:p14="http://schemas.microsoft.com/office/powerpoint/2010/main" xmlns="" Requires="p14">
      <p:transition spd="slow" p14:dur="2000" advTm="70458"/>
    </mc:Choice>
    <mc:Fallback>
      <p:transition spd="slow" advTm="70458"/>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i="1" dirty="0" smtClean="0"/>
              <a:t>Energy Policy/System</a:t>
            </a:r>
            <a:endParaRPr lang="en-US" b="1" i="1" dirty="0"/>
          </a:p>
        </p:txBody>
      </p:sp>
      <p:sp>
        <p:nvSpPr>
          <p:cNvPr id="3" name="Content Placeholder 2"/>
          <p:cNvSpPr>
            <a:spLocks noGrp="1"/>
          </p:cNvSpPr>
          <p:nvPr>
            <p:ph idx="1"/>
          </p:nvPr>
        </p:nvSpPr>
        <p:spPr>
          <a:xfrm>
            <a:off x="457200" y="1447800"/>
            <a:ext cx="8229600" cy="4678363"/>
          </a:xfrm>
        </p:spPr>
        <p:txBody>
          <a:bodyPr/>
          <a:lstStyle/>
          <a:p>
            <a:r>
              <a:rPr lang="en-US" dirty="0" smtClean="0"/>
              <a:t>Feed in tariff in Japan is among the highest in the world</a:t>
            </a:r>
            <a:endParaRPr lang="en-US" dirty="0"/>
          </a:p>
        </p:txBody>
      </p:sp>
      <p:sp>
        <p:nvSpPr>
          <p:cNvPr id="4" name="Date Placeholder 3"/>
          <p:cNvSpPr>
            <a:spLocks noGrp="1"/>
          </p:cNvSpPr>
          <p:nvPr>
            <p:ph type="dt" sz="half" idx="10"/>
          </p:nvPr>
        </p:nvSpPr>
        <p:spPr/>
        <p:txBody>
          <a:bodyPr/>
          <a:lstStyle/>
          <a:p>
            <a:fld id="{8271CA56-07E6-4735-88A3-0F358D7061DC}" type="datetime1">
              <a:rPr lang="en-US" smtClean="0"/>
              <a:pPr/>
              <a:t>7/31/2012</a:t>
            </a:fld>
            <a:endParaRPr lang="en-US"/>
          </a:p>
        </p:txBody>
      </p:sp>
      <p:sp>
        <p:nvSpPr>
          <p:cNvPr id="5" name="Slide Number Placeholder 4"/>
          <p:cNvSpPr>
            <a:spLocks noGrp="1"/>
          </p:cNvSpPr>
          <p:nvPr>
            <p:ph type="sldNum" sz="quarter" idx="12"/>
          </p:nvPr>
        </p:nvSpPr>
        <p:spPr/>
        <p:txBody>
          <a:bodyPr/>
          <a:lstStyle/>
          <a:p>
            <a:fld id="{08E987C2-C45D-4620-B901-C67F4A10130A}" type="slidenum">
              <a:rPr lang="en-US" smtClean="0"/>
              <a:pPr/>
              <a:t>9</a:t>
            </a:fld>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xmlns="" val="3364507977"/>
              </p:ext>
            </p:extLst>
          </p:nvPr>
        </p:nvGraphicFramePr>
        <p:xfrm>
          <a:off x="762000" y="2971798"/>
          <a:ext cx="7772401" cy="3276602"/>
        </p:xfrm>
        <a:graphic>
          <a:graphicData uri="http://schemas.openxmlformats.org/drawingml/2006/table">
            <a:tbl>
              <a:tblPr/>
              <a:tblGrid>
                <a:gridCol w="1654282"/>
                <a:gridCol w="1754572"/>
                <a:gridCol w="2177391"/>
                <a:gridCol w="2186156"/>
              </a:tblGrid>
              <a:tr h="1218652">
                <a:tc>
                  <a:txBody>
                    <a:bodyPr/>
                    <a:lstStyle/>
                    <a:p>
                      <a:pPr algn="ctr" fontAlgn="b"/>
                      <a:r>
                        <a:rPr lang="en-US" sz="2400" b="1" i="1" u="none" strike="noStrike" dirty="0">
                          <a:solidFill>
                            <a:srgbClr val="00B050"/>
                          </a:solidFill>
                          <a:latin typeface="Calibri"/>
                        </a:rPr>
                        <a:t> </a:t>
                      </a:r>
                      <a:r>
                        <a:rPr lang="en-US" sz="2400" b="1" i="1" u="none" strike="noStrike" dirty="0" smtClean="0">
                          <a:solidFill>
                            <a:srgbClr val="00B050"/>
                          </a:solidFill>
                          <a:latin typeface="Calibri"/>
                        </a:rPr>
                        <a:t>(US</a:t>
                      </a:r>
                      <a:r>
                        <a:rPr lang="en-US" sz="2400" b="1" i="1" u="none" strike="noStrike" baseline="0" dirty="0" smtClean="0">
                          <a:solidFill>
                            <a:srgbClr val="00B050"/>
                          </a:solidFill>
                          <a:latin typeface="Calibri"/>
                        </a:rPr>
                        <a:t> cent$</a:t>
                      </a:r>
                      <a:r>
                        <a:rPr lang="en-US" sz="2400" b="1" i="1" u="none" strike="noStrike" dirty="0" smtClean="0">
                          <a:solidFill>
                            <a:srgbClr val="00B050"/>
                          </a:solidFill>
                          <a:latin typeface="Calibri"/>
                        </a:rPr>
                        <a:t>)</a:t>
                      </a:r>
                      <a:endParaRPr lang="en-US" sz="2400" b="1" i="1" u="none" strike="noStrike" dirty="0">
                        <a:solidFill>
                          <a:srgbClr val="00B050"/>
                        </a:solidFill>
                        <a:latin typeface="Calibri"/>
                      </a:endParaRP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Suggested Prices in Japan</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1" i="1" u="none" strike="noStrike" dirty="0">
                          <a:solidFill>
                            <a:srgbClr val="00B050"/>
                          </a:solidFill>
                          <a:latin typeface="Calibri"/>
                        </a:rPr>
                        <a:t>Procurement Prices in Germany</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US" sz="2400" b="1" i="1" u="none" strike="noStrike" dirty="0" smtClean="0">
                        <a:solidFill>
                          <a:srgbClr val="FF0000"/>
                        </a:solidFill>
                        <a:latin typeface="Calibri"/>
                      </a:endParaRPr>
                    </a:p>
                    <a:p>
                      <a:pPr algn="ctr" fontAlgn="b"/>
                      <a:r>
                        <a:rPr lang="en-US" sz="2400" b="1" i="1" u="none" strike="noStrike" dirty="0" smtClean="0">
                          <a:solidFill>
                            <a:srgbClr val="FF0000"/>
                          </a:solidFill>
                          <a:latin typeface="Calibri"/>
                        </a:rPr>
                        <a:t>Japan/Germany </a:t>
                      </a:r>
                      <a:r>
                        <a:rPr lang="en-US" sz="2400" b="1" i="1" u="none" strike="noStrike" dirty="0">
                          <a:solidFill>
                            <a:srgbClr val="FF0000"/>
                          </a:solidFill>
                          <a:latin typeface="Calibri"/>
                        </a:rPr>
                        <a:t>Ratio</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1590">
                <a:tc>
                  <a:txBody>
                    <a:bodyPr/>
                    <a:lstStyle/>
                    <a:p>
                      <a:pPr algn="l" fontAlgn="b"/>
                      <a:r>
                        <a:rPr lang="en-US" sz="2400" b="1" i="1" u="none" strike="noStrike">
                          <a:solidFill>
                            <a:srgbClr val="00B050"/>
                          </a:solidFill>
                          <a:latin typeface="Calibri"/>
                        </a:rPr>
                        <a:t>Solar</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52.5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dirty="0">
                          <a:solidFill>
                            <a:srgbClr val="00B050"/>
                          </a:solidFill>
                          <a:latin typeface="Calibri"/>
                        </a:rPr>
                        <a:t>23.3~31.7</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FF0000"/>
                          </a:solidFill>
                          <a:latin typeface="Calibri"/>
                        </a:rPr>
                        <a:t>×1.66~2.25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590">
                <a:tc>
                  <a:txBody>
                    <a:bodyPr/>
                    <a:lstStyle/>
                    <a:p>
                      <a:pPr algn="l" fontAlgn="b"/>
                      <a:r>
                        <a:rPr lang="en-US" sz="2400" b="1" i="1" u="none" strike="noStrike">
                          <a:solidFill>
                            <a:srgbClr val="00B050"/>
                          </a:solidFill>
                          <a:latin typeface="Calibri"/>
                        </a:rPr>
                        <a:t>Wind</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28.8</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4.55~19.5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FF0000"/>
                          </a:solidFill>
                          <a:latin typeface="Calibri"/>
                        </a:rPr>
                        <a:t>×1.48~6.33</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590">
                <a:tc>
                  <a:txBody>
                    <a:bodyPr/>
                    <a:lstStyle/>
                    <a:p>
                      <a:pPr algn="l" fontAlgn="b"/>
                      <a:r>
                        <a:rPr lang="en-US" sz="2400" b="1" i="1" u="none" strike="noStrike">
                          <a:solidFill>
                            <a:srgbClr val="00B050"/>
                          </a:solidFill>
                          <a:latin typeface="Calibri"/>
                        </a:rPr>
                        <a:t>Geothermal</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34.1</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32.5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FF0000"/>
                          </a:solidFill>
                          <a:latin typeface="Calibri"/>
                        </a:rPr>
                        <a:t>×1.05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590">
                <a:tc>
                  <a:txBody>
                    <a:bodyPr/>
                    <a:lstStyle/>
                    <a:p>
                      <a:pPr algn="l" fontAlgn="b"/>
                      <a:r>
                        <a:rPr lang="en-US" sz="2400" b="1" i="1" u="none" strike="noStrike">
                          <a:solidFill>
                            <a:srgbClr val="00B050"/>
                          </a:solidFill>
                          <a:latin typeface="Calibri"/>
                        </a:rPr>
                        <a:t>Hydro</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31.5~44.6</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8.2~16.5</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FF0000"/>
                          </a:solidFill>
                          <a:latin typeface="Calibri"/>
                        </a:rPr>
                        <a:t>×1.91~7.19</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11590">
                <a:tc>
                  <a:txBody>
                    <a:bodyPr/>
                    <a:lstStyle/>
                    <a:p>
                      <a:pPr algn="l" fontAlgn="b"/>
                      <a:r>
                        <a:rPr lang="en-US" sz="2400" b="1" i="1" u="none" strike="noStrike">
                          <a:solidFill>
                            <a:srgbClr val="00B050"/>
                          </a:solidFill>
                          <a:latin typeface="Calibri"/>
                        </a:rPr>
                        <a:t>Biomass</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1" i="1" u="none" strike="noStrike">
                          <a:solidFill>
                            <a:srgbClr val="00B050"/>
                          </a:solidFill>
                          <a:latin typeface="Calibri"/>
                        </a:rPr>
                        <a:t>17.0~50.8</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1" i="1" u="none" strike="noStrike" dirty="0">
                          <a:solidFill>
                            <a:srgbClr val="00B050"/>
                          </a:solidFill>
                          <a:latin typeface="Calibri"/>
                        </a:rPr>
                        <a:t>7.8~18.6</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2400" b="1" i="1" u="none" strike="noStrike" dirty="0">
                          <a:solidFill>
                            <a:srgbClr val="FF0000"/>
                          </a:solidFill>
                          <a:latin typeface="Calibri"/>
                        </a:rPr>
                        <a:t>×0.91~6.51</a:t>
                      </a:r>
                    </a:p>
                  </a:txBody>
                  <a:tcPr marL="7304" marR="7304" marT="730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6" name="Rectangle 5"/>
          <p:cNvSpPr/>
          <p:nvPr/>
        </p:nvSpPr>
        <p:spPr>
          <a:xfrm>
            <a:off x="740392" y="2433935"/>
            <a:ext cx="7872796" cy="461665"/>
          </a:xfrm>
          <a:prstGeom prst="rect">
            <a:avLst/>
          </a:prstGeom>
        </p:spPr>
        <p:txBody>
          <a:bodyPr wrap="none">
            <a:spAutoFit/>
          </a:bodyPr>
          <a:lstStyle/>
          <a:p>
            <a:r>
              <a:rPr lang="en-US" sz="2400" b="1" dirty="0" smtClean="0"/>
              <a:t>Feed in tariff price comparison between Japan and Germany</a:t>
            </a:r>
            <a:endParaRPr lang="en-US" sz="2400" b="1" dirty="0"/>
          </a:p>
        </p:txBody>
      </p:sp>
    </p:spTree>
  </p:cSld>
  <p:clrMapOvr>
    <a:masterClrMapping/>
  </p:clrMapOvr>
  <mc:AlternateContent xmlns:mc="http://schemas.openxmlformats.org/markup-compatibility/2006">
    <mc:Choice xmlns:p14="http://schemas.microsoft.com/office/powerpoint/2010/main" xmlns="" Requires="p14">
      <p:transition spd="slow" p14:dur="2000" advTm="105295"/>
    </mc:Choice>
    <mc:Fallback>
      <p:transition spd="slow" advTm="105295"/>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32DEDA93-CE9C-4CD3-A402-2FAE275023B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2603</TotalTime>
  <Words>1754</Words>
  <Application>Microsoft Office PowerPoint</Application>
  <PresentationFormat>On-screen Show (4:3)</PresentationFormat>
  <Paragraphs>176</Paragraphs>
  <Slides>17</Slides>
  <Notes>17</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How is 100% Renewable Energy in Japan Possible by 2020?</vt:lpstr>
      <vt:lpstr>Agenda</vt:lpstr>
      <vt:lpstr>Japan</vt:lpstr>
      <vt:lpstr>Energy Consumption</vt:lpstr>
      <vt:lpstr>Electricity Mix in Japan</vt:lpstr>
      <vt:lpstr>Possibility</vt:lpstr>
      <vt:lpstr>Public Mind/Opinion</vt:lpstr>
      <vt:lpstr>High Technology</vt:lpstr>
      <vt:lpstr>Energy Policy/System</vt:lpstr>
      <vt:lpstr>Wind</vt:lpstr>
      <vt:lpstr>Solar</vt:lpstr>
      <vt:lpstr>Geothermal</vt:lpstr>
      <vt:lpstr>Hydropower</vt:lpstr>
      <vt:lpstr>Assumption ①</vt:lpstr>
      <vt:lpstr>Assumption ②</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 100% Renewable Energy possible      in Midi-Pyrenees by 2020?</dc:title>
  <dc:creator>antoinel12</dc:creator>
  <cp:lastModifiedBy>takatoshik12</cp:lastModifiedBy>
  <cp:revision>300</cp:revision>
  <dcterms:created xsi:type="dcterms:W3CDTF">2012-03-06T18:48:04Z</dcterms:created>
  <dcterms:modified xsi:type="dcterms:W3CDTF">2012-07-31T21:11:30Z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TC027012329991</vt:lpwstr>
  </property>
</Properties>
</file>