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71" r:id="rId3"/>
    <p:sldId id="257" r:id="rId4"/>
    <p:sldId id="270" r:id="rId5"/>
    <p:sldId id="269" r:id="rId6"/>
    <p:sldId id="259" r:id="rId7"/>
    <p:sldId id="260" r:id="rId8"/>
    <p:sldId id="262" r:id="rId9"/>
    <p:sldId id="263"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5597" autoAdjust="0"/>
  </p:normalViewPr>
  <p:slideViewPr>
    <p:cSldViewPr>
      <p:cViewPr varScale="1">
        <p:scale>
          <a:sx n="50" d="100"/>
          <a:sy n="50" d="100"/>
        </p:scale>
        <p:origin x="-10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F953D-AE22-445A-891D-AFE6244801C3}" type="datetimeFigureOut">
              <a:rPr lang="en-US" smtClean="0"/>
              <a:pPr/>
              <a:t>9/14/2012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1A316-607C-4173-BDEF-9F311341BB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Aerodynamics</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Components of a wind turbine</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smaller</a:t>
            </a:r>
            <a:r>
              <a:rPr lang="en-US" baseline="0" dirty="0" smtClean="0"/>
              <a:t> horizontal axis wind turbines have been developed such as this one by Swift, which can be placed on rooftops</a:t>
            </a:r>
            <a:r>
              <a:rPr lang="en-US" baseline="0" dirty="0" smtClean="0"/>
              <a:t>.</a:t>
            </a:r>
          </a:p>
          <a:p>
            <a:r>
              <a:rPr lang="en-US" baseline="0" dirty="0" smtClean="0"/>
              <a:t>Rated power = 1.5 kW</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first </a:t>
            </a:r>
            <a:r>
              <a:rPr lang="en-US" dirty="0" err="1" smtClean="0"/>
              <a:t>Darrieus</a:t>
            </a:r>
            <a:r>
              <a:rPr lang="en-US" baseline="0" dirty="0" smtClean="0"/>
              <a:t> Vertical Axis Wind Turbines.  Its blades use the same aerodynamic concept as horizontal axis wind turbines.  The difference is that these do not have to face the wind and can catch wind in any direction.</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 design</a:t>
            </a:r>
            <a:r>
              <a:rPr lang="en-US" baseline="0" dirty="0" smtClean="0"/>
              <a:t>. Still relatively unstable. </a:t>
            </a:r>
            <a:r>
              <a:rPr lang="en-US" baseline="0" dirty="0" err="1" smtClean="0"/>
              <a:t>UrWind</a:t>
            </a:r>
            <a:r>
              <a:rPr lang="en-US" baseline="0" dirty="0" smtClean="0"/>
              <a:t> O2</a:t>
            </a:r>
          </a:p>
          <a:p>
            <a:r>
              <a:rPr lang="en-US" baseline="0" dirty="0" smtClean="0"/>
              <a:t>Rated power of 1.7 kW</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Nowadays, the designs</a:t>
            </a:r>
            <a:r>
              <a:rPr lang="en-US" baseline="0" dirty="0" smtClean="0"/>
              <a:t> have evolved to be more efficient.  The one on the left is a </a:t>
            </a:r>
            <a:r>
              <a:rPr lang="en-US" baseline="0" dirty="0" err="1" smtClean="0"/>
              <a:t>Darrieus</a:t>
            </a:r>
            <a:r>
              <a:rPr lang="en-US" baseline="0" dirty="0" smtClean="0"/>
              <a:t> wind turbine while the one on the right is a </a:t>
            </a:r>
            <a:r>
              <a:rPr lang="en-US" baseline="0" dirty="0" err="1" smtClean="0"/>
              <a:t>Savonius</a:t>
            </a:r>
            <a:r>
              <a:rPr lang="en-US" baseline="0" dirty="0" smtClean="0"/>
              <a:t> wind turbine.  Both are vertical axis wind turbines, but they both work differently.  The blades on the </a:t>
            </a:r>
            <a:r>
              <a:rPr lang="en-US" baseline="0" dirty="0" err="1" smtClean="0"/>
              <a:t>Savonius</a:t>
            </a:r>
            <a:r>
              <a:rPr lang="en-US" baseline="0" dirty="0" smtClean="0"/>
              <a:t> turbines move by scooping the wind using *point* this part.  They are relatively simple designs.</a:t>
            </a:r>
          </a:p>
          <a:p>
            <a:r>
              <a:rPr lang="en-US" baseline="0" dirty="0" err="1" smtClean="0"/>
              <a:t>QuietRevolution</a:t>
            </a:r>
            <a:r>
              <a:rPr lang="en-US" baseline="0" dirty="0" smtClean="0"/>
              <a:t> (on left) – Rated power = 6.5 kW</a:t>
            </a:r>
          </a:p>
          <a:p>
            <a:r>
              <a:rPr lang="en-US" baseline="0" dirty="0" err="1" smtClean="0"/>
              <a:t>HelixWind</a:t>
            </a:r>
            <a:r>
              <a:rPr lang="en-US" baseline="0" dirty="0" smtClean="0"/>
              <a:t> S322 – Rated power = 2.0 kW</a:t>
            </a:r>
          </a:p>
        </p:txBody>
      </p:sp>
      <p:sp>
        <p:nvSpPr>
          <p:cNvPr id="4" name="Slide Number Placeholder 3"/>
          <p:cNvSpPr>
            <a:spLocks noGrp="1"/>
          </p:cNvSpPr>
          <p:nvPr>
            <p:ph type="sldNum" sz="quarter" idx="10"/>
          </p:nvPr>
        </p:nvSpPr>
        <p:spPr/>
        <p:txBody>
          <a:bodyPr/>
          <a:lstStyle/>
          <a:p>
            <a:fld id="{44C1A316-607C-4173-BDEF-9F311341BBF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Savonius</a:t>
            </a:r>
            <a:r>
              <a:rPr lang="en-US" baseline="0" dirty="0" smtClean="0"/>
              <a:t> wind turbines are so simple that people are able to make their own from common items found in hardware stores.</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Dabiri</a:t>
            </a:r>
            <a:r>
              <a:rPr lang="en-US" dirty="0" smtClean="0"/>
              <a:t> at </a:t>
            </a:r>
            <a:r>
              <a:rPr lang="en-US" dirty="0" err="1" smtClean="0"/>
              <a:t>CalTech</a:t>
            </a:r>
            <a:r>
              <a:rPr lang="en-US" baseline="0" dirty="0" smtClean="0"/>
              <a:t> – </a:t>
            </a:r>
            <a:r>
              <a:rPr lang="en-US" baseline="0" dirty="0" err="1" smtClean="0"/>
              <a:t>Windspire</a:t>
            </a:r>
            <a:r>
              <a:rPr lang="en-US" baseline="0" dirty="0" smtClean="0"/>
              <a:t> wind farm has a power density of 6 to 30 W/m^2 with a foot print of 48.6 m^2 </a:t>
            </a:r>
            <a:r>
              <a:rPr lang="en-US" baseline="0" dirty="0" smtClean="0"/>
              <a:t>compared </a:t>
            </a:r>
            <a:r>
              <a:rPr lang="en-US" baseline="0" dirty="0" smtClean="0"/>
              <a:t>to the power density of a horizontal-axis wind turbine of 2 to 3 W/m^2.</a:t>
            </a:r>
          </a:p>
          <a:p>
            <a:endParaRPr lang="en-US" baseline="0" dirty="0" smtClean="0"/>
          </a:p>
          <a:p>
            <a:r>
              <a:rPr lang="en-US" baseline="0" dirty="0" smtClean="0"/>
              <a:t>Normal horizontal axis wind turbines have to be spaced 7 rotor-diameters apart. </a:t>
            </a:r>
            <a:r>
              <a:rPr lang="en-US" baseline="0" dirty="0" err="1" smtClean="0"/>
              <a:t>Windspire</a:t>
            </a:r>
            <a:r>
              <a:rPr lang="en-US" baseline="0" dirty="0" smtClean="0"/>
              <a:t> needs only 4 rotor-diameters (they have much smaller rotor diameters too)</a:t>
            </a:r>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C1A316-607C-4173-BDEF-9F311341BBF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A45362-F3E2-45CD-9B4B-C4DFBAD558F6}" type="datetimeFigureOut">
              <a:rPr lang="en-US" smtClean="0"/>
              <a:pPr/>
              <a:t>9/14/2012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385F4DF7-003A-450B-8303-F1C36F3758A3}"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A45362-F3E2-45CD-9B4B-C4DFBAD558F6}"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4DF7-003A-450B-8303-F1C36F3758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A45362-F3E2-45CD-9B4B-C4DFBAD558F6}"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4DF7-003A-450B-8303-F1C36F3758A3}"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2A45362-F3E2-45CD-9B4B-C4DFBAD558F6}"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4DF7-003A-450B-8303-F1C36F3758A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2A45362-F3E2-45CD-9B4B-C4DFBAD558F6}" type="datetimeFigureOut">
              <a:rPr lang="en-US" smtClean="0"/>
              <a:pPr/>
              <a:t>9/14/2012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385F4DF7-003A-450B-8303-F1C36F3758A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2A45362-F3E2-45CD-9B4B-C4DFBAD558F6}"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F4DF7-003A-450B-8303-F1C36F3758A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2A45362-F3E2-45CD-9B4B-C4DFBAD558F6}" type="datetimeFigureOut">
              <a:rPr lang="en-US" smtClean="0"/>
              <a:pPr/>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F4DF7-003A-450B-8303-F1C36F3758A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A45362-F3E2-45CD-9B4B-C4DFBAD558F6}" type="datetimeFigureOut">
              <a:rPr lang="en-US" smtClean="0"/>
              <a:pPr/>
              <a:t>9/14/2012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F4DF7-003A-450B-8303-F1C36F3758A3}"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45362-F3E2-45CD-9B4B-C4DFBAD558F6}" type="datetimeFigureOut">
              <a:rPr lang="en-US" smtClean="0"/>
              <a:pPr/>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F4DF7-003A-450B-8303-F1C36F3758A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A45362-F3E2-45CD-9B4B-C4DFBAD558F6}"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F4DF7-003A-450B-8303-F1C36F3758A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A45362-F3E2-45CD-9B4B-C4DFBAD558F6}"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F4DF7-003A-450B-8303-F1C36F3758A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A45362-F3E2-45CD-9B4B-C4DFBAD558F6}" type="datetimeFigureOut">
              <a:rPr lang="en-US" smtClean="0"/>
              <a:pPr/>
              <a:t>9/14/2012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85F4DF7-003A-450B-8303-F1C36F3758A3}"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Various Wind Technologies</a:t>
            </a:r>
            <a:endParaRPr lang="en-US" dirty="0"/>
          </a:p>
        </p:txBody>
      </p:sp>
      <p:pic>
        <p:nvPicPr>
          <p:cNvPr id="7" name="Content Placeholder 6" descr="turby.jpg"/>
          <p:cNvPicPr>
            <a:picLocks noGrp="1" noChangeAspect="1"/>
          </p:cNvPicPr>
          <p:nvPr>
            <p:ph sz="quarter" idx="1"/>
          </p:nvPr>
        </p:nvPicPr>
        <p:blipFill>
          <a:blip r:embed="rId3" cstate="print"/>
          <a:srcRect l="23798" r="20673"/>
          <a:stretch>
            <a:fillRect/>
          </a:stretch>
        </p:blipFill>
        <p:spPr>
          <a:xfrm>
            <a:off x="1295400" y="1524000"/>
            <a:ext cx="2895601" cy="3478030"/>
          </a:xfrm>
        </p:spPr>
      </p:pic>
      <p:pic>
        <p:nvPicPr>
          <p:cNvPr id="5" name="Picture 4" descr="GreenMountainWindFarm_Fluvanna_2004.jpg"/>
          <p:cNvPicPr/>
          <p:nvPr/>
        </p:nvPicPr>
        <p:blipFill>
          <a:blip r:embed="rId4" cstate="print"/>
          <a:srcRect l="16129"/>
          <a:stretch>
            <a:fillRect/>
          </a:stretch>
        </p:blipFill>
        <p:spPr>
          <a:xfrm>
            <a:off x="5029200" y="1524000"/>
            <a:ext cx="2743200" cy="3505200"/>
          </a:xfrm>
          <a:prstGeom prst="rect">
            <a:avLst/>
          </a:prstGeom>
        </p:spPr>
      </p:pic>
      <p:pic>
        <p:nvPicPr>
          <p:cNvPr id="9" name="Picture 8" descr="\\TRIMTAB\geni\Interns\~Guillaume_Benkhanouche.fr.12\research\geni.gif"/>
          <p:cNvPicPr/>
          <p:nvPr/>
        </p:nvPicPr>
        <p:blipFill>
          <a:blip r:embed="rId5" cstate="print"/>
          <a:srcRect/>
          <a:stretch>
            <a:fillRect/>
          </a:stretch>
        </p:blipFill>
        <p:spPr bwMode="auto">
          <a:xfrm>
            <a:off x="3048000" y="5334000"/>
            <a:ext cx="2971800"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spire.jpg"/>
          <p:cNvPicPr/>
          <p:nvPr/>
        </p:nvPicPr>
        <p:blipFill>
          <a:blip r:embed="rId3" cstate="print"/>
          <a:stretch>
            <a:fillRect/>
          </a:stretch>
        </p:blipFill>
        <p:spPr>
          <a:xfrm>
            <a:off x="838200" y="1295400"/>
            <a:ext cx="7467600" cy="4876800"/>
          </a:xfrm>
          <a:prstGeom prst="rect">
            <a:avLst/>
          </a:prstGeom>
        </p:spPr>
      </p:pic>
      <p:sp>
        <p:nvSpPr>
          <p:cNvPr id="8" name="Title 7"/>
          <p:cNvSpPr>
            <a:spLocks noGrp="1"/>
          </p:cNvSpPr>
          <p:nvPr>
            <p:ph type="title"/>
          </p:nvPr>
        </p:nvSpPr>
        <p:spPr>
          <a:xfrm>
            <a:off x="2971800" y="228600"/>
            <a:ext cx="5715000" cy="914400"/>
          </a:xfrm>
        </p:spPr>
        <p:txBody>
          <a:bodyPr/>
          <a:lstStyle/>
          <a:p>
            <a:r>
              <a:rPr lang="en-US" dirty="0" err="1" smtClean="0"/>
              <a:t>Windspire</a:t>
            </a:r>
            <a:r>
              <a:rPr lang="en-US" dirty="0" smtClean="0"/>
              <a:t> Wind Farm</a:t>
            </a:r>
            <a:endParaRPr lang="en-US" dirty="0"/>
          </a:p>
        </p:txBody>
      </p:sp>
      <p:pic>
        <p:nvPicPr>
          <p:cNvPr id="11" name="Picture 10"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762000" y="1295400"/>
            <a:ext cx="7696200" cy="4876800"/>
          </a:xfrm>
          <a:prstGeom prst="rect">
            <a:avLst/>
          </a:prstGeom>
          <a:noFill/>
          <a:ln w="9525">
            <a:noFill/>
            <a:miter lim="800000"/>
            <a:headEnd/>
            <a:tailEnd/>
          </a:ln>
        </p:spPr>
      </p:pic>
      <p:sp>
        <p:nvSpPr>
          <p:cNvPr id="8" name="Title 7"/>
          <p:cNvSpPr>
            <a:spLocks noGrp="1"/>
          </p:cNvSpPr>
          <p:nvPr>
            <p:ph type="title"/>
          </p:nvPr>
        </p:nvSpPr>
        <p:spPr>
          <a:xfrm>
            <a:off x="2971800" y="228600"/>
            <a:ext cx="5715000" cy="914400"/>
          </a:xfrm>
        </p:spPr>
        <p:txBody>
          <a:bodyPr/>
          <a:lstStyle/>
          <a:p>
            <a:r>
              <a:rPr lang="en-US" dirty="0" smtClean="0"/>
              <a:t>Offshore Wind</a:t>
            </a:r>
            <a:endParaRPr lang="en-US" dirty="0"/>
          </a:p>
        </p:txBody>
      </p:sp>
      <p:pic>
        <p:nvPicPr>
          <p:cNvPr id="10" name="Picture 9"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28839" t="30404" r="6019" b="28503"/>
          <a:stretch>
            <a:fillRect/>
          </a:stretch>
        </p:blipFill>
        <p:spPr bwMode="auto">
          <a:xfrm>
            <a:off x="0" y="1676400"/>
            <a:ext cx="9144000" cy="4114800"/>
          </a:xfrm>
          <a:prstGeom prst="rect">
            <a:avLst/>
          </a:prstGeom>
          <a:noFill/>
          <a:ln w="9525">
            <a:noFill/>
            <a:miter lim="800000"/>
            <a:headEnd/>
            <a:tailEnd/>
          </a:ln>
        </p:spPr>
      </p:pic>
      <p:sp>
        <p:nvSpPr>
          <p:cNvPr id="8" name="Title 7"/>
          <p:cNvSpPr>
            <a:spLocks noGrp="1"/>
          </p:cNvSpPr>
          <p:nvPr>
            <p:ph type="title"/>
          </p:nvPr>
        </p:nvSpPr>
        <p:spPr>
          <a:xfrm>
            <a:off x="2971800" y="228600"/>
            <a:ext cx="5715000" cy="914400"/>
          </a:xfrm>
        </p:spPr>
        <p:txBody>
          <a:bodyPr/>
          <a:lstStyle/>
          <a:p>
            <a:r>
              <a:rPr lang="en-US" dirty="0" smtClean="0"/>
              <a:t>Bird Deaths</a:t>
            </a:r>
            <a:endParaRPr lang="en-US" dirty="0"/>
          </a:p>
        </p:txBody>
      </p:sp>
      <p:pic>
        <p:nvPicPr>
          <p:cNvPr id="10" name="Picture 9" descr="\\TRIMTAB\geni\Interns\~Guillaume_Benkhanouche.fr.12\research\geni.gif"/>
          <p:cNvPicPr/>
          <p:nvPr/>
        </p:nvPicPr>
        <p:blipFill>
          <a:blip r:embed="rId3"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0" y="152400"/>
            <a:ext cx="5638800" cy="990600"/>
          </a:xfrm>
        </p:spPr>
        <p:txBody>
          <a:bodyPr/>
          <a:lstStyle/>
          <a:p>
            <a:r>
              <a:rPr lang="en-US" dirty="0" smtClean="0"/>
              <a:t>Aerodynamics</a:t>
            </a:r>
            <a:endParaRPr lang="en-US" dirty="0"/>
          </a:p>
        </p:txBody>
      </p:sp>
      <p:pic>
        <p:nvPicPr>
          <p:cNvPr id="4" name="Content Placeholder 3" descr="airfoil design.jpg"/>
          <p:cNvPicPr>
            <a:picLocks noGrp="1" noChangeAspect="1"/>
          </p:cNvPicPr>
          <p:nvPr>
            <p:ph sz="quarter" idx="1"/>
          </p:nvPr>
        </p:nvPicPr>
        <p:blipFill>
          <a:blip r:embed="rId2" cstate="print"/>
          <a:stretch>
            <a:fillRect/>
          </a:stretch>
        </p:blipFill>
        <p:spPr>
          <a:xfrm>
            <a:off x="381000" y="1905000"/>
            <a:ext cx="8382000" cy="3512457"/>
          </a:xfrm>
        </p:spPr>
      </p:pic>
      <p:pic>
        <p:nvPicPr>
          <p:cNvPr id="6" name="Picture 5" descr="\\TRIMTAB\geni\Interns\~Guillaume_Benkhanouche.fr.12\research\geni.gif"/>
          <p:cNvPicPr/>
          <p:nvPr/>
        </p:nvPicPr>
        <p:blipFill>
          <a:blip r:embed="rId3"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152400"/>
            <a:ext cx="5715000" cy="990600"/>
          </a:xfrm>
        </p:spPr>
        <p:txBody>
          <a:bodyPr>
            <a:normAutofit fontScale="90000"/>
          </a:bodyPr>
          <a:lstStyle/>
          <a:p>
            <a:r>
              <a:rPr lang="en-US" dirty="0" smtClean="0"/>
              <a:t>Components of a Wind Turbine</a:t>
            </a:r>
            <a:endParaRPr lang="en-US" dirty="0"/>
          </a:p>
        </p:txBody>
      </p:sp>
      <p:pic>
        <p:nvPicPr>
          <p:cNvPr id="7" name="Content Placeholder 6" descr="largeturbine_full.gif"/>
          <p:cNvPicPr>
            <a:picLocks noGrp="1" noChangeAspect="1"/>
          </p:cNvPicPr>
          <p:nvPr>
            <p:ph sz="quarter" idx="1"/>
          </p:nvPr>
        </p:nvPicPr>
        <p:blipFill>
          <a:blip r:embed="rId3" cstate="print"/>
          <a:stretch>
            <a:fillRect/>
          </a:stretch>
        </p:blipFill>
        <p:spPr>
          <a:xfrm>
            <a:off x="1447800" y="1371600"/>
            <a:ext cx="6324600" cy="5070469"/>
          </a:xfrm>
        </p:spPr>
      </p:pic>
      <p:pic>
        <p:nvPicPr>
          <p:cNvPr id="10" name="Picture 9"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manent Magnet Generator.gif"/>
          <p:cNvPicPr>
            <a:picLocks noChangeAspect="1"/>
          </p:cNvPicPr>
          <p:nvPr/>
        </p:nvPicPr>
        <p:blipFill>
          <a:blip r:embed="rId2" cstate="print"/>
          <a:stretch>
            <a:fillRect/>
          </a:stretch>
        </p:blipFill>
        <p:spPr>
          <a:xfrm>
            <a:off x="2286000" y="1371600"/>
            <a:ext cx="4114800" cy="4683513"/>
          </a:xfrm>
          <a:prstGeom prst="rect">
            <a:avLst/>
          </a:prstGeom>
        </p:spPr>
      </p:pic>
      <p:sp>
        <p:nvSpPr>
          <p:cNvPr id="4" name="Title 3"/>
          <p:cNvSpPr>
            <a:spLocks noGrp="1"/>
          </p:cNvSpPr>
          <p:nvPr>
            <p:ph type="title"/>
          </p:nvPr>
        </p:nvSpPr>
        <p:spPr>
          <a:xfrm>
            <a:off x="3048000" y="152400"/>
            <a:ext cx="5638800" cy="990600"/>
          </a:xfrm>
        </p:spPr>
        <p:txBody>
          <a:bodyPr>
            <a:normAutofit fontScale="90000"/>
          </a:bodyPr>
          <a:lstStyle/>
          <a:p>
            <a:r>
              <a:rPr lang="en-US" dirty="0" smtClean="0"/>
              <a:t>Permanent Magnet Generator</a:t>
            </a:r>
            <a:endParaRPr lang="en-US" dirty="0"/>
          </a:p>
        </p:txBody>
      </p:sp>
      <p:pic>
        <p:nvPicPr>
          <p:cNvPr id="8" name="Picture 7" descr="\\TRIMTAB\geni\Interns\~Guillaume_Benkhanouche.fr.12\research\geni.gif"/>
          <p:cNvPicPr/>
          <p:nvPr/>
        </p:nvPicPr>
        <p:blipFill>
          <a:blip r:embed="rId3"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IFT_resi_3_full.4c2cfb00b4694.png"/>
          <p:cNvPicPr/>
          <p:nvPr/>
        </p:nvPicPr>
        <p:blipFill>
          <a:blip r:embed="rId3" cstate="print"/>
          <a:stretch>
            <a:fillRect/>
          </a:stretch>
        </p:blipFill>
        <p:spPr>
          <a:xfrm>
            <a:off x="1752600" y="1371600"/>
            <a:ext cx="5943600" cy="3962400"/>
          </a:xfrm>
          <a:prstGeom prst="rect">
            <a:avLst/>
          </a:prstGeom>
        </p:spPr>
      </p:pic>
      <p:sp>
        <p:nvSpPr>
          <p:cNvPr id="8" name="Title 7"/>
          <p:cNvSpPr>
            <a:spLocks noGrp="1"/>
          </p:cNvSpPr>
          <p:nvPr>
            <p:ph type="title"/>
          </p:nvPr>
        </p:nvSpPr>
        <p:spPr>
          <a:xfrm>
            <a:off x="3048000" y="228600"/>
            <a:ext cx="5638800" cy="914400"/>
          </a:xfrm>
        </p:spPr>
        <p:txBody>
          <a:bodyPr/>
          <a:lstStyle/>
          <a:p>
            <a:r>
              <a:rPr lang="en-US" dirty="0" smtClean="0"/>
              <a:t>Swift Wind Turbine</a:t>
            </a:r>
            <a:endParaRPr lang="en-US" dirty="0"/>
          </a:p>
        </p:txBody>
      </p:sp>
      <p:pic>
        <p:nvPicPr>
          <p:cNvPr id="10" name="Picture 9"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
        <p:nvSpPr>
          <p:cNvPr id="5" name="TextBox 4"/>
          <p:cNvSpPr txBox="1"/>
          <p:nvPr/>
        </p:nvSpPr>
        <p:spPr>
          <a:xfrm>
            <a:off x="1752600" y="5410200"/>
            <a:ext cx="5833841" cy="830997"/>
          </a:xfrm>
          <a:prstGeom prst="rect">
            <a:avLst/>
          </a:prstGeom>
          <a:noFill/>
        </p:spPr>
        <p:txBody>
          <a:bodyPr wrap="none" rtlCol="0">
            <a:spAutoFit/>
          </a:bodyPr>
          <a:lstStyle/>
          <a:p>
            <a:pPr algn="ctr"/>
            <a:r>
              <a:rPr lang="en-US" sz="2400" dirty="0" smtClean="0"/>
              <a:t>Rated Power: 1.5 kW</a:t>
            </a:r>
          </a:p>
          <a:p>
            <a:pPr algn="ctr"/>
            <a:r>
              <a:rPr lang="en-US" sz="2400" dirty="0" smtClean="0"/>
              <a:t>Annual Energy Production: 1.2-1.9 </a:t>
            </a:r>
            <a:r>
              <a:rPr lang="en-US" sz="2400" dirty="0" err="1" smtClean="0"/>
              <a:t>MWh</a:t>
            </a:r>
            <a:r>
              <a:rPr lang="en-US" sz="2400" dirty="0" smtClean="0"/>
              <a:t>/year</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works.org.jpg"/>
          <p:cNvPicPr/>
          <p:nvPr/>
        </p:nvPicPr>
        <p:blipFill>
          <a:blip r:embed="rId3" cstate="print"/>
          <a:stretch>
            <a:fillRect/>
          </a:stretch>
        </p:blipFill>
        <p:spPr>
          <a:xfrm>
            <a:off x="2819400" y="1295400"/>
            <a:ext cx="3124200" cy="4876800"/>
          </a:xfrm>
          <a:prstGeom prst="rect">
            <a:avLst/>
          </a:prstGeom>
        </p:spPr>
      </p:pic>
      <p:sp>
        <p:nvSpPr>
          <p:cNvPr id="8" name="Title 7"/>
          <p:cNvSpPr>
            <a:spLocks noGrp="1"/>
          </p:cNvSpPr>
          <p:nvPr>
            <p:ph type="title"/>
          </p:nvPr>
        </p:nvSpPr>
        <p:spPr>
          <a:xfrm>
            <a:off x="2971800" y="228600"/>
            <a:ext cx="5715000" cy="914400"/>
          </a:xfrm>
        </p:spPr>
        <p:txBody>
          <a:bodyPr>
            <a:normAutofit fontScale="90000"/>
          </a:bodyPr>
          <a:lstStyle/>
          <a:p>
            <a:r>
              <a:rPr lang="en-US" dirty="0" smtClean="0"/>
              <a:t>First Vertical Axis Wind Turbine</a:t>
            </a:r>
            <a:endParaRPr lang="en-US" dirty="0"/>
          </a:p>
        </p:txBody>
      </p:sp>
      <p:pic>
        <p:nvPicPr>
          <p:cNvPr id="9" name="Picture 8"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otor.jpg"/>
          <p:cNvPicPr/>
          <p:nvPr/>
        </p:nvPicPr>
        <p:blipFill>
          <a:blip r:embed="rId3" cstate="print"/>
          <a:stretch>
            <a:fillRect/>
          </a:stretch>
        </p:blipFill>
        <p:spPr>
          <a:xfrm>
            <a:off x="1447800" y="1447800"/>
            <a:ext cx="6172200" cy="3886200"/>
          </a:xfrm>
          <a:prstGeom prst="rect">
            <a:avLst/>
          </a:prstGeom>
        </p:spPr>
      </p:pic>
      <p:sp>
        <p:nvSpPr>
          <p:cNvPr id="8" name="Title 7"/>
          <p:cNvSpPr>
            <a:spLocks noGrp="1"/>
          </p:cNvSpPr>
          <p:nvPr>
            <p:ph type="title"/>
          </p:nvPr>
        </p:nvSpPr>
        <p:spPr>
          <a:xfrm>
            <a:off x="2971800" y="228600"/>
            <a:ext cx="5715000" cy="914400"/>
          </a:xfrm>
        </p:spPr>
        <p:txBody>
          <a:bodyPr/>
          <a:lstStyle/>
          <a:p>
            <a:r>
              <a:rPr lang="en-US" dirty="0" smtClean="0"/>
              <a:t>H-Rotor – </a:t>
            </a:r>
            <a:r>
              <a:rPr lang="en-US" dirty="0" err="1" smtClean="0"/>
              <a:t>UrWind</a:t>
            </a:r>
            <a:r>
              <a:rPr lang="en-US" dirty="0" smtClean="0"/>
              <a:t> O2</a:t>
            </a:r>
            <a:endParaRPr lang="en-US" dirty="0"/>
          </a:p>
        </p:txBody>
      </p:sp>
      <p:pic>
        <p:nvPicPr>
          <p:cNvPr id="11" name="Picture 10"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
        <p:nvSpPr>
          <p:cNvPr id="5" name="TextBox 4"/>
          <p:cNvSpPr txBox="1"/>
          <p:nvPr/>
        </p:nvSpPr>
        <p:spPr>
          <a:xfrm>
            <a:off x="1973815" y="5410200"/>
            <a:ext cx="5391412" cy="830997"/>
          </a:xfrm>
          <a:prstGeom prst="rect">
            <a:avLst/>
          </a:prstGeom>
          <a:noFill/>
        </p:spPr>
        <p:txBody>
          <a:bodyPr wrap="none" rtlCol="0">
            <a:spAutoFit/>
          </a:bodyPr>
          <a:lstStyle/>
          <a:p>
            <a:pPr algn="ctr"/>
            <a:r>
              <a:rPr lang="en-US" sz="2400" dirty="0" smtClean="0"/>
              <a:t>Rated Power: 1.7 kW</a:t>
            </a:r>
          </a:p>
          <a:p>
            <a:pPr algn="ctr"/>
            <a:r>
              <a:rPr lang="en-US" sz="2400" dirty="0" smtClean="0"/>
              <a:t>Annual Energy Production: 2-4 </a:t>
            </a:r>
            <a:r>
              <a:rPr lang="en-US" sz="2400" dirty="0" err="1" smtClean="0"/>
              <a:t>MWh</a:t>
            </a:r>
            <a:r>
              <a:rPr lang="en-US" sz="2400" dirty="0" smtClean="0"/>
              <a:t>/year</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etrevolution.jpg"/>
          <p:cNvPicPr/>
          <p:nvPr/>
        </p:nvPicPr>
        <p:blipFill>
          <a:blip r:embed="rId3" cstate="print"/>
          <a:srcRect b="20317"/>
          <a:stretch>
            <a:fillRect/>
          </a:stretch>
        </p:blipFill>
        <p:spPr>
          <a:xfrm>
            <a:off x="685800" y="1219200"/>
            <a:ext cx="3657600" cy="3810000"/>
          </a:xfrm>
          <a:prstGeom prst="rect">
            <a:avLst/>
          </a:prstGeom>
        </p:spPr>
      </p:pic>
      <p:pic>
        <p:nvPicPr>
          <p:cNvPr id="3" name="Picture 2" descr="s322-a.jpg"/>
          <p:cNvPicPr/>
          <p:nvPr/>
        </p:nvPicPr>
        <p:blipFill>
          <a:blip r:embed="rId4" cstate="print"/>
          <a:stretch>
            <a:fillRect/>
          </a:stretch>
        </p:blipFill>
        <p:spPr>
          <a:xfrm>
            <a:off x="4648200" y="1219200"/>
            <a:ext cx="3962400" cy="3810000"/>
          </a:xfrm>
          <a:prstGeom prst="rect">
            <a:avLst/>
          </a:prstGeom>
        </p:spPr>
      </p:pic>
      <p:sp>
        <p:nvSpPr>
          <p:cNvPr id="9" name="Title 8"/>
          <p:cNvSpPr>
            <a:spLocks noGrp="1"/>
          </p:cNvSpPr>
          <p:nvPr>
            <p:ph type="title"/>
          </p:nvPr>
        </p:nvSpPr>
        <p:spPr>
          <a:xfrm>
            <a:off x="2971800" y="228600"/>
            <a:ext cx="5715000" cy="914400"/>
          </a:xfrm>
        </p:spPr>
        <p:txBody>
          <a:bodyPr/>
          <a:lstStyle/>
          <a:p>
            <a:r>
              <a:rPr lang="en-US" dirty="0" err="1" smtClean="0"/>
              <a:t>Darrieus</a:t>
            </a:r>
            <a:r>
              <a:rPr lang="en-US" dirty="0" smtClean="0"/>
              <a:t> and </a:t>
            </a:r>
            <a:r>
              <a:rPr lang="en-US" dirty="0" err="1" smtClean="0"/>
              <a:t>Savonius</a:t>
            </a:r>
            <a:endParaRPr lang="en-US" dirty="0"/>
          </a:p>
        </p:txBody>
      </p:sp>
      <p:pic>
        <p:nvPicPr>
          <p:cNvPr id="11" name="Picture 10" descr="\\TRIMTAB\geni\Interns\~Guillaume_Benkhanouche.fr.12\research\geni.gif"/>
          <p:cNvPicPr/>
          <p:nvPr/>
        </p:nvPicPr>
        <p:blipFill>
          <a:blip r:embed="rId5" cstate="print"/>
          <a:srcRect/>
          <a:stretch>
            <a:fillRect/>
          </a:stretch>
        </p:blipFill>
        <p:spPr bwMode="auto">
          <a:xfrm>
            <a:off x="228600" y="228600"/>
            <a:ext cx="2667000" cy="762000"/>
          </a:xfrm>
          <a:prstGeom prst="rect">
            <a:avLst/>
          </a:prstGeom>
          <a:noFill/>
          <a:ln w="9525">
            <a:noFill/>
            <a:miter lim="800000"/>
            <a:headEnd/>
            <a:tailEnd/>
          </a:ln>
        </p:spPr>
      </p:pic>
      <p:sp>
        <p:nvSpPr>
          <p:cNvPr id="6" name="TextBox 5"/>
          <p:cNvSpPr txBox="1"/>
          <p:nvPr/>
        </p:nvSpPr>
        <p:spPr>
          <a:xfrm>
            <a:off x="685800" y="5105400"/>
            <a:ext cx="3733800" cy="1200329"/>
          </a:xfrm>
          <a:prstGeom prst="rect">
            <a:avLst/>
          </a:prstGeom>
          <a:noFill/>
        </p:spPr>
        <p:txBody>
          <a:bodyPr wrap="square" rtlCol="0">
            <a:spAutoFit/>
          </a:bodyPr>
          <a:lstStyle/>
          <a:p>
            <a:pPr algn="ctr"/>
            <a:r>
              <a:rPr lang="en-US" sz="2400" dirty="0" smtClean="0"/>
              <a:t>Rated Power: 6.5 kW</a:t>
            </a:r>
          </a:p>
          <a:p>
            <a:pPr algn="ctr"/>
            <a:r>
              <a:rPr lang="en-US" sz="2400" dirty="0" smtClean="0"/>
              <a:t>Annual Energy Production: 4.2-7 </a:t>
            </a:r>
            <a:r>
              <a:rPr lang="en-US" sz="2400" dirty="0" err="1" smtClean="0"/>
              <a:t>MWh</a:t>
            </a:r>
            <a:r>
              <a:rPr lang="en-US" sz="2400" dirty="0" smtClean="0"/>
              <a:t>/year</a:t>
            </a:r>
            <a:endParaRPr lang="en-US" sz="2400" dirty="0"/>
          </a:p>
        </p:txBody>
      </p:sp>
      <p:sp>
        <p:nvSpPr>
          <p:cNvPr id="7" name="TextBox 6"/>
          <p:cNvSpPr txBox="1"/>
          <p:nvPr/>
        </p:nvSpPr>
        <p:spPr>
          <a:xfrm>
            <a:off x="4724400" y="5105400"/>
            <a:ext cx="3733800" cy="1200329"/>
          </a:xfrm>
          <a:prstGeom prst="rect">
            <a:avLst/>
          </a:prstGeom>
          <a:noFill/>
        </p:spPr>
        <p:txBody>
          <a:bodyPr wrap="square" rtlCol="0">
            <a:spAutoFit/>
          </a:bodyPr>
          <a:lstStyle/>
          <a:p>
            <a:pPr algn="ctr"/>
            <a:r>
              <a:rPr lang="en-US" sz="2400" dirty="0" smtClean="0"/>
              <a:t>Rated Power: 2.0 kW</a:t>
            </a:r>
          </a:p>
          <a:p>
            <a:pPr algn="ctr"/>
            <a:r>
              <a:rPr lang="en-US" sz="2400" dirty="0" smtClean="0"/>
              <a:t>Annual Energy Production: 2.0 </a:t>
            </a:r>
            <a:r>
              <a:rPr lang="en-US" sz="2400" dirty="0" err="1" smtClean="0"/>
              <a:t>MWh</a:t>
            </a:r>
            <a:r>
              <a:rPr lang="en-US" sz="2400" dirty="0" smtClean="0"/>
              <a:t>/year</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ild-your-own-Savonius-VAWT-Vertical-Axis-Wind-T.jpg"/>
          <p:cNvPicPr/>
          <p:nvPr/>
        </p:nvPicPr>
        <p:blipFill>
          <a:blip r:embed="rId3" cstate="print"/>
          <a:stretch>
            <a:fillRect/>
          </a:stretch>
        </p:blipFill>
        <p:spPr>
          <a:xfrm>
            <a:off x="914400" y="1295400"/>
            <a:ext cx="7315200" cy="4876800"/>
          </a:xfrm>
          <a:prstGeom prst="rect">
            <a:avLst/>
          </a:prstGeom>
        </p:spPr>
      </p:pic>
      <p:sp>
        <p:nvSpPr>
          <p:cNvPr id="9" name="Title 8"/>
          <p:cNvSpPr>
            <a:spLocks noGrp="1"/>
          </p:cNvSpPr>
          <p:nvPr>
            <p:ph type="title"/>
          </p:nvPr>
        </p:nvSpPr>
        <p:spPr>
          <a:xfrm>
            <a:off x="2971800" y="228600"/>
            <a:ext cx="5715000" cy="914400"/>
          </a:xfrm>
        </p:spPr>
        <p:txBody>
          <a:bodyPr>
            <a:normAutofit fontScale="90000"/>
          </a:bodyPr>
          <a:lstStyle/>
          <a:p>
            <a:r>
              <a:rPr lang="en-US" dirty="0" smtClean="0"/>
              <a:t>Home-Made </a:t>
            </a:r>
            <a:r>
              <a:rPr lang="en-US" dirty="0" err="1" smtClean="0"/>
              <a:t>Savonius</a:t>
            </a:r>
            <a:r>
              <a:rPr lang="en-US" dirty="0" smtClean="0"/>
              <a:t> Wind Turbine</a:t>
            </a:r>
            <a:endParaRPr lang="en-US" dirty="0"/>
          </a:p>
        </p:txBody>
      </p:sp>
      <p:pic>
        <p:nvPicPr>
          <p:cNvPr id="11" name="Picture 10" descr="\\TRIMTAB\geni\Interns\~Guillaume_Benkhanouche.fr.12\research\geni.gif"/>
          <p:cNvPicPr/>
          <p:nvPr/>
        </p:nvPicPr>
        <p:blipFill>
          <a:blip r:embed="rId4" cstate="print"/>
          <a:srcRect/>
          <a:stretch>
            <a:fillRect/>
          </a:stretch>
        </p:blipFill>
        <p:spPr bwMode="auto">
          <a:xfrm>
            <a:off x="228600" y="228600"/>
            <a:ext cx="2667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140</TotalTime>
  <Words>360</Words>
  <Application>Microsoft Office PowerPoint</Application>
  <PresentationFormat>On-screen Show (4:3)</PresentationFormat>
  <Paragraphs>43</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Origin</vt:lpstr>
      <vt:lpstr>Various Wind Technologies</vt:lpstr>
      <vt:lpstr>Aerodynamics</vt:lpstr>
      <vt:lpstr>Components of a Wind Turbine</vt:lpstr>
      <vt:lpstr>Permanent Magnet Generator</vt:lpstr>
      <vt:lpstr>Swift Wind Turbine</vt:lpstr>
      <vt:lpstr>First Vertical Axis Wind Turbine</vt:lpstr>
      <vt:lpstr>H-Rotor – UrWind O2</vt:lpstr>
      <vt:lpstr>Darrieus and Savonius</vt:lpstr>
      <vt:lpstr>Home-Made Savonius Wind Turbine</vt:lpstr>
      <vt:lpstr>Windspire Wind Farm</vt:lpstr>
      <vt:lpstr>Offshore Wind</vt:lpstr>
      <vt:lpstr>Bird Deaths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Walie</dc:creator>
  <cp:lastModifiedBy>Walie</cp:lastModifiedBy>
  <cp:revision>20</cp:revision>
  <dcterms:created xsi:type="dcterms:W3CDTF">2012-09-11T01:35:23Z</dcterms:created>
  <dcterms:modified xsi:type="dcterms:W3CDTF">2012-09-14T18:08:57Z</dcterms:modified>
</cp:coreProperties>
</file>