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8" r:id="rId14"/>
    <p:sldId id="269" r:id="rId15"/>
    <p:sldId id="270" r:id="rId16"/>
    <p:sldId id="267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14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39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3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8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12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47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BB85-00F2-4DB8-9CA1-7B139DA31940}" type="datetimeFigureOut">
              <a:rPr lang="de-DE" smtClean="0"/>
              <a:t>06.09.2012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803F-B7FA-4300-82DC-D5B30536AF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6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dreasoberhofer@gmx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5400101" cy="136815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Andreas Oberhofer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Associate, Global Energy Network Institute (GENI)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andreasoberhofer@gmx.de</a:t>
            </a:r>
            <a:endParaRPr lang="de-DE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16"/>
          <p:cNvSpPr>
            <a:spLocks noChangeArrowheads="1"/>
          </p:cNvSpPr>
          <p:nvPr/>
        </p:nvSpPr>
        <p:spPr bwMode="auto">
          <a:xfrm>
            <a:off x="179513" y="260648"/>
            <a:ext cx="8749605" cy="1219845"/>
          </a:xfrm>
          <a:prstGeom prst="rect">
            <a:avLst/>
          </a:prstGeom>
          <a:solidFill>
            <a:srgbClr val="4F81BD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Energy Storage Technologies &amp; Their Role in Renewable Integration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Grafik 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97" y="1628801"/>
            <a:ext cx="3664625" cy="51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80" y="548984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7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7743" y="245839"/>
            <a:ext cx="4541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2.3 	Batteries</a:t>
            </a:r>
            <a:endParaRPr lang="en-US" sz="2400" dirty="0"/>
          </a:p>
        </p:txBody>
      </p:sp>
      <p:pic>
        <p:nvPicPr>
          <p:cNvPr id="9218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1683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46940" y="1556792"/>
            <a:ext cx="3456384" cy="238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Batteries store energy in chemical form. </a:t>
            </a:r>
          </a:p>
          <a:p>
            <a:endParaRPr lang="en-US" i="1" dirty="0" smtClean="0"/>
          </a:p>
          <a:p>
            <a:r>
              <a:rPr lang="en-US" i="1" dirty="0" smtClean="0"/>
              <a:t>Most battery technologies use two different compounds which release energy in form of an electrical current when reacting with each other.</a:t>
            </a:r>
            <a:endParaRPr lang="en-US" i="1" dirty="0"/>
          </a:p>
        </p:txBody>
      </p:sp>
      <p:sp>
        <p:nvSpPr>
          <p:cNvPr id="6" name="Rechteck 5"/>
          <p:cNvSpPr/>
          <p:nvPr/>
        </p:nvSpPr>
        <p:spPr>
          <a:xfrm>
            <a:off x="3762608" y="5373216"/>
            <a:ext cx="5134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http://www.wholesale-electrical-electronics.com/p-solar-battery-np12-200ah-12v-200ah-855419.html</a:t>
            </a:r>
            <a:endParaRPr lang="de-DE" sz="1200" dirty="0"/>
          </a:p>
        </p:txBody>
      </p:sp>
      <p:pic>
        <p:nvPicPr>
          <p:cNvPr id="8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1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7743" y="245839"/>
            <a:ext cx="4541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2.3 	Batteries</a:t>
            </a:r>
            <a:endParaRPr lang="en-US" sz="2400" dirty="0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9" y="1457814"/>
            <a:ext cx="10127287" cy="36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318948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2.4</a:t>
            </a:r>
            <a:r>
              <a:rPr lang="en-US" sz="2400" b="1" dirty="0"/>
              <a:t>	Pumped Storage Hydroelectricity (PSH)</a:t>
            </a:r>
            <a:endParaRPr lang="de-DE" sz="2400" dirty="0"/>
          </a:p>
        </p:txBody>
      </p:sp>
      <p:pic>
        <p:nvPicPr>
          <p:cNvPr id="10242" name="Grafi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5935813" cy="463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07504" y="1988840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In an PSH electrical powered turbines pump water into higher reservoirs.</a:t>
            </a:r>
          </a:p>
          <a:p>
            <a:endParaRPr lang="en-US" i="1" dirty="0"/>
          </a:p>
          <a:p>
            <a:r>
              <a:rPr lang="en-US" i="1" dirty="0" smtClean="0"/>
              <a:t>When needed, the water flows back down and power the reversed turbines.</a:t>
            </a:r>
          </a:p>
        </p:txBody>
      </p:sp>
      <p:sp>
        <p:nvSpPr>
          <p:cNvPr id="3" name="Rechteck 2"/>
          <p:cNvSpPr/>
          <p:nvPr/>
        </p:nvSpPr>
        <p:spPr>
          <a:xfrm>
            <a:off x="3275856" y="5589240"/>
            <a:ext cx="5434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</a:t>
            </a:r>
            <a:r>
              <a:rPr lang="en-US" sz="1200" i="1" dirty="0" smtClean="0"/>
              <a:t>: http</a:t>
            </a:r>
            <a:r>
              <a:rPr lang="en-US" sz="1200" i="1" dirty="0"/>
              <a:t>://www.bbc.co.uk/scotland/learning/bitesize</a:t>
            </a:r>
            <a:r>
              <a:rPr lang="en-US" sz="1200" i="1" dirty="0" smtClean="0"/>
              <a:t>/ standard/physics/</a:t>
            </a:r>
            <a:r>
              <a:rPr lang="en-US" sz="1200" i="1" dirty="0" err="1" smtClean="0"/>
              <a:t>energy_matters</a:t>
            </a:r>
            <a:r>
              <a:rPr lang="en-US" sz="1200" i="1" dirty="0" smtClean="0"/>
              <a:t>/generation_of_electricity_rev3.shtml</a:t>
            </a:r>
            <a:endParaRPr lang="de-DE" sz="1200" dirty="0"/>
          </a:p>
        </p:txBody>
      </p:sp>
      <p:pic>
        <p:nvPicPr>
          <p:cNvPr id="8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9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34868" y="332655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2.4</a:t>
            </a:r>
            <a:r>
              <a:rPr lang="en-US" sz="2400" b="1" dirty="0"/>
              <a:t>	Pumped Storage Hydroelectricity (PSH)</a:t>
            </a:r>
            <a:endParaRPr lang="de-DE" sz="2400" dirty="0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00757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65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332657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2.4</a:t>
            </a:r>
            <a:r>
              <a:rPr lang="en-US" sz="2400" b="1" dirty="0"/>
              <a:t>	Pumped Storage Hydroelectricity (PSH)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584029" y="98072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With the new role of PSH, the numbers of new constructions have improved drastically and will furthermore.</a:t>
            </a:r>
            <a:endParaRPr lang="de-DE" i="1" dirty="0"/>
          </a:p>
        </p:txBody>
      </p:sp>
      <p:sp>
        <p:nvSpPr>
          <p:cNvPr id="3" name="Rechteck 2"/>
          <p:cNvSpPr/>
          <p:nvPr/>
        </p:nvSpPr>
        <p:spPr>
          <a:xfrm>
            <a:off x="466165" y="6165304"/>
            <a:ext cx="8290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http://www.renewableenergyworld.com/rea/news/article/2011/08/renaissance-for-pumped-storage-in-europe</a:t>
            </a:r>
            <a:endParaRPr lang="de-DE" sz="1200" dirty="0"/>
          </a:p>
        </p:txBody>
      </p:sp>
      <p:pic>
        <p:nvPicPr>
          <p:cNvPr id="9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GENI\Desktop\5-10672-renaissance-for-pumped-storage-in-eur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9" y="1843083"/>
            <a:ext cx="7766832" cy="4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6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76137" y="980728"/>
            <a:ext cx="82710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CAES  plants store energy in form of compressed air in underground caverns.</a:t>
            </a:r>
          </a:p>
          <a:p>
            <a:pPr lvl="1"/>
            <a:endParaRPr lang="en-US" sz="1600" i="1" dirty="0"/>
          </a:p>
          <a:p>
            <a:pPr lvl="1"/>
            <a:r>
              <a:rPr lang="en-US" i="1" dirty="0" smtClean="0"/>
              <a:t>The Advanced Adiabatic (AA) CAES stores the heat produced during the compression and compensates the freezing during the expansion. </a:t>
            </a:r>
            <a:endParaRPr lang="de-DE" i="1" dirty="0"/>
          </a:p>
        </p:txBody>
      </p:sp>
      <p:pic>
        <p:nvPicPr>
          <p:cNvPr id="14338" name="Picture 2" descr="C:\Users\GENI\Desktop\compressedair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4" y="2388482"/>
            <a:ext cx="7659553" cy="38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87655" y="318949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2.5</a:t>
            </a:r>
            <a:r>
              <a:rPr lang="en-US" sz="2400" b="1" dirty="0"/>
              <a:t>	</a:t>
            </a:r>
            <a:r>
              <a:rPr lang="en-US" sz="2400" b="1" dirty="0" smtClean="0"/>
              <a:t>Compressed Air Energy Storage (CAES)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739954" y="6237312"/>
            <a:ext cx="5560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Source: http://www.climateandfuel.com/pages/storage.htm</a:t>
            </a:r>
            <a:endParaRPr lang="en-US" sz="1200" i="1" dirty="0"/>
          </a:p>
        </p:txBody>
      </p:sp>
      <p:pic>
        <p:nvPicPr>
          <p:cNvPr id="10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8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39552" y="332805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2.5</a:t>
            </a:r>
            <a:r>
              <a:rPr lang="en-US" sz="2400" b="1" dirty="0"/>
              <a:t>	</a:t>
            </a:r>
            <a:r>
              <a:rPr lang="en-US" sz="2400" b="1" dirty="0" smtClean="0"/>
              <a:t>Compressed Air Energy Storage (CAES)</a:t>
            </a:r>
            <a:endParaRPr lang="de-DE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0722120" cy="470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0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4" y="1392888"/>
            <a:ext cx="8232522" cy="490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443934" y="994862"/>
            <a:ext cx="6135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Considerably large storage opportunities exist worldwide.</a:t>
            </a:r>
            <a:endParaRPr lang="en-US" i="1" dirty="0"/>
          </a:p>
        </p:txBody>
      </p:sp>
      <p:pic>
        <p:nvPicPr>
          <p:cNvPr id="7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95536" y="332657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2.5</a:t>
            </a:r>
            <a:r>
              <a:rPr lang="en-US" sz="2400" b="1" dirty="0"/>
              <a:t>	</a:t>
            </a:r>
            <a:r>
              <a:rPr lang="en-US" sz="2400" b="1" dirty="0" smtClean="0"/>
              <a:t>Compressed Air Energy Storage (CAES)</a:t>
            </a:r>
            <a:endParaRPr lang="de-DE" sz="2400" dirty="0"/>
          </a:p>
        </p:txBody>
      </p:sp>
      <p:sp>
        <p:nvSpPr>
          <p:cNvPr id="2" name="Rechteck 1"/>
          <p:cNvSpPr/>
          <p:nvPr/>
        </p:nvSpPr>
        <p:spPr>
          <a:xfrm>
            <a:off x="370919" y="6308270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http://web.fhnw.ch/plattformen/ee/CAS%20EE%2009%20ZA%20Druckluftspeicher.pdf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805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5536" y="332657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2.5</a:t>
            </a:r>
            <a:r>
              <a:rPr lang="en-US" sz="2400" b="1" dirty="0"/>
              <a:t>	Electrolysis of Water and Methanation</a:t>
            </a:r>
            <a:endParaRPr lang="de-DE" sz="2400" dirty="0"/>
          </a:p>
        </p:txBody>
      </p:sp>
      <p:pic>
        <p:nvPicPr>
          <p:cNvPr id="1026" name="Picture 2" descr="C:\Users\GENI\Desktop\inj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286146" cy="27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32237" y="16687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Excess Electricity could be used to produce hydrogen and methane out of water and inject it into the natural gas grid.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619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5536" y="332657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2.5</a:t>
            </a:r>
            <a:r>
              <a:rPr lang="en-US" sz="2400" b="1" dirty="0"/>
              <a:t>	Electrolysis of Water and Methanation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544425" y="119675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/>
              <a:t>The natural gas grid in Germany alone holds the potential of storing approximately 220 </a:t>
            </a:r>
            <a:r>
              <a:rPr lang="en-US" i="1" dirty="0" err="1" smtClean="0"/>
              <a:t>TWh</a:t>
            </a:r>
            <a:r>
              <a:rPr lang="en-US" i="1" dirty="0" smtClean="0"/>
              <a:t>. ( cf. current PSH share: 0,07 </a:t>
            </a:r>
            <a:r>
              <a:rPr lang="en-US" i="1" dirty="0" err="1" smtClean="0"/>
              <a:t>TWh</a:t>
            </a:r>
            <a:r>
              <a:rPr lang="en-US" i="1" dirty="0" smtClean="0"/>
              <a:t> )</a:t>
            </a:r>
            <a:endParaRPr lang="en-US" i="1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1" y="2060848"/>
            <a:ext cx="687586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8352928" cy="424847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1	Short Introduction to the Electric Grid</a:t>
            </a:r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2	Energy Storage Technologies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	2.1  Flywheels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	2.3  Superconducting </a:t>
            </a:r>
            <a:r>
              <a:rPr lang="en-US" sz="2400" dirty="0">
                <a:solidFill>
                  <a:schemeClr val="tx1"/>
                </a:solidFill>
              </a:rPr>
              <a:t>Magnetic Energy Storage (SMES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	2.3  Batteries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	2.4  Pumped </a:t>
            </a:r>
            <a:r>
              <a:rPr lang="en-US" sz="2400" dirty="0">
                <a:solidFill>
                  <a:schemeClr val="tx1"/>
                </a:solidFill>
              </a:rPr>
              <a:t>Storage Hydroelectricity (</a:t>
            </a:r>
            <a:r>
              <a:rPr lang="en-US" sz="2400" dirty="0" smtClean="0">
                <a:solidFill>
                  <a:schemeClr val="tx1"/>
                </a:solidFill>
              </a:rPr>
              <a:t>PSH)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	2.5  Compressed </a:t>
            </a:r>
            <a:r>
              <a:rPr lang="en-US" sz="2400" dirty="0">
                <a:solidFill>
                  <a:schemeClr val="tx1"/>
                </a:solidFill>
              </a:rPr>
              <a:t>Air Energy Storage (CAES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	2.6  Electrolysis </a:t>
            </a:r>
            <a:r>
              <a:rPr lang="en-US" sz="2400" dirty="0">
                <a:solidFill>
                  <a:schemeClr val="tx1"/>
                </a:solidFill>
              </a:rPr>
              <a:t>of water and </a:t>
            </a:r>
            <a:r>
              <a:rPr lang="en-US" sz="2400" dirty="0" smtClean="0">
                <a:solidFill>
                  <a:schemeClr val="tx1"/>
                </a:solidFill>
              </a:rPr>
              <a:t>Methanation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3	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Summary / Conclusion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611560" y="271914"/>
            <a:ext cx="6863784" cy="835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u="sng" dirty="0" smtClean="0">
                <a:solidFill>
                  <a:schemeClr val="tx1"/>
                </a:solidFill>
              </a:rPr>
              <a:t>Table of Content</a:t>
            </a:r>
          </a:p>
          <a:p>
            <a:pPr algn="l"/>
            <a:endParaRPr lang="de-DE" dirty="0"/>
          </a:p>
        </p:txBody>
      </p:sp>
      <p:pic>
        <p:nvPicPr>
          <p:cNvPr id="6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39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5536" y="332657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2.5</a:t>
            </a:r>
            <a:r>
              <a:rPr lang="en-US" sz="2400" b="1" dirty="0"/>
              <a:t>	Electrolysis of Water and Methanation</a:t>
            </a:r>
            <a:endParaRPr lang="de-DE" sz="240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3" y="1340768"/>
            <a:ext cx="10778249" cy="36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0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95536" y="332657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</a:t>
            </a:r>
            <a:r>
              <a:rPr lang="en-US" sz="2400" b="1" dirty="0"/>
              <a:t>	</a:t>
            </a:r>
            <a:r>
              <a:rPr lang="en-US" sz="2400" b="1" dirty="0"/>
              <a:t>Summary / Conclusion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4" y="1668764"/>
            <a:ext cx="8979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Current renewable technologies require storage possibilities</a:t>
            </a:r>
          </a:p>
          <a:p>
            <a:pPr lvl="1"/>
            <a:r>
              <a:rPr lang="en-US" sz="2400" dirty="0" smtClean="0"/>
              <a:t> 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400" dirty="0" smtClean="0"/>
              <a:t>Leading to a huge storage problem world wide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PSH currently the only viable solution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Flywheels, SMES and batteries possess small potential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CAES shows the greatest potential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Electrolysis/</a:t>
            </a:r>
            <a:r>
              <a:rPr lang="en-US" sz="2400" dirty="0" err="1" smtClean="0"/>
              <a:t>Methanation</a:t>
            </a:r>
            <a:r>
              <a:rPr lang="en-US" sz="2400" dirty="0" smtClean="0"/>
              <a:t> as a contingency plan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0163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/>
          </p:cNvSpPr>
          <p:nvPr/>
        </p:nvSpPr>
        <p:spPr>
          <a:xfrm>
            <a:off x="611560" y="271914"/>
            <a:ext cx="6863784" cy="835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1 	Short Introduction to the </a:t>
            </a: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lectric Grid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179513" y="1107373"/>
            <a:ext cx="8964488" cy="11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tx1"/>
                </a:solidFill>
              </a:rPr>
              <a:t>The amount of electricity produced must always be on the same level as demanded!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5733465" y="3379975"/>
            <a:ext cx="3410536" cy="2495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Base Load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Intermediate Load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Peak Load</a:t>
            </a:r>
          </a:p>
        </p:txBody>
      </p:sp>
      <p:sp>
        <p:nvSpPr>
          <p:cNvPr id="3" name="Rechteck 2"/>
          <p:cNvSpPr/>
          <p:nvPr/>
        </p:nvSpPr>
        <p:spPr>
          <a:xfrm>
            <a:off x="364922" y="5902015"/>
            <a:ext cx="6617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en-US" sz="1400" i="1" dirty="0"/>
              <a:t>: </a:t>
            </a:r>
            <a:r>
              <a:rPr lang="en-US" sz="1200" i="1" dirty="0"/>
              <a:t>http</a:t>
            </a:r>
            <a:r>
              <a:rPr lang="en-US" sz="1400" i="1" dirty="0"/>
              <a:t>://</a:t>
            </a:r>
            <a:r>
              <a:rPr lang="en-US" sz="1200" i="1" dirty="0"/>
              <a:t>www.world-nuclear.org/info/inf10.html</a:t>
            </a:r>
            <a:endParaRPr lang="en-US" sz="1400" dirty="0"/>
          </a:p>
        </p:txBody>
      </p:sp>
      <p:pic>
        <p:nvPicPr>
          <p:cNvPr id="9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r0digy\Desktop\summer_winter_Original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8" y="1916832"/>
            <a:ext cx="5649153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2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/>
          </p:cNvSpPr>
          <p:nvPr/>
        </p:nvSpPr>
        <p:spPr>
          <a:xfrm>
            <a:off x="611560" y="271914"/>
            <a:ext cx="6863784" cy="835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1 	Short Introduction to the </a:t>
            </a: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lectric Grid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637247" y="1107374"/>
            <a:ext cx="8136904" cy="881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tx1"/>
                </a:solidFill>
              </a:rPr>
              <a:t>Most renewable energy sources have a fluctuating output.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GENI\Energy Storage Technologies\quick presentatio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" y="1563316"/>
            <a:ext cx="7391137" cy="40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421645" y="5373216"/>
            <a:ext cx="8136904" cy="11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3" name="Pfeil nach rechts 2"/>
          <p:cNvSpPr/>
          <p:nvPr/>
        </p:nvSpPr>
        <p:spPr>
          <a:xfrm>
            <a:off x="1513637" y="596103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2761991" y="5929139"/>
            <a:ext cx="6012160" cy="739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Need for storage solutions!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5258" y="5475130"/>
            <a:ext cx="7920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Source: http://michaelwenzl.de/wiki/ee:virtuelles-kraftwerk-lechfeld:vortrag_gruene</a:t>
            </a:r>
            <a:endParaRPr lang="en-US" sz="1600" i="1" dirty="0"/>
          </a:p>
        </p:txBody>
      </p:sp>
      <p:pic>
        <p:nvPicPr>
          <p:cNvPr id="13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7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/>
          </p:cNvSpPr>
          <p:nvPr/>
        </p:nvSpPr>
        <p:spPr>
          <a:xfrm>
            <a:off x="611560" y="271914"/>
            <a:ext cx="6863784" cy="835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2 	</a:t>
            </a:r>
            <a:r>
              <a:rPr lang="en-US" sz="2400" b="1" dirty="0" smtClean="0">
                <a:solidFill>
                  <a:schemeClr val="tx1"/>
                </a:solidFill>
              </a:rPr>
              <a:t>Energy Storage </a:t>
            </a:r>
            <a:r>
              <a:rPr lang="en-US" sz="2400" b="1" dirty="0">
                <a:solidFill>
                  <a:schemeClr val="tx1"/>
                </a:solidFill>
              </a:rPr>
              <a:t>Technologies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637247" y="1107374"/>
            <a:ext cx="8136904" cy="881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tx1"/>
                </a:solidFill>
              </a:rPr>
              <a:t>Storage systems balance out the fluctuation of renewable energies.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21645" y="5373216"/>
            <a:ext cx="8136904" cy="11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529656" y="6167759"/>
            <a:ext cx="7920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Source: </a:t>
            </a:r>
            <a:r>
              <a:rPr lang="de-DE" sz="1200" i="1" dirty="0"/>
              <a:t>http://</a:t>
            </a:r>
            <a:r>
              <a:rPr lang="de-DE" sz="1200" i="1" dirty="0" smtClean="0"/>
              <a:t>www.saftbatteries.com/MarketSegments/Energystorageandrenewables/OnGridEnergyStorage/Electricity </a:t>
            </a:r>
            <a:r>
              <a:rPr lang="de-DE" sz="1200" i="1" dirty="0" err="1" smtClean="0"/>
              <a:t>Consumption</a:t>
            </a:r>
            <a:r>
              <a:rPr lang="de-DE" sz="1200" i="1" dirty="0" smtClean="0"/>
              <a:t>/</a:t>
            </a:r>
            <a:r>
              <a:rPr lang="de-DE" sz="1200" i="1" dirty="0" err="1" smtClean="0"/>
              <a:t>tabid</a:t>
            </a:r>
            <a:r>
              <a:rPr lang="de-DE" sz="1200" i="1" dirty="0" smtClean="0"/>
              <a:t>/467/Language/en-US/Default.aspx</a:t>
            </a:r>
            <a:endParaRPr lang="en-US" sz="1200" i="1" dirty="0"/>
          </a:p>
        </p:txBody>
      </p:sp>
      <p:pic>
        <p:nvPicPr>
          <p:cNvPr id="13" name="Grafik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r0digy\Desktop\ongrid-consump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" y="1514909"/>
            <a:ext cx="5904656" cy="47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1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/>
          </p:cNvSpPr>
          <p:nvPr/>
        </p:nvSpPr>
        <p:spPr>
          <a:xfrm>
            <a:off x="611560" y="271914"/>
            <a:ext cx="6863784" cy="996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2.1 	Flywheels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4098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28117"/>
            <a:ext cx="6746792" cy="500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platzhalter 2"/>
          <p:cNvSpPr txBox="1">
            <a:spLocks/>
          </p:cNvSpPr>
          <p:nvPr/>
        </p:nvSpPr>
        <p:spPr>
          <a:xfrm>
            <a:off x="179513" y="1700808"/>
            <a:ext cx="2418125" cy="3096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tx1"/>
                </a:solidFill>
              </a:rPr>
              <a:t>Flywheels store energy in form of kinetic energy in a rotating hub.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197047" y="6289418"/>
            <a:ext cx="2867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http://www.acsystems.com/vycon/</a:t>
            </a:r>
            <a:endParaRPr lang="de-DE" sz="1200" dirty="0"/>
          </a:p>
        </p:txBody>
      </p:sp>
      <p:pic>
        <p:nvPicPr>
          <p:cNvPr id="8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7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02190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18812" y="332656"/>
            <a:ext cx="533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2.1 	Flywheels</a:t>
            </a:r>
            <a:endParaRPr lang="de-DE" sz="2400" b="1" dirty="0"/>
          </a:p>
        </p:txBody>
      </p:sp>
      <p:pic>
        <p:nvPicPr>
          <p:cNvPr id="7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6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260648"/>
            <a:ext cx="7793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2.2 	Superconducting Magnetic Energy Storage</a:t>
            </a:r>
            <a:endParaRPr lang="de-DE" sz="2400" b="1" dirty="0"/>
          </a:p>
        </p:txBody>
      </p:sp>
      <p:pic>
        <p:nvPicPr>
          <p:cNvPr id="7170" name="Grafi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00" y="1124744"/>
            <a:ext cx="374569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39552" y="2060848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SMES system stores energy in form of an electromagnetic field surrounding the coil.</a:t>
            </a:r>
            <a:endParaRPr lang="en-US" i="1" dirty="0"/>
          </a:p>
        </p:txBody>
      </p:sp>
      <p:sp>
        <p:nvSpPr>
          <p:cNvPr id="3" name="Rechteck 2"/>
          <p:cNvSpPr/>
          <p:nvPr/>
        </p:nvSpPr>
        <p:spPr>
          <a:xfrm>
            <a:off x="4436521" y="5851980"/>
            <a:ext cx="48880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</a:t>
            </a:r>
            <a:r>
              <a:rPr lang="en-US" sz="1200" i="1" dirty="0" smtClean="0"/>
              <a:t>: http</a:t>
            </a:r>
            <a:r>
              <a:rPr lang="en-US" sz="1200" i="1" dirty="0"/>
              <a:t>://</a:t>
            </a:r>
            <a:r>
              <a:rPr lang="en-US" sz="1200" i="1" dirty="0" smtClean="0"/>
              <a:t>www.lowcarbonfutures.org/assets/ media/SMES_final.pdf</a:t>
            </a:r>
            <a:endParaRPr lang="de-DE" sz="1200" dirty="0"/>
          </a:p>
        </p:txBody>
      </p:sp>
      <p:pic>
        <p:nvPicPr>
          <p:cNvPr id="8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6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156"/>
            <a:ext cx="10164239" cy="369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39552" y="260648"/>
            <a:ext cx="7793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2.2 	Superconducting Magnetic Energy Storage</a:t>
            </a:r>
            <a:endParaRPr lang="de-DE" sz="2400" b="1" dirty="0"/>
          </a:p>
        </p:txBody>
      </p:sp>
      <p:pic>
        <p:nvPicPr>
          <p:cNvPr id="6" name="Grafik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44" y="300978"/>
            <a:ext cx="15854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1779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Bildschirmpräsentation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GENI</dc:creator>
  <cp:lastModifiedBy>Pr0digy</cp:lastModifiedBy>
  <cp:revision>36</cp:revision>
  <dcterms:created xsi:type="dcterms:W3CDTF">2012-09-04T19:18:05Z</dcterms:created>
  <dcterms:modified xsi:type="dcterms:W3CDTF">2012-09-07T16:13:20Z</dcterms:modified>
</cp:coreProperties>
</file>