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7" r:id="rId2"/>
    <p:sldId id="264" r:id="rId3"/>
    <p:sldId id="265" r:id="rId4"/>
    <p:sldId id="262" r:id="rId5"/>
    <p:sldId id="256" r:id="rId6"/>
    <p:sldId id="261" r:id="rId7"/>
    <p:sldId id="266" r:id="rId8"/>
    <p:sldId id="267" r:id="rId9"/>
    <p:sldId id="268" r:id="rId10"/>
    <p:sldId id="269" r:id="rId11"/>
    <p:sldId id="270" r:id="rId12"/>
    <p:sldId id="271" r:id="rId13"/>
    <p:sldId id="26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6751" autoAdjust="0"/>
  </p:normalViewPr>
  <p:slideViewPr>
    <p:cSldViewPr snapToGrid="0">
      <p:cViewPr>
        <p:scale>
          <a:sx n="70" d="100"/>
          <a:sy n="70" d="100"/>
        </p:scale>
        <p:origin x="2568" y="12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C82ED0-4824-4086-8BDF-EE5DEE8231AD}" type="datetimeFigureOut">
              <a:rPr lang="en-US" smtClean="0"/>
              <a:t>3/5/2015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B027AA-6F6E-4197-8401-097C28240AAA}" type="slidenum">
              <a:rPr lang="en-US" smtClean="0"/>
              <a:t>‹#›</a:t>
            </a:fld>
            <a:endParaRPr lang="en-US"/>
          </a:p>
        </p:txBody>
      </p:sp>
    </p:spTree>
    <p:extLst>
      <p:ext uri="{BB962C8B-B14F-4D97-AF65-F5344CB8AC3E}">
        <p14:creationId xmlns:p14="http://schemas.microsoft.com/office/powerpoint/2010/main" val="199875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b="1" smtClean="0"/>
              <a:t>In a recent Rolling Stone article 350.org founder Bill McKibben explained why climate change is a crisis that must be addressed NOW. </a:t>
            </a:r>
          </a:p>
          <a:p>
            <a:pPr eaLnBrk="1" hangingPunct="1">
              <a:spcBef>
                <a:spcPct val="0"/>
              </a:spcBef>
              <a:buFontTx/>
              <a:buChar char="•"/>
            </a:pPr>
            <a:r>
              <a:rPr lang="en-US" altLang="en-US" b="1" smtClean="0"/>
              <a:t>He talked about “three simple numbers that add up to global catastrophe” and which he calls “Global Warming’s Terrifying new Math”. </a:t>
            </a:r>
          </a:p>
          <a:p>
            <a:pPr eaLnBrk="1" hangingPunct="1">
              <a:spcBef>
                <a:spcPct val="0"/>
              </a:spcBef>
              <a:buFontTx/>
              <a:buChar char="•"/>
            </a:pPr>
            <a:r>
              <a:rPr lang="en-US" altLang="en-US" b="1" smtClean="0">
                <a:sym typeface="Wingdings" panose="05000000000000000000" pitchFamily="2" charset="2"/>
              </a:rPr>
              <a:t>We already covered the first number—2 degrees C—the safe upper limit for global temperatures. </a:t>
            </a:r>
          </a:p>
          <a:p>
            <a:pPr eaLnBrk="1" hangingPunct="1">
              <a:spcBef>
                <a:spcPct val="0"/>
              </a:spcBef>
            </a:pPr>
            <a:r>
              <a:rPr lang="en-US" altLang="en-US" b="1" smtClean="0">
                <a:sym typeface="Wingdings" panose="05000000000000000000" pitchFamily="2" charset="2"/>
              </a:rPr>
              <a:t>_____________________________________________________________________________________________________________________</a:t>
            </a:r>
            <a:r>
              <a:rPr lang="en-US" altLang="en-US" smtClean="0"/>
              <a:t> </a:t>
            </a:r>
          </a:p>
          <a:p>
            <a:pPr eaLnBrk="1" hangingPunct="1">
              <a:spcBef>
                <a:spcPct val="0"/>
              </a:spcBef>
            </a:pPr>
            <a:r>
              <a:rPr lang="en-US" altLang="en-US" smtClean="0"/>
              <a:t>In a powerful Rolling Stone magazine article from summer 2012, 350.org founder Bill McKibben explained the urgency of acting NOW to deal with climate change. He said there are “3 simple numbers that add up to global catastrophe.” We’ve already covered the first one: 2 degrees celsius of increased global temperature as the safe limit. </a:t>
            </a:r>
          </a:p>
          <a:p>
            <a:pPr eaLnBrk="1" hangingPunct="1">
              <a:spcBef>
                <a:spcPct val="0"/>
              </a:spcBef>
            </a:pPr>
            <a:r>
              <a:rPr lang="en-US" altLang="en-US" smtClean="0"/>
              <a:t>__________________________________________________________________________________________________________________________________________________________________</a:t>
            </a:r>
          </a:p>
          <a:p>
            <a:pPr eaLnBrk="1" hangingPunct="1">
              <a:spcBef>
                <a:spcPct val="0"/>
              </a:spcBef>
              <a:buFontTx/>
              <a:buChar char="•"/>
            </a:pPr>
            <a:endParaRPr lang="en-US" altLang="en-US" smtClean="0"/>
          </a:p>
          <a:p>
            <a:pPr eaLnBrk="1" hangingPunct="1">
              <a:spcBef>
                <a:spcPct val="0"/>
              </a:spcBef>
              <a:buFontTx/>
              <a:buChar char="•"/>
            </a:pPr>
            <a:endParaRPr lang="en-US" altLang="en-US" b="1" smtClean="0">
              <a:sym typeface="Wingdings" panose="05000000000000000000" pitchFamily="2" charset="2"/>
            </a:endParaRPr>
          </a:p>
          <a:p>
            <a:pPr eaLnBrk="1" hangingPunct="1">
              <a:spcBef>
                <a:spcPct val="0"/>
              </a:spcBef>
            </a:pPr>
            <a:endParaRPr lang="en-US" altLang="en-US" b="1" smtClean="0"/>
          </a:p>
          <a:p>
            <a:pPr eaLnBrk="1" hangingPunct="1">
              <a:spcBef>
                <a:spcPct val="0"/>
              </a:spcBef>
            </a:pPr>
            <a:r>
              <a:rPr lang="en-US" altLang="en-US" smtClean="0">
                <a:sym typeface="Wingdings" panose="05000000000000000000" pitchFamily="2" charset="2"/>
              </a:rPr>
              <a:t>July 19, 2012  Rolling Stone magazine…rollingstone.com</a:t>
            </a:r>
          </a:p>
        </p:txBody>
      </p:sp>
    </p:spTree>
    <p:extLst>
      <p:ext uri="{BB962C8B-B14F-4D97-AF65-F5344CB8AC3E}">
        <p14:creationId xmlns:p14="http://schemas.microsoft.com/office/powerpoint/2010/main" val="390786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buFontTx/>
              <a:buChar char="•"/>
            </a:pPr>
            <a:r>
              <a:rPr lang="en-US" altLang="en-US" b="1" smtClean="0"/>
              <a:t>The second number is 565 gigatons. This is the amount of CO2 that scientists estimate we can pour into the atmosphere </a:t>
            </a:r>
            <a:r>
              <a:rPr lang="en-US" altLang="en-US" b="1" u="sng" smtClean="0"/>
              <a:t>by midcentury</a:t>
            </a:r>
            <a:r>
              <a:rPr lang="en-US" altLang="en-US" b="1" smtClean="0"/>
              <a:t> and still have a good chance of staying below the 2 degree limit. But if we keep doing what we’re doing now, we’ll blow past this limit by around 2030.</a:t>
            </a:r>
          </a:p>
          <a:p>
            <a:pPr eaLnBrk="1" hangingPunct="1">
              <a:lnSpc>
                <a:spcPct val="90000"/>
              </a:lnSpc>
              <a:spcBef>
                <a:spcPct val="0"/>
              </a:spcBef>
              <a:buFontTx/>
              <a:buChar char="•"/>
            </a:pPr>
            <a:r>
              <a:rPr lang="en-US" altLang="en-US" b="1" smtClean="0"/>
              <a:t>The third number Bill talked about is the amount of carbon in proven reserves of coal, gas, and oil. Does anyone know what that number is? Do you think it is more than 565 gigatons? Less? </a:t>
            </a:r>
          </a:p>
          <a:p>
            <a:pPr eaLnBrk="1" hangingPunct="1">
              <a:lnSpc>
                <a:spcPct val="90000"/>
              </a:lnSpc>
              <a:spcBef>
                <a:spcPct val="0"/>
              </a:spcBef>
              <a:buFontTx/>
              <a:buChar char="•"/>
            </a:pPr>
            <a:r>
              <a:rPr lang="en-US" altLang="en-US" b="1" smtClean="0"/>
              <a:t>It’s 2,795 Gigatons. Again, that’s the amount of carbon contained in the proven coal, gas, and oil reserves of the planet.  In short, the fossil fuels we're currently planning to extract and burn are 5 times the amount of carbon we can burn safely by midcentury.</a:t>
            </a:r>
          </a:p>
          <a:p>
            <a:pPr eaLnBrk="1" hangingPunct="1">
              <a:lnSpc>
                <a:spcPct val="90000"/>
              </a:lnSpc>
              <a:spcBef>
                <a:spcPct val="0"/>
              </a:spcBef>
              <a:buFontTx/>
              <a:buChar char="•"/>
            </a:pPr>
            <a:r>
              <a:rPr lang="en-US" altLang="en-US" b="1" smtClean="0"/>
              <a:t>That means we need to find a way to keep 80% of that fuel in the ground.</a:t>
            </a:r>
          </a:p>
          <a:p>
            <a:pPr eaLnBrk="1" hangingPunct="1">
              <a:lnSpc>
                <a:spcPct val="90000"/>
              </a:lnSpc>
              <a:spcBef>
                <a:spcPct val="0"/>
              </a:spcBef>
            </a:pPr>
            <a:r>
              <a:rPr lang="en-US" altLang="en-US" sz="1000" b="1" smtClean="0"/>
              <a:t>______________________________________________________________________________________________________________________</a:t>
            </a:r>
          </a:p>
          <a:p>
            <a:pPr eaLnBrk="1" hangingPunct="1">
              <a:lnSpc>
                <a:spcPct val="90000"/>
              </a:lnSpc>
              <a:spcBef>
                <a:spcPct val="0"/>
              </a:spcBef>
            </a:pPr>
            <a:endParaRPr lang="en-US" altLang="en-US" sz="1000" smtClean="0"/>
          </a:p>
          <a:p>
            <a:pPr eaLnBrk="1" hangingPunct="1">
              <a:lnSpc>
                <a:spcPct val="90000"/>
              </a:lnSpc>
              <a:spcBef>
                <a:spcPct val="0"/>
              </a:spcBef>
            </a:pPr>
            <a:r>
              <a:rPr lang="en-US" altLang="en-US" sz="1000" smtClean="0"/>
              <a:t>The second number is 565 gigatons. That is the amount of CO2 scientists estimate we can burn by 2050 and still have a good chance of staying below the 2 degree limit. But if we keep doing what we’re doing now, we’ll blow past this limit by around 2030.</a:t>
            </a:r>
          </a:p>
          <a:p>
            <a:pPr eaLnBrk="1" hangingPunct="1">
              <a:lnSpc>
                <a:spcPct val="90000"/>
              </a:lnSpc>
              <a:spcBef>
                <a:spcPct val="0"/>
              </a:spcBef>
            </a:pPr>
            <a:endParaRPr lang="en-US" altLang="en-US" sz="1000" smtClean="0"/>
          </a:p>
          <a:p>
            <a:pPr eaLnBrk="1" hangingPunct="1">
              <a:lnSpc>
                <a:spcPct val="90000"/>
              </a:lnSpc>
              <a:spcBef>
                <a:spcPct val="0"/>
              </a:spcBef>
            </a:pPr>
            <a:r>
              <a:rPr lang="en-US" altLang="en-US" sz="1000" smtClean="0"/>
              <a:t>The third number that is part of Bill’s simple math has to do with how much coal, oil and gas have already been found. Would anyone like to guess how much it is? Do you think it is more than 565 gigatons? Less? It’s 2,795 gigatons. That’s right: oil, gas and coal companies throughout the world have already found 5 times the amount of fuel that we can burn without destroying our planet.</a:t>
            </a:r>
          </a:p>
          <a:p>
            <a:pPr eaLnBrk="1" hangingPunct="1">
              <a:lnSpc>
                <a:spcPct val="90000"/>
              </a:lnSpc>
              <a:spcBef>
                <a:spcPct val="0"/>
              </a:spcBef>
            </a:pPr>
            <a:r>
              <a:rPr lang="en-US" altLang="en-US" sz="1000" smtClean="0"/>
              <a:t>That means we need to find a way to keep 80% of that fuel in the ground.</a:t>
            </a:r>
          </a:p>
          <a:p>
            <a:pPr eaLnBrk="1" hangingPunct="1">
              <a:lnSpc>
                <a:spcPct val="90000"/>
              </a:lnSpc>
              <a:spcBef>
                <a:spcPct val="0"/>
              </a:spcBef>
            </a:pPr>
            <a:r>
              <a:rPr lang="en-US" altLang="en-US" sz="1000" smtClean="0"/>
              <a:t>_________________________________________________________________________________________________________________________________________________________________</a:t>
            </a:r>
          </a:p>
          <a:p>
            <a:pPr eaLnBrk="1" hangingPunct="1">
              <a:lnSpc>
                <a:spcPct val="90000"/>
              </a:lnSpc>
              <a:spcBef>
                <a:spcPct val="0"/>
              </a:spcBef>
            </a:pPr>
            <a:endParaRPr lang="en-US" altLang="en-US" sz="1000" smtClean="0"/>
          </a:p>
          <a:p>
            <a:pPr eaLnBrk="1" hangingPunct="1">
              <a:lnSpc>
                <a:spcPct val="90000"/>
              </a:lnSpc>
              <a:spcBef>
                <a:spcPct val="0"/>
              </a:spcBef>
            </a:pPr>
            <a:endParaRPr lang="en-US" altLang="en-US" sz="1000" smtClean="0"/>
          </a:p>
        </p:txBody>
      </p:sp>
    </p:spTree>
    <p:extLst>
      <p:ext uri="{BB962C8B-B14F-4D97-AF65-F5344CB8AC3E}">
        <p14:creationId xmlns:p14="http://schemas.microsoft.com/office/powerpoint/2010/main" val="1728412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buFontTx/>
              <a:buChar char="•"/>
            </a:pPr>
            <a:r>
              <a:rPr lang="en-US" altLang="en-US" b="1" smtClean="0"/>
              <a:t>So actually I’m going to skip the what is climate change and go right to why it’s a crisis. I was told (Jeff!) that you all know your stuff. </a:t>
            </a:r>
          </a:p>
          <a:p>
            <a:pPr eaLnBrk="1" hangingPunct="1">
              <a:lnSpc>
                <a:spcPct val="80000"/>
              </a:lnSpc>
              <a:spcBef>
                <a:spcPct val="0"/>
              </a:spcBef>
              <a:buFontTx/>
              <a:buChar char="•"/>
            </a:pPr>
            <a:endParaRPr lang="en-US" altLang="en-US" b="1" smtClean="0"/>
          </a:p>
          <a:p>
            <a:pPr eaLnBrk="1" hangingPunct="1">
              <a:lnSpc>
                <a:spcPct val="80000"/>
              </a:lnSpc>
              <a:spcBef>
                <a:spcPct val="0"/>
              </a:spcBef>
              <a:buFontTx/>
              <a:buChar char="•"/>
            </a:pPr>
            <a:r>
              <a:rPr lang="en-US" altLang="en-US" b="1" smtClean="0"/>
              <a:t>In this graph the red line shows how much carbon dioxide is in our atmosphere (in ppm or parts per million) over a period of several 100,00 years.</a:t>
            </a:r>
            <a:r>
              <a:rPr lang="en-US" altLang="en-US" smtClean="0"/>
              <a:t> </a:t>
            </a:r>
            <a:endParaRPr lang="en-US" altLang="en-US" b="1" smtClean="0"/>
          </a:p>
          <a:p>
            <a:pPr eaLnBrk="1" hangingPunct="1">
              <a:lnSpc>
                <a:spcPct val="80000"/>
              </a:lnSpc>
              <a:spcBef>
                <a:spcPct val="0"/>
              </a:spcBef>
              <a:buFontTx/>
              <a:buChar char="•"/>
            </a:pPr>
            <a:r>
              <a:rPr lang="en-US" altLang="en-US" b="1" smtClean="0"/>
              <a:t>The blue line shows global temperature.  (You can see that they are very closely related)        </a:t>
            </a:r>
            <a:r>
              <a:rPr lang="en-US" altLang="en-US" smtClean="0"/>
              <a:t>[NEXT]</a:t>
            </a:r>
          </a:p>
          <a:p>
            <a:pPr eaLnBrk="1" hangingPunct="1">
              <a:lnSpc>
                <a:spcPct val="80000"/>
              </a:lnSpc>
              <a:spcBef>
                <a:spcPct val="0"/>
              </a:spcBef>
              <a:buFontTx/>
              <a:buChar char="•"/>
            </a:pPr>
            <a:r>
              <a:rPr lang="en-US" altLang="en-US" b="1" smtClean="0"/>
              <a:t>For many hundreds of thousands of years (including all of modern human history) the concentration of CO2 in the atmosphere has been stable at about 275ppm.    </a:t>
            </a:r>
            <a:r>
              <a:rPr lang="en-US" altLang="en-US" smtClean="0"/>
              <a:t>[NEXT]</a:t>
            </a:r>
            <a:endParaRPr lang="en-US" altLang="en-US" b="1" smtClean="0"/>
          </a:p>
          <a:p>
            <a:pPr eaLnBrk="1" hangingPunct="1">
              <a:lnSpc>
                <a:spcPct val="80000"/>
              </a:lnSpc>
              <a:spcBef>
                <a:spcPct val="0"/>
              </a:spcBef>
              <a:buFontTx/>
              <a:buChar char="•"/>
            </a:pPr>
            <a:r>
              <a:rPr lang="en-US" altLang="en-US" b="1" smtClean="0"/>
              <a:t>But by burning fossil fuels, it has now reached about 400 ppm.     </a:t>
            </a:r>
            <a:r>
              <a:rPr lang="en-US" altLang="en-US" smtClean="0"/>
              <a:t>[NEXT]</a:t>
            </a:r>
            <a:endParaRPr lang="en-US" altLang="en-US" b="1" smtClean="0"/>
          </a:p>
          <a:p>
            <a:pPr eaLnBrk="1" hangingPunct="1">
              <a:lnSpc>
                <a:spcPct val="80000"/>
              </a:lnSpc>
              <a:spcBef>
                <a:spcPct val="0"/>
              </a:spcBef>
              <a:buFontTx/>
              <a:buChar char="•"/>
            </a:pPr>
            <a:r>
              <a:rPr lang="en-US" altLang="en-US" b="1" smtClean="0"/>
              <a:t>If we continue business as usual we are on track for 550 ppm by the end of the century, an extremely dangerous level that would cause catastrophic climate problems. </a:t>
            </a:r>
          </a:p>
          <a:p>
            <a:pPr eaLnBrk="1" hangingPunct="1">
              <a:lnSpc>
                <a:spcPct val="80000"/>
              </a:lnSpc>
              <a:spcBef>
                <a:spcPct val="0"/>
              </a:spcBef>
              <a:buFontTx/>
              <a:buChar char="•"/>
            </a:pPr>
            <a:r>
              <a:rPr lang="en-US" altLang="en-US" b="1" smtClean="0"/>
              <a:t>Our group, SanDiego350.org, gets its name from 350 ppm. This is the concentration of carbon dioxide that scientists consider safe.</a:t>
            </a:r>
          </a:p>
          <a:p>
            <a:pPr eaLnBrk="1" hangingPunct="1">
              <a:lnSpc>
                <a:spcPct val="80000"/>
              </a:lnSpc>
              <a:spcBef>
                <a:spcPct val="0"/>
              </a:spcBef>
            </a:pPr>
            <a:r>
              <a:rPr lang="en-US" altLang="en-US" sz="1000" smtClean="0"/>
              <a:t>______________________________________________________________________________________________________________________________________</a:t>
            </a:r>
          </a:p>
          <a:p>
            <a:pPr eaLnBrk="1" hangingPunct="1">
              <a:lnSpc>
                <a:spcPct val="80000"/>
              </a:lnSpc>
              <a:spcBef>
                <a:spcPct val="0"/>
              </a:spcBef>
            </a:pPr>
            <a:r>
              <a:rPr lang="en-US" altLang="en-US" sz="1000" smtClean="0"/>
              <a:t>On this graph the red line shows how much carbon dioxide is in our atmosphere. The blue line shows global temperatures. You can see they are very closely related. For hundreds of thousands of years, the concentration of CO2 in the atmosphere was stable at around 280 parts per million. But by burning fossil fuels, it has now reached about 400ppm. If we keep doing what we’re doing now, the level of CO2 will reach 550ppm by the end of the century, an extremely dangerous level that would cause catastrophic climate problems. Our group, SanDiego350.org, gets its name from 350ppm, a level scientists say would make the planet safe.</a:t>
            </a:r>
          </a:p>
          <a:p>
            <a:pPr eaLnBrk="1" hangingPunct="1">
              <a:lnSpc>
                <a:spcPct val="80000"/>
              </a:lnSpc>
              <a:spcBef>
                <a:spcPct val="0"/>
              </a:spcBef>
            </a:pPr>
            <a:r>
              <a:rPr lang="en-US" altLang="en-US" sz="900" smtClean="0"/>
              <a:t>___________________________________________________________________________________________________________________________________________________________________</a:t>
            </a:r>
          </a:p>
          <a:p>
            <a:pPr eaLnBrk="1" hangingPunct="1">
              <a:lnSpc>
                <a:spcPct val="80000"/>
              </a:lnSpc>
              <a:spcBef>
                <a:spcPct val="0"/>
              </a:spcBef>
              <a:buFontTx/>
              <a:buChar char="•"/>
            </a:pPr>
            <a:endParaRPr lang="en-US" altLang="en-US" sz="900" b="1" smtClean="0"/>
          </a:p>
          <a:p>
            <a:pPr eaLnBrk="1" hangingPunct="1">
              <a:lnSpc>
                <a:spcPct val="80000"/>
              </a:lnSpc>
              <a:spcBef>
                <a:spcPct val="0"/>
              </a:spcBef>
            </a:pPr>
            <a:endParaRPr lang="en-US" altLang="en-US" sz="900" smtClean="0"/>
          </a:p>
          <a:p>
            <a:pPr>
              <a:lnSpc>
                <a:spcPct val="80000"/>
              </a:lnSpc>
            </a:pPr>
            <a:r>
              <a:rPr lang="en-US" altLang="en-US" sz="900" smtClean="0"/>
              <a:t>Notes: Target Atmospheric CO2: Where Should Humanity Aim? By James Hansen et. al. is the paper where the 350ppm target comes from. It argues that we should aim to reduce carbon dioxide concentrations to 350ppm to avoid a largely ice-free Earth. (50 million years ago, carbon dioxide dropped in concentration to 425+/-75ppm and glaciers formed.) </a:t>
            </a:r>
          </a:p>
          <a:p>
            <a:pPr>
              <a:lnSpc>
                <a:spcPct val="80000"/>
              </a:lnSpc>
            </a:pPr>
            <a:endParaRPr lang="en-US" altLang="en-US" sz="900" smtClean="0"/>
          </a:p>
          <a:p>
            <a:pPr eaLnBrk="1" hangingPunct="1">
              <a:lnSpc>
                <a:spcPct val="80000"/>
              </a:lnSpc>
              <a:spcBef>
                <a:spcPct val="0"/>
              </a:spcBef>
            </a:pPr>
            <a:endParaRPr lang="en-US" altLang="en-US" sz="900" smtClean="0"/>
          </a:p>
        </p:txBody>
      </p:sp>
    </p:spTree>
    <p:extLst>
      <p:ext uri="{BB962C8B-B14F-4D97-AF65-F5344CB8AC3E}">
        <p14:creationId xmlns:p14="http://schemas.microsoft.com/office/powerpoint/2010/main" val="3026975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buFontTx/>
              <a:buChar char="•"/>
            </a:pPr>
            <a:r>
              <a:rPr lang="en-US" altLang="en-US" b="1" smtClean="0"/>
              <a:t>So actually I’m going to skip the what is climate change and go right to why it’s a crisis. I was told (Jeff!) that you all know your stuff. </a:t>
            </a:r>
          </a:p>
          <a:p>
            <a:pPr eaLnBrk="1" hangingPunct="1">
              <a:lnSpc>
                <a:spcPct val="80000"/>
              </a:lnSpc>
              <a:spcBef>
                <a:spcPct val="0"/>
              </a:spcBef>
              <a:buFontTx/>
              <a:buChar char="•"/>
            </a:pPr>
            <a:endParaRPr lang="en-US" altLang="en-US" b="1" smtClean="0"/>
          </a:p>
          <a:p>
            <a:pPr eaLnBrk="1" hangingPunct="1">
              <a:lnSpc>
                <a:spcPct val="80000"/>
              </a:lnSpc>
              <a:spcBef>
                <a:spcPct val="0"/>
              </a:spcBef>
              <a:buFontTx/>
              <a:buChar char="•"/>
            </a:pPr>
            <a:r>
              <a:rPr lang="en-US" altLang="en-US" b="1" smtClean="0"/>
              <a:t>In this graph the red line shows how much carbon dioxide is in our atmosphere (in ppm or parts per million) over a period of several 100,00 years.</a:t>
            </a:r>
            <a:r>
              <a:rPr lang="en-US" altLang="en-US" smtClean="0"/>
              <a:t> </a:t>
            </a:r>
            <a:endParaRPr lang="en-US" altLang="en-US" b="1" smtClean="0"/>
          </a:p>
          <a:p>
            <a:pPr eaLnBrk="1" hangingPunct="1">
              <a:lnSpc>
                <a:spcPct val="80000"/>
              </a:lnSpc>
              <a:spcBef>
                <a:spcPct val="0"/>
              </a:spcBef>
              <a:buFontTx/>
              <a:buChar char="•"/>
            </a:pPr>
            <a:r>
              <a:rPr lang="en-US" altLang="en-US" b="1" smtClean="0"/>
              <a:t>The blue line shows global temperature.  (You can see that they are very closely related)        </a:t>
            </a:r>
            <a:r>
              <a:rPr lang="en-US" altLang="en-US" smtClean="0"/>
              <a:t>[NEXT]</a:t>
            </a:r>
          </a:p>
          <a:p>
            <a:pPr eaLnBrk="1" hangingPunct="1">
              <a:lnSpc>
                <a:spcPct val="80000"/>
              </a:lnSpc>
              <a:spcBef>
                <a:spcPct val="0"/>
              </a:spcBef>
              <a:buFontTx/>
              <a:buChar char="•"/>
            </a:pPr>
            <a:r>
              <a:rPr lang="en-US" altLang="en-US" b="1" smtClean="0"/>
              <a:t>For many hundreds of thousands of years (including all of modern human history) the concentration of CO2 in the atmosphere has been stable at about 275ppm.    </a:t>
            </a:r>
            <a:r>
              <a:rPr lang="en-US" altLang="en-US" smtClean="0"/>
              <a:t>[NEXT]</a:t>
            </a:r>
            <a:endParaRPr lang="en-US" altLang="en-US" b="1" smtClean="0"/>
          </a:p>
          <a:p>
            <a:pPr eaLnBrk="1" hangingPunct="1">
              <a:lnSpc>
                <a:spcPct val="80000"/>
              </a:lnSpc>
              <a:spcBef>
                <a:spcPct val="0"/>
              </a:spcBef>
              <a:buFontTx/>
              <a:buChar char="•"/>
            </a:pPr>
            <a:r>
              <a:rPr lang="en-US" altLang="en-US" b="1" smtClean="0"/>
              <a:t>But by burning fossil fuels, it has now reached about 400 ppm.     </a:t>
            </a:r>
            <a:r>
              <a:rPr lang="en-US" altLang="en-US" smtClean="0"/>
              <a:t>[NEXT]</a:t>
            </a:r>
            <a:endParaRPr lang="en-US" altLang="en-US" b="1" smtClean="0"/>
          </a:p>
          <a:p>
            <a:pPr eaLnBrk="1" hangingPunct="1">
              <a:lnSpc>
                <a:spcPct val="80000"/>
              </a:lnSpc>
              <a:spcBef>
                <a:spcPct val="0"/>
              </a:spcBef>
              <a:buFontTx/>
              <a:buChar char="•"/>
            </a:pPr>
            <a:r>
              <a:rPr lang="en-US" altLang="en-US" b="1" smtClean="0"/>
              <a:t>If we continue business as usual we are on track for 550 ppm by the end of the century, an extremely dangerous level that would cause catastrophic climate problems. </a:t>
            </a:r>
          </a:p>
          <a:p>
            <a:pPr eaLnBrk="1" hangingPunct="1">
              <a:lnSpc>
                <a:spcPct val="80000"/>
              </a:lnSpc>
              <a:spcBef>
                <a:spcPct val="0"/>
              </a:spcBef>
              <a:buFontTx/>
              <a:buChar char="•"/>
            </a:pPr>
            <a:r>
              <a:rPr lang="en-US" altLang="en-US" b="1" smtClean="0"/>
              <a:t>Our group, SanDiego350.org, gets its name from 350 ppm. This is the concentration of carbon dioxide that scientists consider safe.</a:t>
            </a:r>
          </a:p>
          <a:p>
            <a:pPr eaLnBrk="1" hangingPunct="1">
              <a:lnSpc>
                <a:spcPct val="80000"/>
              </a:lnSpc>
              <a:spcBef>
                <a:spcPct val="0"/>
              </a:spcBef>
            </a:pPr>
            <a:r>
              <a:rPr lang="en-US" altLang="en-US" sz="1000" smtClean="0"/>
              <a:t>______________________________________________________________________________________________________________________________________</a:t>
            </a:r>
          </a:p>
          <a:p>
            <a:pPr eaLnBrk="1" hangingPunct="1">
              <a:lnSpc>
                <a:spcPct val="80000"/>
              </a:lnSpc>
              <a:spcBef>
                <a:spcPct val="0"/>
              </a:spcBef>
            </a:pPr>
            <a:r>
              <a:rPr lang="en-US" altLang="en-US" sz="1000" smtClean="0"/>
              <a:t>On this graph the red line shows how much carbon dioxide is in our atmosphere. The blue line shows global temperatures. You can see they are very closely related. For hundreds of thousands of years, the concentration of CO2 in the atmosphere was stable at around 280 parts per million. But by burning fossil fuels, it has now reached about 400ppm. If we keep doing what we’re doing now, the level of CO2 will reach 550ppm by the end of the century, an extremely dangerous level that would cause catastrophic climate problems. Our group, SanDiego350.org, gets its name from 350ppm, a level scientists say would make the planet safe.</a:t>
            </a:r>
          </a:p>
          <a:p>
            <a:pPr eaLnBrk="1" hangingPunct="1">
              <a:lnSpc>
                <a:spcPct val="80000"/>
              </a:lnSpc>
              <a:spcBef>
                <a:spcPct val="0"/>
              </a:spcBef>
            </a:pPr>
            <a:r>
              <a:rPr lang="en-US" altLang="en-US" sz="900" smtClean="0"/>
              <a:t>___________________________________________________________________________________________________________________________________________________________________</a:t>
            </a:r>
          </a:p>
          <a:p>
            <a:pPr eaLnBrk="1" hangingPunct="1">
              <a:lnSpc>
                <a:spcPct val="80000"/>
              </a:lnSpc>
              <a:spcBef>
                <a:spcPct val="0"/>
              </a:spcBef>
              <a:buFontTx/>
              <a:buChar char="•"/>
            </a:pPr>
            <a:endParaRPr lang="en-US" altLang="en-US" sz="900" b="1" smtClean="0"/>
          </a:p>
          <a:p>
            <a:pPr eaLnBrk="1" hangingPunct="1">
              <a:lnSpc>
                <a:spcPct val="80000"/>
              </a:lnSpc>
              <a:spcBef>
                <a:spcPct val="0"/>
              </a:spcBef>
            </a:pPr>
            <a:endParaRPr lang="en-US" altLang="en-US" sz="900" smtClean="0"/>
          </a:p>
          <a:p>
            <a:pPr>
              <a:lnSpc>
                <a:spcPct val="80000"/>
              </a:lnSpc>
            </a:pPr>
            <a:r>
              <a:rPr lang="en-US" altLang="en-US" sz="900" smtClean="0"/>
              <a:t>Notes: Target Atmospheric CO2: Where Should Humanity Aim? By James Hansen et. al. is the paper where the 350ppm target comes from. It argues that we should aim to reduce carbon dioxide concentrations to 350ppm to avoid a largely ice-free Earth. (50 million years ago, carbon dioxide dropped in concentration to 425+/-75ppm and glaciers formed.) </a:t>
            </a:r>
          </a:p>
          <a:p>
            <a:pPr>
              <a:lnSpc>
                <a:spcPct val="80000"/>
              </a:lnSpc>
            </a:pPr>
            <a:endParaRPr lang="en-US" altLang="en-US" sz="900" smtClean="0"/>
          </a:p>
          <a:p>
            <a:pPr eaLnBrk="1" hangingPunct="1">
              <a:lnSpc>
                <a:spcPct val="80000"/>
              </a:lnSpc>
              <a:spcBef>
                <a:spcPct val="0"/>
              </a:spcBef>
            </a:pPr>
            <a:endParaRPr lang="en-US" altLang="en-US" sz="900" smtClean="0"/>
          </a:p>
        </p:txBody>
      </p:sp>
    </p:spTree>
    <p:extLst>
      <p:ext uri="{BB962C8B-B14F-4D97-AF65-F5344CB8AC3E}">
        <p14:creationId xmlns:p14="http://schemas.microsoft.com/office/powerpoint/2010/main" val="3372831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3EF4961-6077-4487-A6B7-2604F6E84777}" type="datetimeFigureOut">
              <a:rPr lang="en-US" smtClean="0"/>
              <a:t>3/5/2015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75D900-27AC-4318-B789-ECC2521628C5}" type="slidenum">
              <a:rPr lang="en-US" smtClean="0"/>
              <a:t>‹#›</a:t>
            </a:fld>
            <a:endParaRPr lang="en-US"/>
          </a:p>
        </p:txBody>
      </p:sp>
    </p:spTree>
    <p:extLst>
      <p:ext uri="{BB962C8B-B14F-4D97-AF65-F5344CB8AC3E}">
        <p14:creationId xmlns:p14="http://schemas.microsoft.com/office/powerpoint/2010/main" val="2174075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EF4961-6077-4487-A6B7-2604F6E84777}" type="datetimeFigureOut">
              <a:rPr lang="en-US" smtClean="0"/>
              <a:t>3/5/2015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75D900-27AC-4318-B789-ECC2521628C5}" type="slidenum">
              <a:rPr lang="en-US" smtClean="0"/>
              <a:t>‹#›</a:t>
            </a:fld>
            <a:endParaRPr lang="en-US"/>
          </a:p>
        </p:txBody>
      </p:sp>
    </p:spTree>
    <p:extLst>
      <p:ext uri="{BB962C8B-B14F-4D97-AF65-F5344CB8AC3E}">
        <p14:creationId xmlns:p14="http://schemas.microsoft.com/office/powerpoint/2010/main" val="3192867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EF4961-6077-4487-A6B7-2604F6E84777}" type="datetimeFigureOut">
              <a:rPr lang="en-US" smtClean="0"/>
              <a:t>3/5/2015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75D900-27AC-4318-B789-ECC2521628C5}" type="slidenum">
              <a:rPr lang="en-US" smtClean="0"/>
              <a:t>‹#›</a:t>
            </a:fld>
            <a:endParaRPr lang="en-US"/>
          </a:p>
        </p:txBody>
      </p:sp>
    </p:spTree>
    <p:extLst>
      <p:ext uri="{BB962C8B-B14F-4D97-AF65-F5344CB8AC3E}">
        <p14:creationId xmlns:p14="http://schemas.microsoft.com/office/powerpoint/2010/main" val="705265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19" name="Text Placeholder 18"/>
          <p:cNvSpPr>
            <a:spLocks noGrp="1"/>
          </p:cNvSpPr>
          <p:nvPr>
            <p:ph type="body" sz="quarter" idx="13"/>
          </p:nvPr>
        </p:nvSpPr>
        <p:spPr>
          <a:xfrm>
            <a:off x="766972" y="5943600"/>
            <a:ext cx="6824273" cy="646981"/>
          </a:xfrm>
        </p:spPr>
        <p:txBody>
          <a:bodyPr/>
          <a:lstStyle>
            <a:lvl1pPr marL="0" indent="0">
              <a:buNone/>
              <a:defRPr sz="3600" b="1">
                <a:solidFill>
                  <a:schemeClr val="bg1"/>
                </a:solidFill>
                <a:latin typeface="Comic Sans MS" panose="030F0702030302020204" pitchFamily="66" charset="0"/>
              </a:defRPr>
            </a:lvl1pPr>
            <a:lvl2pPr>
              <a:defRPr sz="3600" b="1">
                <a:solidFill>
                  <a:schemeClr val="bg1"/>
                </a:solidFill>
                <a:latin typeface="Comic Sans MS" panose="030F0702030302020204" pitchFamily="66" charset="0"/>
              </a:defRPr>
            </a:lvl2pPr>
            <a:lvl3pPr>
              <a:defRPr sz="3600" b="1">
                <a:solidFill>
                  <a:schemeClr val="bg1"/>
                </a:solidFill>
                <a:latin typeface="Comic Sans MS" panose="030F0702030302020204" pitchFamily="66" charset="0"/>
              </a:defRPr>
            </a:lvl3pPr>
            <a:lvl4pPr>
              <a:defRPr sz="3600" b="1">
                <a:solidFill>
                  <a:schemeClr val="bg1"/>
                </a:solidFill>
                <a:latin typeface="Comic Sans MS" panose="030F0702030302020204" pitchFamily="66" charset="0"/>
              </a:defRPr>
            </a:lvl4pPr>
            <a:lvl5pPr>
              <a:defRPr sz="3600" b="1">
                <a:solidFill>
                  <a:schemeClr val="bg1"/>
                </a:solidFill>
                <a:latin typeface="Comic Sans MS" panose="030F0702030302020204" pitchFamily="66"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4"/>
          </p:nvPr>
        </p:nvSpPr>
        <p:spPr/>
        <p:txBody>
          <a:bodyPr/>
          <a:lstStyle>
            <a:lvl1pPr>
              <a:defRPr/>
            </a:lvl1pPr>
          </a:lstStyle>
          <a:p>
            <a:pPr>
              <a:defRPr/>
            </a:pPr>
            <a:fld id="{9ABAB8CA-D533-46A3-B166-2FD260CA6FA7}" type="datetimeFigureOut">
              <a:rPr lang="en-US"/>
              <a:pPr>
                <a:defRPr/>
              </a:pPr>
              <a:t>3/5/2015</a:t>
            </a:fld>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fld id="{0B35ECB0-16C3-4F67-811E-79B9E0F55580}" type="slidenum">
              <a:rPr lang="en-US" altLang="en-US"/>
              <a:pPr/>
              <a:t>‹#›</a:t>
            </a:fld>
            <a:endParaRPr lang="en-US" altLang="en-US"/>
          </a:p>
        </p:txBody>
      </p:sp>
    </p:spTree>
    <p:extLst>
      <p:ext uri="{BB962C8B-B14F-4D97-AF65-F5344CB8AC3E}">
        <p14:creationId xmlns:p14="http://schemas.microsoft.com/office/powerpoint/2010/main" val="664316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19" name="Text Placeholder 18"/>
          <p:cNvSpPr>
            <a:spLocks noGrp="1"/>
          </p:cNvSpPr>
          <p:nvPr>
            <p:ph type="body" sz="quarter" idx="13"/>
          </p:nvPr>
        </p:nvSpPr>
        <p:spPr>
          <a:xfrm>
            <a:off x="766972" y="5943600"/>
            <a:ext cx="6824273" cy="646981"/>
          </a:xfrm>
        </p:spPr>
        <p:txBody>
          <a:bodyPr/>
          <a:lstStyle>
            <a:lvl1pPr marL="0" indent="0">
              <a:buNone/>
              <a:defRPr sz="3600" b="1">
                <a:solidFill>
                  <a:schemeClr val="bg1"/>
                </a:solidFill>
                <a:latin typeface="Comic Sans MS" panose="030F0702030302020204" pitchFamily="66" charset="0"/>
              </a:defRPr>
            </a:lvl1pPr>
            <a:lvl2pPr>
              <a:defRPr sz="3600" b="1">
                <a:solidFill>
                  <a:schemeClr val="bg1"/>
                </a:solidFill>
                <a:latin typeface="Comic Sans MS" panose="030F0702030302020204" pitchFamily="66" charset="0"/>
              </a:defRPr>
            </a:lvl2pPr>
            <a:lvl3pPr>
              <a:defRPr sz="3600" b="1">
                <a:solidFill>
                  <a:schemeClr val="bg1"/>
                </a:solidFill>
                <a:latin typeface="Comic Sans MS" panose="030F0702030302020204" pitchFamily="66" charset="0"/>
              </a:defRPr>
            </a:lvl3pPr>
            <a:lvl4pPr>
              <a:defRPr sz="3600" b="1">
                <a:solidFill>
                  <a:schemeClr val="bg1"/>
                </a:solidFill>
                <a:latin typeface="Comic Sans MS" panose="030F0702030302020204" pitchFamily="66" charset="0"/>
              </a:defRPr>
            </a:lvl4pPr>
            <a:lvl5pPr>
              <a:defRPr sz="3600" b="1">
                <a:solidFill>
                  <a:schemeClr val="bg1"/>
                </a:solidFill>
                <a:latin typeface="Comic Sans MS" panose="030F0702030302020204" pitchFamily="66"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4"/>
          </p:nvPr>
        </p:nvSpPr>
        <p:spPr/>
        <p:txBody>
          <a:bodyPr/>
          <a:lstStyle>
            <a:lvl1pPr>
              <a:defRPr/>
            </a:lvl1pPr>
          </a:lstStyle>
          <a:p>
            <a:pPr>
              <a:defRPr/>
            </a:pPr>
            <a:fld id="{9ABAB8CA-D533-46A3-B166-2FD260CA6FA7}" type="datetimeFigureOut">
              <a:rPr lang="en-US"/>
              <a:pPr>
                <a:defRPr/>
              </a:pPr>
              <a:t>3/5/2015</a:t>
            </a:fld>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fld id="{0B35ECB0-16C3-4F67-811E-79B9E0F55580}" type="slidenum">
              <a:rPr lang="en-US" altLang="en-US"/>
              <a:pPr/>
              <a:t>‹#›</a:t>
            </a:fld>
            <a:endParaRPr lang="en-US" altLang="en-US"/>
          </a:p>
        </p:txBody>
      </p:sp>
    </p:spTree>
    <p:extLst>
      <p:ext uri="{BB962C8B-B14F-4D97-AF65-F5344CB8AC3E}">
        <p14:creationId xmlns:p14="http://schemas.microsoft.com/office/powerpoint/2010/main" val="41138982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19" name="Text Placeholder 18"/>
          <p:cNvSpPr>
            <a:spLocks noGrp="1"/>
          </p:cNvSpPr>
          <p:nvPr>
            <p:ph type="body" sz="quarter" idx="13"/>
          </p:nvPr>
        </p:nvSpPr>
        <p:spPr>
          <a:xfrm>
            <a:off x="766972" y="5943600"/>
            <a:ext cx="6824273" cy="646981"/>
          </a:xfrm>
        </p:spPr>
        <p:txBody>
          <a:bodyPr/>
          <a:lstStyle>
            <a:lvl1pPr marL="0" indent="0">
              <a:buNone/>
              <a:defRPr sz="3600" b="1">
                <a:solidFill>
                  <a:schemeClr val="bg1"/>
                </a:solidFill>
                <a:latin typeface="Comic Sans MS" panose="030F0702030302020204" pitchFamily="66" charset="0"/>
              </a:defRPr>
            </a:lvl1pPr>
            <a:lvl2pPr>
              <a:defRPr sz="3600" b="1">
                <a:solidFill>
                  <a:schemeClr val="bg1"/>
                </a:solidFill>
                <a:latin typeface="Comic Sans MS" panose="030F0702030302020204" pitchFamily="66" charset="0"/>
              </a:defRPr>
            </a:lvl2pPr>
            <a:lvl3pPr>
              <a:defRPr sz="3600" b="1">
                <a:solidFill>
                  <a:schemeClr val="bg1"/>
                </a:solidFill>
                <a:latin typeface="Comic Sans MS" panose="030F0702030302020204" pitchFamily="66" charset="0"/>
              </a:defRPr>
            </a:lvl3pPr>
            <a:lvl4pPr>
              <a:defRPr sz="3600" b="1">
                <a:solidFill>
                  <a:schemeClr val="bg1"/>
                </a:solidFill>
                <a:latin typeface="Comic Sans MS" panose="030F0702030302020204" pitchFamily="66" charset="0"/>
              </a:defRPr>
            </a:lvl4pPr>
            <a:lvl5pPr>
              <a:defRPr sz="3600" b="1">
                <a:solidFill>
                  <a:schemeClr val="bg1"/>
                </a:solidFill>
                <a:latin typeface="Comic Sans MS" panose="030F0702030302020204" pitchFamily="66"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4"/>
          </p:nvPr>
        </p:nvSpPr>
        <p:spPr/>
        <p:txBody>
          <a:bodyPr/>
          <a:lstStyle>
            <a:lvl1pPr>
              <a:defRPr/>
            </a:lvl1pPr>
          </a:lstStyle>
          <a:p>
            <a:pPr>
              <a:defRPr/>
            </a:pPr>
            <a:fld id="{A152A050-C5C4-4759-BFC1-01FE5273554A}" type="datetimeFigureOut">
              <a:rPr lang="en-US"/>
              <a:pPr>
                <a:defRPr/>
              </a:pPr>
              <a:t>3/5/2015</a:t>
            </a:fld>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fld id="{BE37D7D8-228E-41EF-BA20-988E8293ECC4}" type="slidenum">
              <a:rPr lang="en-US" altLang="en-US"/>
              <a:pPr/>
              <a:t>‹#›</a:t>
            </a:fld>
            <a:endParaRPr lang="en-US" altLang="en-US"/>
          </a:p>
        </p:txBody>
      </p:sp>
    </p:spTree>
    <p:extLst>
      <p:ext uri="{BB962C8B-B14F-4D97-AF65-F5344CB8AC3E}">
        <p14:creationId xmlns:p14="http://schemas.microsoft.com/office/powerpoint/2010/main" val="28852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EF4961-6077-4487-A6B7-2604F6E84777}" type="datetimeFigureOut">
              <a:rPr lang="en-US" smtClean="0"/>
              <a:t>3/5/2015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75D900-27AC-4318-B789-ECC2521628C5}" type="slidenum">
              <a:rPr lang="en-US" smtClean="0"/>
              <a:t>‹#›</a:t>
            </a:fld>
            <a:endParaRPr lang="en-US"/>
          </a:p>
        </p:txBody>
      </p:sp>
    </p:spTree>
    <p:extLst>
      <p:ext uri="{BB962C8B-B14F-4D97-AF65-F5344CB8AC3E}">
        <p14:creationId xmlns:p14="http://schemas.microsoft.com/office/powerpoint/2010/main" val="2382889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EF4961-6077-4487-A6B7-2604F6E84777}" type="datetimeFigureOut">
              <a:rPr lang="en-US" smtClean="0"/>
              <a:t>3/5/2015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75D900-27AC-4318-B789-ECC2521628C5}" type="slidenum">
              <a:rPr lang="en-US" smtClean="0"/>
              <a:t>‹#›</a:t>
            </a:fld>
            <a:endParaRPr lang="en-US"/>
          </a:p>
        </p:txBody>
      </p:sp>
    </p:spTree>
    <p:extLst>
      <p:ext uri="{BB962C8B-B14F-4D97-AF65-F5344CB8AC3E}">
        <p14:creationId xmlns:p14="http://schemas.microsoft.com/office/powerpoint/2010/main" val="880477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3EF4961-6077-4487-A6B7-2604F6E84777}" type="datetimeFigureOut">
              <a:rPr lang="en-US" smtClean="0"/>
              <a:t>3/5/2015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75D900-27AC-4318-B789-ECC2521628C5}" type="slidenum">
              <a:rPr lang="en-US" smtClean="0"/>
              <a:t>‹#›</a:t>
            </a:fld>
            <a:endParaRPr lang="en-US"/>
          </a:p>
        </p:txBody>
      </p:sp>
    </p:spTree>
    <p:extLst>
      <p:ext uri="{BB962C8B-B14F-4D97-AF65-F5344CB8AC3E}">
        <p14:creationId xmlns:p14="http://schemas.microsoft.com/office/powerpoint/2010/main" val="906333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3EF4961-6077-4487-A6B7-2604F6E84777}" type="datetimeFigureOut">
              <a:rPr lang="en-US" smtClean="0"/>
              <a:t>3/5/2015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75D900-27AC-4318-B789-ECC2521628C5}" type="slidenum">
              <a:rPr lang="en-US" smtClean="0"/>
              <a:t>‹#›</a:t>
            </a:fld>
            <a:endParaRPr lang="en-US"/>
          </a:p>
        </p:txBody>
      </p:sp>
    </p:spTree>
    <p:extLst>
      <p:ext uri="{BB962C8B-B14F-4D97-AF65-F5344CB8AC3E}">
        <p14:creationId xmlns:p14="http://schemas.microsoft.com/office/powerpoint/2010/main" val="3207338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3EF4961-6077-4487-A6B7-2604F6E84777}" type="datetimeFigureOut">
              <a:rPr lang="en-US" smtClean="0"/>
              <a:t>3/5/2015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75D900-27AC-4318-B789-ECC2521628C5}" type="slidenum">
              <a:rPr lang="en-US" smtClean="0"/>
              <a:t>‹#›</a:t>
            </a:fld>
            <a:endParaRPr lang="en-US"/>
          </a:p>
        </p:txBody>
      </p:sp>
    </p:spTree>
    <p:extLst>
      <p:ext uri="{BB962C8B-B14F-4D97-AF65-F5344CB8AC3E}">
        <p14:creationId xmlns:p14="http://schemas.microsoft.com/office/powerpoint/2010/main" val="2800179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EF4961-6077-4487-A6B7-2604F6E84777}" type="datetimeFigureOut">
              <a:rPr lang="en-US" smtClean="0"/>
              <a:t>3/5/2015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75D900-27AC-4318-B789-ECC2521628C5}" type="slidenum">
              <a:rPr lang="en-US" smtClean="0"/>
              <a:t>‹#›</a:t>
            </a:fld>
            <a:endParaRPr lang="en-US"/>
          </a:p>
        </p:txBody>
      </p:sp>
    </p:spTree>
    <p:extLst>
      <p:ext uri="{BB962C8B-B14F-4D97-AF65-F5344CB8AC3E}">
        <p14:creationId xmlns:p14="http://schemas.microsoft.com/office/powerpoint/2010/main" val="3070640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EF4961-6077-4487-A6B7-2604F6E84777}" type="datetimeFigureOut">
              <a:rPr lang="en-US" smtClean="0"/>
              <a:t>3/5/2015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75D900-27AC-4318-B789-ECC2521628C5}" type="slidenum">
              <a:rPr lang="en-US" smtClean="0"/>
              <a:t>‹#›</a:t>
            </a:fld>
            <a:endParaRPr lang="en-US"/>
          </a:p>
        </p:txBody>
      </p:sp>
    </p:spTree>
    <p:extLst>
      <p:ext uri="{BB962C8B-B14F-4D97-AF65-F5344CB8AC3E}">
        <p14:creationId xmlns:p14="http://schemas.microsoft.com/office/powerpoint/2010/main" val="3599030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EF4961-6077-4487-A6B7-2604F6E84777}" type="datetimeFigureOut">
              <a:rPr lang="en-US" smtClean="0"/>
              <a:t>3/5/2015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75D900-27AC-4318-B789-ECC2521628C5}" type="slidenum">
              <a:rPr lang="en-US" smtClean="0"/>
              <a:t>‹#›</a:t>
            </a:fld>
            <a:endParaRPr lang="en-US"/>
          </a:p>
        </p:txBody>
      </p:sp>
    </p:spTree>
    <p:extLst>
      <p:ext uri="{BB962C8B-B14F-4D97-AF65-F5344CB8AC3E}">
        <p14:creationId xmlns:p14="http://schemas.microsoft.com/office/powerpoint/2010/main" val="4168921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EF4961-6077-4487-A6B7-2604F6E84777}" type="datetimeFigureOut">
              <a:rPr lang="en-US" smtClean="0"/>
              <a:t>3/5/2015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75D900-27AC-4318-B789-ECC2521628C5}" type="slidenum">
              <a:rPr lang="en-US" smtClean="0"/>
              <a:t>‹#›</a:t>
            </a:fld>
            <a:endParaRPr lang="en-US"/>
          </a:p>
        </p:txBody>
      </p:sp>
    </p:spTree>
    <p:extLst>
      <p:ext uri="{BB962C8B-B14F-4D97-AF65-F5344CB8AC3E}">
        <p14:creationId xmlns:p14="http://schemas.microsoft.com/office/powerpoint/2010/main" val="16016842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 id="214748367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hyperlink" Target="http://gofossilfree.org/" TargetMode="External"/><Relationship Id="rId2" Type="http://schemas.openxmlformats.org/officeDocument/2006/relationships/hyperlink" Target="http://sandiego350.org/" TargetMode="Externa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www.rollingstone.com/politics/news/global-warmings-terrifying-new-math-20120719" TargetMode="External"/><Relationship Id="rId4" Type="http://schemas.openxmlformats.org/officeDocument/2006/relationships/hyperlink" Target="http://www.fossilfreeca.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3914" y="467270"/>
            <a:ext cx="7772400" cy="4636992"/>
          </a:xfrm>
        </p:spPr>
        <p:txBody>
          <a:bodyPr>
            <a:normAutofit/>
          </a:bodyPr>
          <a:lstStyle/>
          <a:p>
            <a:r>
              <a:rPr lang="en-US" sz="8800" b="1" dirty="0" smtClean="0"/>
              <a:t>DIVESTMENT:</a:t>
            </a:r>
            <a:br>
              <a:rPr lang="en-US" sz="8800" b="1" dirty="0" smtClean="0"/>
            </a:br>
            <a:r>
              <a:rPr lang="en-US" dirty="0" smtClean="0"/>
              <a:t>The </a:t>
            </a:r>
            <a:r>
              <a:rPr lang="en-US" dirty="0"/>
              <a:t>reduction of some kind of asset for financial, ethical, or political </a:t>
            </a:r>
            <a:r>
              <a:rPr lang="en-US" dirty="0" smtClean="0"/>
              <a:t>objectives.</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5833" y="5933157"/>
            <a:ext cx="3248167" cy="760832"/>
          </a:xfrm>
          <a:prstGeom prst="rect">
            <a:avLst/>
          </a:prstGeom>
        </p:spPr>
      </p:pic>
      <p:sp>
        <p:nvSpPr>
          <p:cNvPr id="6" name="TextBox 5"/>
          <p:cNvSpPr txBox="1"/>
          <p:nvPr/>
        </p:nvSpPr>
        <p:spPr>
          <a:xfrm>
            <a:off x="0" y="5913441"/>
            <a:ext cx="5744586" cy="830997"/>
          </a:xfrm>
          <a:prstGeom prst="rect">
            <a:avLst/>
          </a:prstGeom>
          <a:noFill/>
        </p:spPr>
        <p:txBody>
          <a:bodyPr wrap="none" rtlCol="0">
            <a:spAutoFit/>
          </a:bodyPr>
          <a:lstStyle/>
          <a:p>
            <a:r>
              <a:rPr lang="en-US" sz="2400" b="1" dirty="0" smtClean="0"/>
              <a:t>Masada Disenhouse</a:t>
            </a:r>
          </a:p>
          <a:p>
            <a:r>
              <a:rPr lang="en-US" sz="2400" b="1" dirty="0" smtClean="0"/>
              <a:t>Co-Founder, Steering Committee Member</a:t>
            </a:r>
            <a:endParaRPr lang="en-US" sz="2400" b="1" dirty="0"/>
          </a:p>
        </p:txBody>
      </p:sp>
    </p:spTree>
    <p:extLst>
      <p:ext uri="{BB962C8B-B14F-4D97-AF65-F5344CB8AC3E}">
        <p14:creationId xmlns:p14="http://schemas.microsoft.com/office/powerpoint/2010/main" val="36453593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rotWithShape="1">
          <a:blip r:embed="rId2"/>
          <a:srcRect l="1268" t="10485" r="32165"/>
          <a:stretch/>
        </p:blipFill>
        <p:spPr>
          <a:xfrm>
            <a:off x="-58777" y="1"/>
            <a:ext cx="9202777" cy="7438030"/>
          </a:xfrm>
          <a:prstGeom prst="rect">
            <a:avLst/>
          </a:prstGeom>
        </p:spPr>
      </p:pic>
    </p:spTree>
    <p:extLst>
      <p:ext uri="{BB962C8B-B14F-4D97-AF65-F5344CB8AC3E}">
        <p14:creationId xmlns:p14="http://schemas.microsoft.com/office/powerpoint/2010/main" val="16213113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http://sandiego350.org/blog/wp-content/uploads/2012/05/phot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359" y="0"/>
            <a:ext cx="4343641" cy="3257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4" descr="Lisa Shaffer visit 6-11-13"/>
          <p:cNvPicPr>
            <a:picLocks noChangeAspect="1" noChangeArrowheads="1"/>
          </p:cNvPicPr>
          <p:nvPr/>
        </p:nvPicPr>
        <p:blipFill>
          <a:blip r:embed="rId4" cstate="print">
            <a:extLst>
              <a:ext uri="{28A0092B-C50C-407E-A947-70E740481C1C}">
                <a14:useLocalDpi xmlns:a14="http://schemas.microsoft.com/office/drawing/2010/main" val="0"/>
              </a:ext>
            </a:extLst>
          </a:blip>
          <a:srcRect l="1389" t="3719" r="2777"/>
          <a:stretch>
            <a:fillRect/>
          </a:stretch>
        </p:blipFill>
        <p:spPr bwMode="auto">
          <a:xfrm>
            <a:off x="-1" y="-1"/>
            <a:ext cx="4800359" cy="3602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4" name="Picture 2" descr="https://scontent-sjc.xx.fbcdn.net/hphotos-xpa1/t31.0-8/1836934_712444265515149_7541995320075411211_o.jpg"/>
          <p:cNvPicPr>
            <a:picLocks noChangeAspect="1" noChangeArrowheads="1"/>
          </p:cNvPicPr>
          <p:nvPr/>
        </p:nvPicPr>
        <p:blipFill rotWithShape="1">
          <a:blip r:embed="rId5">
            <a:extLst>
              <a:ext uri="{28A0092B-C50C-407E-A947-70E740481C1C}">
                <a14:useLocalDpi xmlns:a14="http://schemas.microsoft.com/office/drawing/2010/main" val="0"/>
              </a:ext>
            </a:extLst>
          </a:blip>
          <a:srcRect t="9247" b="8791"/>
          <a:stretch/>
        </p:blipFill>
        <p:spPr bwMode="auto">
          <a:xfrm>
            <a:off x="0" y="2838732"/>
            <a:ext cx="9144000" cy="4998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2471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784416"/>
            <a:ext cx="6804025"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ight Arrow 9"/>
          <p:cNvSpPr/>
          <p:nvPr/>
        </p:nvSpPr>
        <p:spPr>
          <a:xfrm flipH="1">
            <a:off x="7164388" y="754254"/>
            <a:ext cx="1741487" cy="7620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t>550ppm??!</a:t>
            </a:r>
          </a:p>
        </p:txBody>
      </p:sp>
      <p:sp>
        <p:nvSpPr>
          <p:cNvPr id="11" name="Right Arrow 10"/>
          <p:cNvSpPr/>
          <p:nvPr/>
        </p:nvSpPr>
        <p:spPr>
          <a:xfrm flipH="1">
            <a:off x="7162800" y="3141854"/>
            <a:ext cx="1741488" cy="7620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t>275ppm</a:t>
            </a:r>
          </a:p>
        </p:txBody>
      </p:sp>
      <p:grpSp>
        <p:nvGrpSpPr>
          <p:cNvPr id="2" name="Group 51"/>
          <p:cNvGrpSpPr>
            <a:grpSpLocks/>
          </p:cNvGrpSpPr>
          <p:nvPr/>
        </p:nvGrpSpPr>
        <p:grpSpPr bwMode="auto">
          <a:xfrm>
            <a:off x="7162800" y="2021079"/>
            <a:ext cx="1831975" cy="762000"/>
            <a:chOff x="4512" y="1584"/>
            <a:chExt cx="1154" cy="480"/>
          </a:xfrm>
        </p:grpSpPr>
        <p:sp>
          <p:nvSpPr>
            <p:cNvPr id="13" name="Right Arrow 12"/>
            <p:cNvSpPr/>
            <p:nvPr/>
          </p:nvSpPr>
          <p:spPr>
            <a:xfrm flipH="1">
              <a:off x="4512" y="1584"/>
              <a:ext cx="1141" cy="48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b="1" dirty="0"/>
            </a:p>
          </p:txBody>
        </p:sp>
        <p:sp>
          <p:nvSpPr>
            <p:cNvPr id="15372" name="TextBox 13"/>
            <p:cNvSpPr txBox="1">
              <a:spLocks noChangeArrowheads="1"/>
            </p:cNvSpPr>
            <p:nvPr/>
          </p:nvSpPr>
          <p:spPr bwMode="auto">
            <a:xfrm>
              <a:off x="4611" y="1696"/>
              <a:ext cx="105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1">
                  <a:solidFill>
                    <a:schemeClr val="bg1"/>
                  </a:solidFill>
                  <a:latin typeface="Calibri" panose="020F0502020204030204" pitchFamily="34" charset="0"/>
                </a:rPr>
                <a:t>Now: 400ppm </a:t>
              </a:r>
            </a:p>
          </p:txBody>
        </p:sp>
      </p:grpSp>
      <p:grpSp>
        <p:nvGrpSpPr>
          <p:cNvPr id="3" name="Group 4"/>
          <p:cNvGrpSpPr>
            <a:grpSpLocks/>
          </p:cNvGrpSpPr>
          <p:nvPr/>
        </p:nvGrpSpPr>
        <p:grpSpPr bwMode="auto">
          <a:xfrm>
            <a:off x="7159625" y="1802004"/>
            <a:ext cx="1920875" cy="2222500"/>
            <a:chOff x="7177177" y="1433988"/>
            <a:chExt cx="1920998" cy="2222500"/>
          </a:xfrm>
        </p:grpSpPr>
        <p:sp>
          <p:nvSpPr>
            <p:cNvPr id="15369" name="Rectangle 52"/>
            <p:cNvSpPr>
              <a:spLocks noChangeArrowheads="1"/>
            </p:cNvSpPr>
            <p:nvPr/>
          </p:nvSpPr>
          <p:spPr bwMode="auto">
            <a:xfrm>
              <a:off x="7177177" y="1433988"/>
              <a:ext cx="1920998" cy="2222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pic>
          <p:nvPicPr>
            <p:cNvPr id="15370" name="Picture 4" descr="http://350.org/sites/all/files/350-logo.png"/>
            <p:cNvPicPr>
              <a:picLocks noChangeAspect="1" noChangeArrowheads="1"/>
            </p:cNvPicPr>
            <p:nvPr/>
          </p:nvPicPr>
          <p:blipFill>
            <a:blip r:embed="rId4">
              <a:extLst>
                <a:ext uri="{28A0092B-C50C-407E-A947-70E740481C1C}">
                  <a14:useLocalDpi xmlns:a14="http://schemas.microsoft.com/office/drawing/2010/main" val="0"/>
                </a:ext>
              </a:extLst>
            </a:blip>
            <a:srcRect l="11778" t="10287" r="11111" b="11418"/>
            <a:stretch>
              <a:fillRect/>
            </a:stretch>
          </p:blipFill>
          <p:spPr bwMode="auto">
            <a:xfrm>
              <a:off x="7185804" y="1949926"/>
              <a:ext cx="1825900"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286" name="Oval 22"/>
          <p:cNvSpPr>
            <a:spLocks noChangeArrowheads="1"/>
          </p:cNvSpPr>
          <p:nvPr/>
        </p:nvSpPr>
        <p:spPr bwMode="auto">
          <a:xfrm>
            <a:off x="7021513" y="2346516"/>
            <a:ext cx="100012" cy="100013"/>
          </a:xfrm>
          <a:prstGeom prst="ellipse">
            <a:avLst/>
          </a:prstGeom>
          <a:solidFill>
            <a:srgbClr val="5F5F5F"/>
          </a:solidFill>
          <a:ln w="9525">
            <a:solidFill>
              <a:srgbClr val="C0C0C0"/>
            </a:solidFill>
            <a:round/>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Tree>
    <p:extLst>
      <p:ext uri="{BB962C8B-B14F-4D97-AF65-F5344CB8AC3E}">
        <p14:creationId xmlns:p14="http://schemas.microsoft.com/office/powerpoint/2010/main" val="31533958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28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12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LINKS</a:t>
            </a:r>
            <a:endParaRPr lang="en-US" b="1" dirty="0"/>
          </a:p>
        </p:txBody>
      </p:sp>
      <p:sp>
        <p:nvSpPr>
          <p:cNvPr id="6" name="Content Placeholder 5"/>
          <p:cNvSpPr>
            <a:spLocks noGrp="1"/>
          </p:cNvSpPr>
          <p:nvPr>
            <p:ph idx="1"/>
          </p:nvPr>
        </p:nvSpPr>
        <p:spPr>
          <a:xfrm>
            <a:off x="628649" y="1825625"/>
            <a:ext cx="8119565" cy="4351338"/>
          </a:xfrm>
        </p:spPr>
        <p:txBody>
          <a:bodyPr/>
          <a:lstStyle/>
          <a:p>
            <a:r>
              <a:rPr lang="en-US" b="1" dirty="0" smtClean="0"/>
              <a:t>SanDiego350 </a:t>
            </a:r>
            <a:r>
              <a:rPr lang="en-US" b="1" dirty="0" smtClean="0">
                <a:hlinkClick r:id="rId2"/>
              </a:rPr>
              <a:t>http://sandiego350.org</a:t>
            </a:r>
            <a:r>
              <a:rPr lang="en-US" b="1" dirty="0" smtClean="0"/>
              <a:t> </a:t>
            </a:r>
          </a:p>
          <a:p>
            <a:r>
              <a:rPr lang="en-US" b="1" dirty="0" smtClean="0"/>
              <a:t>Go </a:t>
            </a:r>
            <a:r>
              <a:rPr lang="en-US" b="1" dirty="0"/>
              <a:t>Fossil Free </a:t>
            </a:r>
            <a:r>
              <a:rPr lang="en-US" b="1" dirty="0">
                <a:hlinkClick r:id="rId3"/>
              </a:rPr>
              <a:t>http://</a:t>
            </a:r>
            <a:r>
              <a:rPr lang="en-US" b="1" dirty="0" smtClean="0">
                <a:hlinkClick r:id="rId3"/>
              </a:rPr>
              <a:t>gofossilfree.org</a:t>
            </a:r>
            <a:endParaRPr lang="en-US" b="1" dirty="0" smtClean="0"/>
          </a:p>
          <a:p>
            <a:r>
              <a:rPr lang="en-US" b="1" dirty="0" smtClean="0"/>
              <a:t>Fossil </a:t>
            </a:r>
            <a:r>
              <a:rPr lang="en-US" b="1" dirty="0"/>
              <a:t>Free California </a:t>
            </a:r>
            <a:r>
              <a:rPr lang="en-US" b="1" dirty="0" smtClean="0">
                <a:hlinkClick r:id="rId4"/>
              </a:rPr>
              <a:t>www.fossilfreeca.org</a:t>
            </a:r>
            <a:r>
              <a:rPr lang="en-US" dirty="0" smtClean="0"/>
              <a:t> </a:t>
            </a:r>
          </a:p>
          <a:p>
            <a:r>
              <a:rPr lang="en-US" b="1" dirty="0" smtClean="0"/>
              <a:t>Global Warming’s Terrifying New Math </a:t>
            </a:r>
            <a:r>
              <a:rPr lang="en-US" b="1" dirty="0" smtClean="0">
                <a:hlinkClick r:id="rId5"/>
              </a:rPr>
              <a:t>www.rollingstone.com/politics/news/global-warmings-terrifying-new-math-20120719</a:t>
            </a:r>
            <a:r>
              <a:rPr lang="en-US" b="1" dirty="0" smtClean="0"/>
              <a:t> </a:t>
            </a:r>
          </a:p>
          <a:p>
            <a:endParaRPr lang="en-US" dirty="0" smtClean="0"/>
          </a:p>
          <a:p>
            <a:endParaRPr lang="en-US" dirty="0"/>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74459" y="5013285"/>
            <a:ext cx="5434141" cy="1272862"/>
          </a:xfrm>
          <a:prstGeom prst="rect">
            <a:avLst/>
          </a:prstGeom>
        </p:spPr>
      </p:pic>
    </p:spTree>
    <p:extLst>
      <p:ext uri="{BB962C8B-B14F-4D97-AF65-F5344CB8AC3E}">
        <p14:creationId xmlns:p14="http://schemas.microsoft.com/office/powerpoint/2010/main" val="36337134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descr="C:\Users\Owner\AppData\Local\Temp\image003.jpg"/>
          <p:cNvPicPr>
            <a:picLocks noChangeAspect="1" noChangeArrowheads="1"/>
          </p:cNvPicPr>
          <p:nvPr/>
        </p:nvPicPr>
        <p:blipFill>
          <a:blip r:embed="rId3">
            <a:extLst>
              <a:ext uri="{28A0092B-C50C-407E-A947-70E740481C1C}">
                <a14:useLocalDpi xmlns:a14="http://schemas.microsoft.com/office/drawing/2010/main" val="0"/>
              </a:ext>
            </a:extLst>
          </a:blip>
          <a:srcRect b="44666"/>
          <a:stretch>
            <a:fillRect/>
          </a:stretch>
        </p:blipFill>
        <p:spPr bwMode="auto">
          <a:xfrm>
            <a:off x="528638" y="1458062"/>
            <a:ext cx="8223250" cy="404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Placeholder 1"/>
          <p:cNvSpPr>
            <a:spLocks noGrp="1"/>
          </p:cNvSpPr>
          <p:nvPr>
            <p:ph type="body" sz="quarter" idx="13"/>
          </p:nvPr>
        </p:nvSpPr>
        <p:spPr>
          <a:xfrm>
            <a:off x="766763" y="5943600"/>
            <a:ext cx="6824662" cy="647700"/>
          </a:xfrm>
        </p:spPr>
        <p:txBody>
          <a:bodyPr/>
          <a:lstStyle/>
          <a:p>
            <a:r>
              <a:rPr lang="en-US" altLang="en-US" smtClean="0"/>
              <a:t>Why is it a crisis?</a:t>
            </a:r>
          </a:p>
        </p:txBody>
      </p:sp>
    </p:spTree>
    <p:extLst>
      <p:ext uri="{BB962C8B-B14F-4D97-AF65-F5344CB8AC3E}">
        <p14:creationId xmlns:p14="http://schemas.microsoft.com/office/powerpoint/2010/main" val="2164679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11"/>
          <p:cNvGrpSpPr>
            <a:grpSpLocks/>
          </p:cNvGrpSpPr>
          <p:nvPr/>
        </p:nvGrpSpPr>
        <p:grpSpPr bwMode="auto">
          <a:xfrm>
            <a:off x="270560" y="2240821"/>
            <a:ext cx="2541587" cy="2541587"/>
            <a:chOff x="265" y="1231"/>
            <a:chExt cx="1601" cy="1601"/>
          </a:xfrm>
        </p:grpSpPr>
        <p:sp>
          <p:nvSpPr>
            <p:cNvPr id="18438" name="Oval 29"/>
            <p:cNvSpPr>
              <a:spLocks noChangeArrowheads="1"/>
            </p:cNvSpPr>
            <p:nvPr/>
          </p:nvSpPr>
          <p:spPr bwMode="auto">
            <a:xfrm>
              <a:off x="265" y="1231"/>
              <a:ext cx="1601" cy="1601"/>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8439" name="TextBox 12"/>
            <p:cNvSpPr txBox="1">
              <a:spLocks noChangeArrowheads="1"/>
            </p:cNvSpPr>
            <p:nvPr/>
          </p:nvSpPr>
          <p:spPr bwMode="auto">
            <a:xfrm>
              <a:off x="265" y="1730"/>
              <a:ext cx="1578"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3600" b="1" dirty="0">
                  <a:solidFill>
                    <a:schemeClr val="bg1"/>
                  </a:solidFill>
                </a:rPr>
                <a:t>565 GT CO</a:t>
              </a:r>
              <a:r>
                <a:rPr lang="en-US" altLang="en-US" sz="3600" b="1" baseline="-25000" dirty="0">
                  <a:solidFill>
                    <a:schemeClr val="bg1"/>
                  </a:solidFill>
                </a:rPr>
                <a:t>2</a:t>
              </a:r>
            </a:p>
          </p:txBody>
        </p:sp>
      </p:grpSp>
      <p:sp>
        <p:nvSpPr>
          <p:cNvPr id="215054" name="Oval 29"/>
          <p:cNvSpPr>
            <a:spLocks noChangeArrowheads="1"/>
          </p:cNvSpPr>
          <p:nvPr/>
        </p:nvSpPr>
        <p:spPr bwMode="auto">
          <a:xfrm>
            <a:off x="3283635" y="404083"/>
            <a:ext cx="5667375" cy="566737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15055" name="TextBox 10"/>
          <p:cNvSpPr txBox="1">
            <a:spLocks noChangeArrowheads="1"/>
          </p:cNvSpPr>
          <p:nvPr/>
        </p:nvSpPr>
        <p:spPr bwMode="auto">
          <a:xfrm>
            <a:off x="3726547" y="2250346"/>
            <a:ext cx="4821238"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8000" b="1">
                <a:solidFill>
                  <a:schemeClr val="bg1"/>
                </a:solidFill>
              </a:rPr>
              <a:t>2,795 GT CO</a:t>
            </a:r>
            <a:r>
              <a:rPr lang="en-US" altLang="en-US" sz="8000" b="1" baseline="-25000">
                <a:solidFill>
                  <a:schemeClr val="bg1"/>
                </a:solidFill>
              </a:rPr>
              <a:t>2</a:t>
            </a:r>
          </a:p>
        </p:txBody>
      </p:sp>
    </p:spTree>
    <p:extLst>
      <p:ext uri="{BB962C8B-B14F-4D97-AF65-F5344CB8AC3E}">
        <p14:creationId xmlns:p14="http://schemas.microsoft.com/office/powerpoint/2010/main" val="27756921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15054"/>
                                        </p:tgtEl>
                                        <p:attrNameLst>
                                          <p:attrName>style.visibility</p:attrName>
                                        </p:attrNameLst>
                                      </p:cBhvr>
                                      <p:to>
                                        <p:strVal val="visible"/>
                                      </p:to>
                                    </p:set>
                                    <p:animEffect transition="in" filter="wedge">
                                      <p:cBhvr>
                                        <p:cTn id="7" dur="2000"/>
                                        <p:tgtEl>
                                          <p:spTgt spid="215054"/>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2150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4" grpId="0" animBg="1"/>
      <p:bldP spid="21505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a:xfrm>
            <a:off x="218365" y="4824059"/>
            <a:ext cx="8789158" cy="1655762"/>
          </a:xfrm>
        </p:spPr>
        <p:txBody>
          <a:bodyPr>
            <a:normAutofit/>
          </a:bodyPr>
          <a:lstStyle/>
          <a:p>
            <a:pPr marL="342900" indent="-342900" algn="l">
              <a:buFont typeface="Arial" panose="020B0604020202020204" pitchFamily="34" charset="0"/>
              <a:buChar char="•"/>
            </a:pPr>
            <a:endParaRPr lang="en-US" b="1" dirty="0">
              <a:solidFill>
                <a:schemeClr val="bg1">
                  <a:lumMod val="95000"/>
                </a:schemeClr>
              </a:solidFill>
            </a:endParaRPr>
          </a:p>
        </p:txBody>
      </p:sp>
      <p:pic>
        <p:nvPicPr>
          <p:cNvPr id="4" name="Content Placeholder 3" descr="Big oil contribs.jpg"/>
          <p:cNvPicPr>
            <a:picLocks noChangeAspect="1"/>
          </p:cNvPicPr>
          <p:nvPr/>
        </p:nvPicPr>
        <p:blipFill>
          <a:blip r:embed="rId2">
            <a:extLst>
              <a:ext uri="{28A0092B-C50C-407E-A947-70E740481C1C}">
                <a14:useLocalDpi xmlns:a14="http://schemas.microsoft.com/office/drawing/2010/main" val="0"/>
              </a:ext>
            </a:extLst>
          </a:blip>
          <a:srcRect l="4747" t="19981" r="5051" b="33112"/>
          <a:stretch>
            <a:fillRect/>
          </a:stretch>
        </p:blipFill>
        <p:spPr bwMode="auto">
          <a:xfrm>
            <a:off x="0" y="-68782"/>
            <a:ext cx="9143999" cy="452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57305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AutoShape 2" descr="data:image/jpeg;base64,/9j/4AAQSkZJRgABAQAAAQABAAD/2wCEAAkGBxMTEhUUExQWFhUXGR0aGRcYGBwgIBsaHhwaHRsdHRwgHSggHCAlHR0dITEhJykrLi4uHB8zODMsNygtLi0BCgoKBQUFDgUFDisZExkrKysrKysrKysrKysrKysrKysrKysrKysrKysrKysrKysrKysrKysrKysrKysrKysrK//AABEIALcBFAMBIgACEQEDEQH/xAAbAAACAgMBAAAAAAAAAAAAAAAEBQMGAAIHAf/EAEUQAAIBAgQEBAMGBAMGBAcAAAECEQMhAAQSMQUiQVEGE2FxMoGRFCNCobHwB1LB0WLh8RYzQ3KSsiQ0U4IVF1RzwtLT/8QAFAEBAAAAAAAAAAAAAAAAAAAAAP/EABQRAQAAAAAAAAAAAAAAAAAAAAD/2gAMAwEAAhEDEQA/ALDl/FuSNTQXqJuA1TUFMW7z16gYJo+NciovWC7gkq0GBJgxBkC17yO+KBUyZMizLqJURDA9YBF47G218KOJ8McgcpNm6CBtaANyew6CCdsBeOM+IaVbO5Wrlq5hl0FlQEgF+bUGEra4JBFsOs3xVa1aiKVajWUBm1ippN9I5tKkDY3ETewi/LDlxRpI3MGuALSNLfST8W8327HZWnbM6YAameWdg7SLj/CREd8B2r7SCTTaFqASUmTB6jqRfePeMFZapIH7/fbHCeG5KojF9UtBFmJMW2MDb3wflCAgQEgKxinqYqCS1wsATEdDEEdcB2yqgdSrCVYEEehsR9MVzwvxGUVXcFqCFKl5Oqm5pyPRlIMz1XHLc7xjMq+sZiqC40EhyZEDULn2v0w18FuUarGstUp6SWi7s123PMEtO8364DpD54zqBhZgT17R1HfGLxXVctDbQGncwJH9RhPxzMsGWIAmBIF7HYDpbe2/pcGu7uNTRqW62+tuh6xgLdnM0C4A/FBtF9LKDH/UBio+OFijIgeW4aJ21Gom/eSD8xj0OHZTqhoFQAEHUTAEX9Zkem3WDirNUpZhfilNQ23WW+paf7YBZxDPBszWQQRUqUmETcQWP/ePyxdXzgOsEEaUbTMDl6r0uLETHwx3nmXBKitXpsCSwAERNwiqPf4NvUYveZzmvSX0mJsLMHgGQST0joAT2wDZM20lU5nVQSCwXXvEEg88Dba2F2fzf3LuGXUmmrpWZXzOhEyOeSQfT3Knhld2QrJJmx2NmWnN9oAYRgTxRxKK9VEcL5lFSCYF1BIBJ9FjAW2vxAeVLAwXDkREwvKl+khVJ2MnBeZziLlqsHUwpuXIHxHSZMfKI6CO2KBW4q1SDrJ0oonqZmCLQLA/lh5l6kawxCgAl7k2iIv3PzwEp4kRkQxB+8mIF285tWkesNEf64NyWcNNQCRCsrkrsWPMSOvM2ox27GcKFKmnlKdRDpZqbNEzpp0dSkQP5zEe3fB/Gc2FqKjDU0BWYRzXBXVB5TdpHoY7ANfE7FXarcF8s6kAb6GVl9J0swn0GF+ZdnallRZJ+8Y200j5YPtrLsPqemNeL8RFSmg1BSGIMkbPKEbWWSDv67Yzg5LV6rEFmNZhE7pSVkWPZjq9xgLfQzQbSKY+FaY20qIEm56QAbfyjBy5g6WNbkMWJACgR+R74R8BgKktfyxUqEfiLfCB/iAAEDpPcYccYCvQcMjGxiRMNBAPe3f3wCTO+IOdlpLuRzE2BsJvcEHqe+xwp4NWqlDU80ozMbW2BgSeo3j0wqz5o06RcrV/w2I7gMBrAKkg3tIB3xDkM+vwAElKeomBeBJgxa0SbzI9YC3p4kr0zzaKq+rBT9QAPqMPst4josoJYITtLLf2vfFCp8WUUqdRaZKuYa4tG4FhqP0Hri58Pqy9Oh5fwgMzFjY/Esd8Af8A/EKbQ3mLAm5kW/1AvhEOJIXLahouNz0JIMRvcCJ/D64P4/kaTodNNdUkElVnqDci+5wlzNYU9WhVkHYAfrHpgGFLP02AKVtJ1XDRzbahEGxHUdY6DBuWr00rEh10FbSSIJMkbRvffqcaZCoXoqWC3uJE2M7g7YGzFCmbmlRP/tEx1uBgIuO8+ZTQdSBGcQQR5pGhRYyJFiYiCcA0MqalVlQQtFBpg/jEhWINpI5hbr3EYlzuQQyVWDH4XfrAj4x3HTFSo+IqyMxpuVBMqsfh6CSpB+ffAXrhocUwAaJXoagJaIFiZ6GQLCwxmKtkuOnTNSkrkkwTqED+UBVI/wBcZgKzluJHQEZA5W+tnj3BbqYI9e3fA2fzLhdMAUyRAV4I2sSN7zvce2FXDKhNKtpJVqa+Ze0hPi97X91wJmasrVIaSNLR0KnTcX/xra9x64A/y/uqimk50MGDbxM3J7ELExFvXDTgWVbQ7wzioqKIHQSNyRtGKnlc9VpSFqGKi6SIBle0H+mLfRzLU8jSNNgpaoFMi0aahv8AL64DShVY6gKdUL6Re3WW6H9cEZhYLEFhJJEiIJWDftqlgR3wLW4mAwEzb4um39dvlhdnKgfSdR0kdAZ5TBP54CXiLkML2JBIk3MEHp+mGnB8yQwgjb16i+3+X9cVutKMNLE7wWO8GI26b4ZcMz2l1LmQGAMCfXpfb2wF2rZlNafeFiGMsexUkxeALR+s740asB+IwJ+Xp+/XFWpcSWV0iAJ1C5Ft2uZBvER274KauuhiSYBaSF2jUNpmDAE9jOALTM8w0mdEKephZkfv/LDzh1Ri06Pw7fzQWHXoZEe2KMuetMbsdhG8/wBo+eLzwBAIhioPmgwBaPLYbz3i0b4CreHKSox2sWEnspZfzt+WLHnc9QJ5VBIDS283BFp9PzxWsxU0/bNIBUVWi+4NVYAj1PphfmuJ+WRKgmYIE2iP1J3vOAsYzwVGZbBWGna+onk231CbdzhB434yfNTSAJpLzbygJsN7ag0/8o+ZOSydbMZKrXSmx8t0LEsIKjVqZR8WpdV+kDeQRio8dqaq9WSOV3pgXsEbSttoPYevzC18Yrplwo1wwRXjqSVAUTuAFCgH37494Zxmo5kyLqfiMHmmLWJNwZwj8ZZiaqiL+VSMn/7a2xpw7iSATGlhEgdQGHc9yLenpgLZw/OeWtV2BBNIIOdhpDJT1lSPhIDL8yce0OLB0oUfMqSlYGTVaHmOVlNiBuDgCpWQgDy9RGWOpR+KDRUC0kGF2A2OFmUzADoRTa9Ve/JGiQTF5mL4C08T45532kmSXUlU80sKbcmkqsR0PrzHpifL1mQrqYggEFwf53eSe8wLHuLRivZXNhnClWEabwebmUdtoPtg3iObBOYY3HmVUidxTGn6RGAd8NzjpQsx1NpPpqKhTb/Ch0z3HpgvJcfrGoql5BGiN95E95/d8V7I55QpSRKwsGwCiBAuZuBJME4LyGcV61Nad9TKSRNj2NoAt374Bv4jrB6RmCFRQT0BXWb/AFwBkVFNGeNWjK3Ji/IJNzMHf54G4lWnK1CJu7i3s0/v1wTxiFocQi2igwHvoj9cBLwdjVytA6FVWYtpGwHsB1GOgcJX79ieij/tAxR/DP8A5XIpPM1JSb/zBf8AP6YvuSWGqN1uPoQP6YCPi1S4Hc4ouazgNR1mJY/SffrBxbs5VYhS66GK3WZg9RPXFVpZYg2Uks3fvP8AfAW3SUpoIgaVH1AjbpgVSS7AEggXJO3vbt+uDeKZoUi5eSjaVRZsOXoOkmfp7YqmXzgDMFLFhuxYyx0xce98AXms9FGoykTDe0gGPUc2n64pubroCFQM0BQTECwgtJF79sOeKZseTvcwsTuJViO/4SPn9VVKkqxaxid99haI7398Bsreot6T8pIJN5vjMAV8xR1GT62EgzzSLjvj3AFZTLU8vmalFaSM4ph2lyoVdClYZTJLNE/EL4RVjSZiDU1QSoWu7XLKXpkBY5JAUtP4htONl4dTFR9OYRvKUoGVwrMFUVFlXEEbrAII0RffA/HuCwuXzFRStOpAqLqCsqs5AYE2E3adhI6RgCKHhs1syEWmwWgutkmdVHzDpKtMncKRuN7Xi+5LwfU+zJTU02o6ixdiQwAA0yhUwQ2oHb5Xiu8L4g2XzuWWozItak1J3qU9Oiq5D03g8rDUqbHSZJw2GfNH7UiFmroa5oBmaJjW0JIEB2EjYg6rgWBHl/ClSoXbSCkVQr6gdLaQ1IoojUCbX3DDA3BOAPmjlTS5KdWiah+8Y3Wr5bdLFdSEj6DEeYoZxRSNB2ppVYJ5IZVhkvCj4m076hfmEEzgzgeYRgi08y7JSAbRUD6WTSVcNpgrpZgCsX0r64CF+EZj7QtDQajqQtYU6haNiGP3YCBgRBMgTeIwVm/CZyxp+c+mpULQEuIUNzeZHKDyAzBmoPQYdZKqMvma7nXSSqtMkiIpMmtSIaZVlCkEBoM7WGIeLV2r5ihUqLURAHCMWqIwAUbhWsGKaogalIIGAVZLKUyajPFQIQuoCYkOyzcTKqJts5MyMH8Yyq0qSzSGtyFFJS6+YG8wBtJvBId4ieXA2TqrRNSrS1eWz0mKq7LpmAFaYCsF8sAn4tTAd8O+L5hM7WQipo0KNGoDUleCdLapEMskTIAaTtgEVNsv57URl6VQnSAsvKuTzKYOnSANUgk3kwDibhHG6ZqlGqrTt96GDLpYtoamg16ieQXBN9t4wtXKhGeoKdLU7VFR9a8rqBCg2V1+JYA/CJ3EkvkVC6nVQ9NnpM6gxpqhyphWPwkqAb+hnYJaTUsvXrUHBWz1GpMxmeRkUPJk2aTJMrj05ClVqInla67KmlljRrbUzAkyOVFU7mC5E4i47wtBmazMvlrUGmm6m1NlUS+qAacsRT0GOvtiu8W4fqq0jTcFjRdbTcqzA6WPO+oMw1C8R0wHQ+EcNbKVazICiU5Do7KUriASEE7gF+gvAvfEFfwjkWfz1pt5bkuanmNyMSxYFRtcgCZHbrhCfPUUzGsqr6ix1aGpqQTMWYyB0P1xVM94jZsyWps3lBhoU7AQA3L0kyf9BgLJnqeTqVG8ynOg+X8TiVGlEggwYkSwjbqDgOnlcprNNaApsamkF6zgeWCSW1FokgCLgSyiTfDDhdGjU5tKMNTOxh9Uc7iCrFrMw5eWyAi5gr/FvDqXl1GQsKxdmaByMp0OtMWuyhkAg/hnrYCMvxHLKpZA1QqdKxMFGjUINQEwFWDvPphyuQoMiwQrsKjaYMs9IIQVMlRqmw6nbrjk+WrMpkdPX88WzhjO/kFzFQ69wINM6xqYWIVW1SeuodTgH9Cll3qUKlOqrjW3mKkSBFOoDbcSoXT3brviSmmSrUHr1h5ZrVNKIryVeobvJ0gyQX09kHS+EFDgrUyuXhlqqzF4Z1JWdKmCIjkkHrbBmYylQZfL0KnIoZHRmmGCrzAFBIMsNzMEGNyA3qZzJUwtUonm6iGB1nUytcXOkWg7QOhMYfcLRatQ1Mtk0VVJC1aekXC6rnTCcl7nqBir16aNlTNEqWqpTdillamFYhbSS6kHmFhqF5AwZqzuXNbK09NOhXet95pIMElCdQIUMVVTpFgCsAWwDh6prk0Ep7atQlRB1QSsGC0AkwDuvfGr8RNN6lGtl9WsIWRjGoVAunVqJlZ1SCLewJwopcefXTatU1CnrCkimrLIA0yFghiqG4kETMYko50vnqtV1A1LSJH+8IYoiQWUS0kgWsMBbcrxShlloJQo62WoDUCLLJR54ELy+ZM9xCsZiJYjxrT+ytVFM+fceVGnUxPKQTuCCD9cc64nxLMaPNog0oBZVH/KyOQQIJENPYr161zJZ2sQv8kuBzH43pkOZMkvoMfTAdR4v4tR6hWkwcqDq+8UANeV9QIMweoxHwrxJlqjguzUgrKWLWCDUBdtp1Wt7Y54XpHK1anlHUraVYIOWSlmuTpvCnpeIN8QpxFqZVXUuBzBiZIJ+KDYbMbdzvBwHbPF3F6Aolmrakb4QgD6pBKyI2+d9sU3K52mdRSQdJYrcVLyVlRJAO3y6nFbr8cVwEDAQpVEGo+WHtY7EjzCeUfhiLDCalnEQr5dR0qKyRVWQEJI1Apq5tOktEkEsdsBeqo86nVoqCz0yHDHbtpGq+rYREm+8WU0M4zHRzF1UksIgIJJMg+kzEe+BeA5OoM7z5k1FOt2qq7qH5WEkGCd5axtIBOIM5XNFKVCiUpNTgVXQHVOlQzMVEwTJnqBY7YCz8O8KVqil1GpGIKFdUFdKwRCx9MZiu5TP00UCrm6lJiAdFEsVggQZA3O59/lj3ATZlvJzhDCmKVWihrB20uyuAeb8PmAglYAEet8EZniHDlKzVzNUUxCLrRQqz8ICKCR7nC3iOZy5ZKuYqDNV0dqThRCvTVWFFwFA1QdMwRqB7icVitRXzHVldIc2IghZ2YH4SB0wHR+J8TyeeCLQNMM/LWp1G8piACVK/gYgmZE3VekjCurwzMVKrJRrJUzIjWmsMrIokFdU2XSGPRSxA9QfC/A6eYdhTRXHltK6pJbSdGmfhOsC/v0xLWzrtSelRQLUpODUrUi8VQWbkZYDKuplkc3MII64BtwrwzWnKvpBpqHYnToqSY+IPvBLDUJsEN9IxD4tzdOCpZHqCqeSpKsaehANDdCwHMdiTFowGFzZZVp1mZHpmsqq7LyAwxI+MCZgSSRt2AlenSzgqs7/foFWm1OlZgJVRWMBQzQFUgCZUcxtgHSZk1BRdqdCiWPlsRZtBBudM7LPK07LJBxJwx28+rTrM9dwSpDhYqUVOmQzKqlishSGMyQO+FfBaFfJlfNBpNmKR8oaNWsWsROpCDBExBAPTBPjHOBMolLmc1HcVdTCVOoVVRrculmaBAtMGCcATwvNU6tI0YKU/MppUNRkLBAWKFx8IKsATUN2VYgb43TL0qpqO60KVIrrVVGtQxYqtQKACwbSZWYJc7E4h8O5ZaOrIqKdb7WgIqd0IAVRykqQ+sSRAkEi0YAXgL06bPVLCmjNTqgliKAV1YKRq0vOphBlbyO+AbVuB0KLU1fMIKcVqgqlgILQhXy2J2kH4paDBm2IeEa69Vgrv5YWm92hFlwW1BTckzpC7coIsZ9Xw/9pp1a/JSYkVShLaaTSjLq1dHRiQRAMQJtCzhvFBDvRo1KVN0cHnDipUGkpKlZpjUfhBvqEEQZCxcRYUDRRKRetDVX1gVNIZxdIA1MpB0t2Bm9sQ1srpA+0qiUncI1RabLpZBUH4RqAeEEyQZIgbYScDTN5bNIiqVzLMaKo5DBnVjJZpkAHmBEgx11SbPkcvl65zFEGl9rXWA9MuFarUJZ0RjyMJnSpFiO8nABjOVyatPy2LiVhWJ5jTKKFVhrcCYLJpYENMYReJM9QqqKKIqWLa3eDTMzTBCholSZBvcC0Y6GfDOZklcxTHmMKlOuRLF9MNT8sQtkQnUN4iBc4pvirwrUGVOZd11UWFNgE/3qvVk1R0ALVVIAG0icBReG5t6VSbgiZHrBt9cPG4s1UqTqldm1GRYD26CPbFdzlBqblWEMI+hAIPzBB+eNaTx0HzwDzJ5GmCxKq5AJUNMFuxAIJHph+6pSoopmi5UPVNRgPNAB0CkGhtOoyQLbfKq5LOAG7hfl/QDFircUNSiyhxUKoxQQCR8JO4JAhSbQLdTgCc9TpPTpViLGkWJFQrodGgyxPPBZFUzLSYFhg7PVXanlSXQUZDEO3Vg67MzTyKZViwlWkTuozmb8rh4UlWeoQulkjyy48xhAtYaGDfiMkCxw88QcJytDKjLIPN1E1NRLalcSqMCDEcz8u2874BRw3iNOtUXyqNOzyDVLFE8waNDU2MFtKqJvawHUNeI03rFhWLGlRMstJSSQEXQxuLsylQQV6mZwn8P5JadSIJSooKBzpZ3FyyCQQANi1rTthZxLiddarUzy1EBoVSoKirDFYYHfUunqPqZwB3Ggi1XZmBkFNBRVg/8ADJtz2N2WLRBtJd8GrZPy2zNR110i+gtqgENJcmGkklYST8R2iAoo5mlWrmkx8sgA0D5Z5aoUACZkKYgrcEtPQAe1UOYzFTNVQp8kaqlJH0H7tFAkxctpOqFER0wBmd40i5OhSLrUmoWKEWKRV1C42bWGDQJCxM2CzhLUENTSqVqYfWFVmtJ5YBALBCFBlbyDjWmgp0mo16I8pqisoJJqGX0HRUtqIAXYAmIsCY24rwKhQbLhHWsfvDWIcqGC1FRQsfC1n22gTeZCDi2XSpSqVKcLzLFISkhzaKZA1Q3MYFpWxBspo8NZBSapKIzMPMmxGkWjdbzuJM7YtmSiHpPT0rWby0fzAPu1+8BD35jABI3M7QceUMtWq1aepRU1VGKTRLbGHDrBAS4JYGdj2wCajQ8t9Sai0VGcDTIp8pUOpg7KTygm5ibDAeQ4M1RUqBPLEj7ypVADwblaenXNwZBj9cF5/hFTLHMKgZ2pH7yoBqVvhYMOqqAwOq/viunMuTzEk+pOAsHEOHVKTtzKdNJTM2ZSSCVMR19N8BHiul2YoH1KAxBYFjpUAmSw5YjaD26YiyvEyymlUk0zte6mQbe8RG156YmzSrmKp8pCkkDQFNgFE2QFjJBMgWG/fARcWXy2XUKfMisqrqOlIhAT15QDPUEHrjMMcz4W4hVdnNF6hmNcBQdICiA2kxAA26YzAXHM+BKFSmayvVyvlSIqoks/L5bFVbSBY/hWbTEYsHh7wxk61IMMu+3+/LQ7f4wdXmCdwYE9oxR38QOKlfK1C2ipAouzctNSsiSbkCf1m+LjwHxqvmRe1wpBDFDfSQfxLNuh9mOA1q8Cr5Wr5tGqK9Ex56eXTFbTuCSFAqkb3EwDAbFb4ZwnL5fNtmMw3nUSfMosC2q7EmWDgBk2/FrBkETjrmey2rRXy+gsYvA50bsehkyPnO8hD44r0MtkKlXy6bMvMF02LlgDqAFhqNwfbc4BRncjXzNRcxQWjXpKPLUK3lsaYOpVYMhDMA0HmW82GK/oo06jfZFqUXqlxWylWk1WHoupJDU/MdRLdiDuIti+/wCzNLN6a61Mxl/MppahWKAMo0kFRKkgBRMfhxXfE/hapkkXM08zUd/tSO1Woisw8xfJMhSoIupItMYBJ4nfO5vygq0qlcsWOlodQrBl0U6mlwF6kLJi+5w18UZHO1sgvm0Q1dKrGsaaCWy5DS0bg2UwsmwiOkuQp508Xorm6lFmo03NElGXzUcAVNJk86ECVPS+xnAnF69ShVzVPzalP/x+Xr1aiOyhMrVhTcEEQZn64BLwHiGUWtRelVWjSoKx518xixdpgrESmgjtDcs484PxatxGvWo5qooytUsdMBUV5L0YgBjdbzcjUTfa1ZQoMnnqWbp0qtfKCoxapSQ+dSu9GoYA1AwAY6r3wN4e4RSzDGgcpRXy6OXrsaVSrTPm1l1QIYiBpsCP1wDXgWWp5fMVqZBSuFSoKrklK2XQLrClSASktvO+xFsYtCtl6rvlqVFqT1RFPUAqqsywhiqtAk23IJClb+VvDeVydKrVZs1RogMaiB1qU9LEBoUgEbxKwYPthTkP4XUUZWp5uoEDK+irlzci6mRABHeMBvx+hSpUc1VV1qDOMFFfcUgUhGVxYjzVDSo3jY4BzPBWqVlq0alM5djTqDy1LVAxCkBwBYFgy6oO8dCMPeM+D2r0RS+1UJD6l+9ZVNyQHSGDRNtjb5Y04f8Aw+zFJjU1ZcMRDGizoGHWdhe0jY9sAT4Z4QzVRl6jUKlCgXKCmW1IdY0nV+ExIlTvq7YulLhGWph4px5jBmjWZYEEGekEA/LHPOJcQr8IoNVp06LhmVWDVCzSdR31E6ZJMd2OEf8A8681/wDTUf8AqbAVX+JYQcUzQpgKgZQABA/3aarf804rE4Y+IOJNmcxUzDqFaqQ5C7CQBab9MLowHpbBvDiyfeA6QGC6r2lWPS+wOAQpOw/ew/O2OjeEeDeXTpGoq66hd9Li6gGlpsesAmOmojAVkVTmUKvURPKpyrX+8YGEF9jpYgnoAosBh34X4quYqGpm6qKRpRUVTJChn1dYQECYvcmwE4tmZ8OZZ2l6SE3IgtYe0RiuVvCGl2bLvoYgiNGrlO4BkiCJG2AKo8ayaZhnqvUrVg50J5Rp06QIUI0s0sukBhsLiQOi3ivC1zFc5pqqXrur0/MVZ0AAVEZiA+qFJAkgEX7a8Q8LValOnFIU6lNAjOXZ/MAsCQFhCNrEiIHriHLcJV/KWqlYMhYmVIRjHJzAyokdpPpgNvD9c5PWS6tVEP8AAtTySBrJVxqVp5VY8vxET1AdXOI7aERYqsCQoaGY7iSS2mTIE/SYw0fw5mHepVq+VmajBefztBECAQACJgC5P9ceUuFVqajVlTVQAMQPLB8xfhbUKh1CZBgLqG+2AY5LiaeVlnNKimhzTpvUYKFpwQzHUefSL3kyTFiBgDivhDNZg1sxTZWQsxpanI8ymTNNKQKgWQgR1Nt5xJxfIZjNNUaotIEppRSigCYgqbFCDba8dsAeLvM+z0aWYrN9yGK63ZtRPwqBpgaRygztPbAJqPm0KaMwga9dME7OInlsymLTgytxLNZo1iobTGvRTkiYXc/E06Qfc4By+YeGC0jXV1UfjYiGmzIQw9YI6Ynp8FzDr91lMwr6pBFOqBF7AtJ67z0wB/hKpX8jN1KJLVUAZVm5UyKpKx95yxyz02nEPHOGq8PST7u1kuVJUErpN/ikA7RBnD3hHAszTfzq85QCCa5ZSAQACDTHMdRAuCMKfPdcxVOXUAuXpqrsRqpsxClASCJuYm1sA94P4KHlsCEvp0MQTUUzMuuygiV1bfDfHvjnIJRy6KmV0rzBKykh9bNLh9pQ2AUCwFiIjEuS8UVQ6iQjqStU1RLaIWNJgN8WwuebeAMN8jmQuZOijWrJJD1G2ZGUzAi/OQbkm2A5dk9SrBzAomZ0cw3AIMKIE4zDXPeGsy7a0oPUDAc2pF25RKkiDAFoxmAZeI8r9ooPXaKK0mBpLpgEFVmlsIJqFmm45sVZVIYEHSyfDzG3sDciMN89UryaVWhmAVJblRR8RJkELpjmMR3OFmYyjIFf7y5IhxDDqJIs3UgiPlgLf4c8eCkjUqykTNwpM7bdQLH5nD/iXDq+YyjZisoQM2t0uX8puU9QuqweO4iRir+EEyhYPUFRqgghWjSCCD2np6Y6nT45l6lNkqOgDAqQWA3EdbYAnwTTZMoaTkFqNQqSOoIV1b5o6nEnjLhlXNZN6dCPODU2STAJSorQT0kAj54V/wAM8yCuYpEy6uNTagQ0DQCI25UUR7YttOQfX9cAq8W8E+10CFPl10PmUag3p1RsfY/Ce4OKP4n4DnKqZhvs515nJUzVAYMFr0XkU1i51rIEdhjq0A3xTP4hVKqtklSvVoLVzIpO1IgGHRo3BHxKNx3wEPjrhvn5Pz6KkVqKawhW70iB5tF1NyGTde4HXFS8DcZTLVMs1WvTQZnJAu9VgNTUar06QBJAny5Hrpn3vNLw3mCyleJZgqCCUenRYMAbjUEBEi04VZfJ5+uKwenkSiVqlOklfLFvu1bkOpXggg/y4DbxvxKnmeG5tKL0arCkW+7qq3KpDMYBPQHDDwtwPJ09NbL1a5DoIFSrUZSrQwIVj6C/viu+EszlcxUSk+Sy1B6+Xriq1JAoJSr5VSnaDpKwZnHnFvDOXo1zRy+WzDN5Pmj7PnHQkeYE0hWeBAJbtYjAOv4hUJpZYWYHO5cdL/ebYj/iGpp5dCo0n7TQBKiLGoARI6HbCLiXGVrFcucjnxUy1SjWYKKTtK3TUfMvqgyffDXj9Y56nVy9CUrUHy9RhWsBMVVFpJsIPrgFP8WqIGUsAPvBt6Bj/THGScdX8b5nNVqNWnmPsqilpZzTqVCV1gqhKsgsZNwTtjmdbJqASK1NovA1X9pGAFqGcb5dJaAY+Q/viAnHqtGA6N/CjLf+LqhSFJomKhmbOkwBFjIn2GLfwjitbNtk6pp0mD/aFIbYKp0gkMCSSU+U79+e/wAN+MPRzIK02qEo66Ka6ibapAnuoJ9AcWvgFdsm3DvPpVlC5WpIFN2PmNUbXKKpNpHS2od8BbMxngM2uV+y0mdqLViQ+kBQ4TovUnGvEK6faaWXOU+8qJUcFarAKqaRJAI3JAwBwbior8Tr1qSOVGXpU1LU2T/iOWs4U7kYMy9V34zVaP8Ac5NEA7GpUZj9Qo+mAa0uGLsct6SarH9ZOJX4PSj/AMrTPW7H+xwQ+arTZLTv8vbCzxTnq9HI5msSAy0nIEbGCB+ZwC/wxRp5ygmZGRooKmqAXJsGKg/CN4n54Tcc4wmWGe05PKTk1ohTonVUrEQvSwBnFq8LcHellcvS1MFSigIsLwC3TvOOf8MyYzT5YPLDO5ytmak7HL5eVpqehUkADvgL+1KiRpXMUUYjajTokz1gMrYNo0lRQC1SoR+I6QSe8U1AHyAxpk/DeRpN5lPLUVcbMlNVIkQYIA6YOaqbCmgud+2A2Ckj4AP+Y4Gqv0B1HsoAH1wS1GfiM+nTAuYb8K2HfAVXxtVP2aqFEsQFAB/ExCgajubz2xycsumXSo1JeVXnmRoACEfDCmYBA9MdC/ijXAopRCF9TXANxuAY63O22OdUswtOp92xpuhllqEMKjg22XTvNjaOvXAHtmm86gi1aTroplXqCICqAQSZMEzymb+ww449xhk/8TTetUeIWqVikOeCNJHa3T0AwiyyqczWqoKC06a2m4Vgogqtyx1g9CPlhv4gybVVpDW9QrDaio8pgJMKhiRsGt+uAT/7bZo/D5SjsKYP5mcZiTN6yxJy2UH/ACUioPrCwMZgLhw/hDIioWFRt2Yjdotckt2tMW6YziPB0rKVaZsZAIg3jmIkdRf1w2rqsmJ9djfvEb/LpiNgF9Y2UAbdfaJ64Cu8J8GrWcoKzrG6i0dtTXk+wxdeEeBaOWdHVdbTBLXgdbknthNQP36spgsQWiw5dh79PljoDVvu2PYE/QHAI/BjsMy0iA6sRe+4ItHYnFuzAhvfHM/D/GUpVkqN8Is2klj8JHX3H54tn+2GVeQX0gHchpv6aYj1nAWWlU/17/54F4zwbL5tAmYpLUUNqCtMaoIn6Ej54X0uOUP/AFad+jMBP1iDgfjWaqVkQZXOrl2DSzCnTrSsEBYLQBN9XocBWvGfg7J5KiuZylHyaqV6EFXe81UBBGqCCDhz/D2uUGepNJ8vP5gT6MVcf92Bcx4dzuYC06/EqVel5lNyv2ZVJ0MGiVcEXA/thnkPDeZo1sy9HNUxTr1mrFGoaiGYAHn17WHTpgKr4cp0nzuUan92TU4iClzPOoNybXvHqcO+IUGp8Yy7LPNlKqkj0qUyP1wOfA2ZpNSq0MxS85KuYqlqlJtJ8/TKhVawBB69sF5Phmf+2U6+ZrZZglJ6YWkHWSxUyQxPbvgBMvmI4tmtQDasvlzcRENUGFGZzdelxPN/ZqC1dVGgXDVgmmA4BBKmZ/pix0Mq44lmKzoPLehRRWkQWVnLAXm0jAdLKTxPMuUYIcvRAYghSwapIBiCQCMBQvENas5z5r0VpOctQOlXDggViA0gAdfyxzs46l4xyx83NkA6fsdO5FiRVYxO0i2OXsMBGceRjYjGOMBdP4XcHWvmyrs6gUmZTTqMhnUo+JCCNzbriy8FzAq5ytr4hUpFKuZRJrrKIrUFRfvAwGshztfR6YUfwcot9sJhgootM7Tqp4ky3CjmcuCqI9VTma6qQCKpp5kHS38wYF1v6YCzDjmapZTiVUZlq32esKVB3FMyYpj8KgNzPG2G/GeIZ4Zunlso2X8w5c1qhrq0WcIolIIkz32wl4w9A8Ny32aktOjmM1lyFSAJaoCRA68kH2w14TVL8XzTRdMtQTvGou+AdcCrZ0swzi0AAOVqDu0mdiGAgR64C4h4gy2Yzr8KqUy6mjqqEsQJ5WCQL/DDTPphvnuJCir1akhKaF2MDYAk/pjlPCK9VK+RzNbLV6dWvmnapWdRoYZldCICDIgBYBA2OAvZ8AZAfAlZJ/kzFVR/3n9MHcL8KUaFSlVp6l8mgaCKzAqELaybrOqbT26YsFOkQN/oI/PfGwUD3wENKh3lpM3sMSE/sY2Y/L3xC1Re8n0E4DSqZwHmGgYNIJ/CfmYwJmFBG8n/AAj+u2A4h4m4stSs+ZadQZqVIdAqkjWPVrn9zisqdbE60BMATMQd7x8j74svj3gIy9VdJ5TML2Ign6yMVU1CoBG28ESJ2+WAsnCqMUisZUNUaJczy6gBCyQBM9JtiwcUdi5VTr0hPhsFOn8AEaUIiBF5nrhbwKlq8pwmT0aUiNRM6iTqUktqkEEd9pw+z+ouxDGNW4CEbC0ATHSBcQPTALquS1QbG27CoCf+lY/MnGYIprSI56+g9iYt7G+MwDiuUHw1CpHRVsZmSJAkbbDqL4XZiqqyQWaAZBM/5fT/AFDzPGKAEisrXnZ7b9Ik2tbuN8CyaravMUBTBuJg/wCG5JPax39TgHvhxjVq6IIbTruBcSINpj6YtviWhUTLVRJsFYGeaQwvM3ETMxbpio8CqaK4aREQCCQQLbgjluBe1htjoHFVStlG1MEUyrsDZQwKliewkGekemA5E2deDKmQOwjl2i1+gwJlw1R7IIWAe+nrM73k2/Q4sLcEelCPy9VjSQQZAKtfr1/yxpXpNRgGCI3Av36/PtgAqWtYGkg2lrnbYi/9cZ5lU8sGJIB/K4O4O/f6YaZfMa+qlospGmL2mxBPzxBqaZZW8u8tv8vbARcczdJeHVadaifMP+5qqqwjECxaZEwbx264ReFfEy/Za2Rrkw4ZqFbUQadTcIWFwrMN+hJ6GzLjmUGYTSK+ldymkkkjYm4mPbrir1PDL7B1PaQw+og/rgNqniDMKNAzGYUrYMteoLdJAbth14T8R5371WzOYaQpQu7vsSGiW9RMdsVSnw12PxD3vi0cKoJSAjeIJjfAWr/aLPW52br8KHYf1P7OJqfiTPNuR6qaaz9SP88VtuIqDv8AT9xiCpxnTN8BY+JZ6o9B1ZBDU9J5YgWMdYv1xyMti2VePMzBZkEgb+uA+L8Oo08jQdWRqtSpJi5CaWt6QYkd4nAV8G+PHbD/AMDZOjVzJFdkVBSdpfaQVA/Ik/LB3jDIZNaYfLVqLnUBpRl1X6xvGA3/AIa8dTLZoGo2mmysrEkAAfEN/wDEAOmL9wbiOWpZin5AbyloVApFNyCXqLUkEElhff19scUpCSBMeuOh+HMyUCKSCEQrJ2M+XtH/ACnAW6lkMtopIC4SlmvtSrpqAa5YhOakIQFiQPzx6+SzC5uvmcpmqK+f5epKlJXA8tdKjV5gbuduuF44oD29hienxKAQBB9B+uAbcQyGbzmVFCvUoc1ZDVNIMoegpDFQGMhiR7Rhj424fWzGUKUAPNR6dSmCVA1U3VgJmBYHFeGb1KQQYYQTHQ4qT5mujhVq1EIMTqYKYnpNthf164DtqlzuwHpIMY9Kd3J9scXHGMySB5tZo9WaRO+rtv0MHvjav4ozqABKtiPxD6ESv9fkMB2OEHQn3xICx2EY47S8Z5kIQ1Zy3Qgi0xuRsJ6kfXGq+La5YO9erykFVWoYvbmAA1D0PfAdieh/MZxHVAAxRMr49dfjRW6aoI7bm4Bj07YYN4vDjlWWj4QTPXsDb1wFG/izU5qHr5h/NMUStSEsCbEBl+cf3/LFu/iPmPPNGoNIUakgGSCbywi235YSUaKHJs7H72nVWnExCtzA97wyjtBwFv4JVWnlkTcaYiOhJjtPf9xgnMLTcwvIQASSsg7QY+vW2Fr0yXMCCoAk22VbCPn0Ptg3KwCSzaCLbwfzJUGen6RgCn4MLSaJkb839DjMSU8tTcSHkbCGB29rfpjMBzSpVsTESNheIiJkyu2Pctn2p/A7Kd5BgH8pj/PFoznDqBAhAuwYEsZ+c8v54ArcLpFtJBAA31MBA36c3TYnrgBeHeJagdA11LDVI3uNRJ9pOO18KzC+W5qV6dNdP3gdVFog3PKynefWMcXfgVE7Fj0EH8+/6Y8reGnZQeZyv+I8vyb+nfAM+M1a4zTmnmKtXLLIpMrKISLKLGALgWHe04ko+IFg/dnYgyZJMbsTJNwbk3nC5vDrabGoUieZ+s/ygT6R6Y8+wBIlQSLzcnYmAIjtciLWwEjcbUMW0rH4SSeXfppPvbDXhQquutgVU3RP/wAjPe2FvDOEByHKkIJifxN87wPz/LFkg9GJwC3P5MMbgg/l9Me5SvVoiN16TcfXp88G1qc2Mz2H98b0OGOekD1/dsAmzWbdyZPL/KBA/LfAAqFdvzxaH4CATzA+2BWyFESLlvTAJRxNkuEQwIkrgWlnWWoaoVRq3EWIO/ttOLjwHwY2c8zS/lBNN2UtMz6jaPzw1H8IjMnNCOwpH/8ApgOeZvj506QgH5/rhPmuIVMwEpVHOmnOgQLFjLdt+5xYeJcF01alIXVHZQxtq0sVnrvHfA//AMAVp5L9IZsBXhl0RiGJPtb++Pc0qFYSZ9SP7YaVOCLMLqn5H88bHwxafMg9LevvgPfDnAg6s9dlWkAABIBZibCRcCAx72xvTpvTqMtGsygbKomJ3E9Y2nDnKgiktIuGC7QCv1uT+cemPaGXVeYC87gYCPJZFtJh7kySSSST7R2wUtGqYHLPe9/zxIjTeCT364ys8jeD2wEq03T/ANP5gnGhzDg8rCTY6RykQd12MwP2cBrVaYM+gx5XpsykAb2EWvgDqlUiGXSDfZAVPSDsL+/Q32xA1YsNBIBF1uvMLgxJt7fpOK8+dGmQ76lPwx7yDcGAel46RjWlUg62aSeYLBabbXEra8zNrYC0VeH0iLvDTcbz0ACbLeO+F2ay9JSQNRIOqSRBmAL2AgkCBHzM4gyWZXmSCZ+EkmR03gHsYx4a1KCZPYLFpIuQs2Pv6nAaOHU2hifxbQDHUDsdx9cS5JC7hdRRTvAkd9zcX6zucRZbNUgdKq8SZCmCbWjeebpExgyvW8pSfvVLCbzbp8JE73mbYBP4mYLoRSYv8QMwIHWZ63xHQfUlFNzUroPUhZ36buL4D43nHdgHc1Cg06yCOpMR7k9cFcAJLU6i6T5EkhtiznSot7A/LAWzPJTLsAYZiSCgPUsTItPrIPTEuYyyCGVDUU3NyAOvNaxH9ekzgGrng0aqRRlsCrNc7ExMWtYz8sRGkxPMpHWCdxAWx69frbAExluttty3YdpHynHuFlWjUkx9BA/qPf54zAOM7lwGLE3G8GQDc+3Y/K2BqlfSmofAJkkWB3Cwett/7Y1zmaeAyq0noS3N0NybmQO+F7ZlnUhzq3AWO1xNr/v1wE2SzheZ1Abm15979I+WGqZqPWTfmAiR9Z9Nt5jFfZhMoQAO0iLCbzPpv+uAszVLSAdtrTb3wFofPHTcAg73j8iYPyxBlMoKzFwGCTEMSO21hPUdu3ot4Dwl6pkOdCnmgC/XTPXcyOlvTF1p0iAoFgBEAYCNcsB8T/ljSlSBJ3I/czhimVWJJn5bYwsF2M/LAQJQgyAfytgnyzYav3/fHuo9xiQfl3wAVSgep/P9cDPmET/h39N8TZ1j+GcC6pt17n/XAXPwr4goUqHMwDsxZhzSOgG3YD64bp4toESdQ9CD/QYoWUy0RzAYLqle4Pc/v9MAlzNAsWYjckn3JnvgI05aJvv9fnhlUXVqgk3EGemPOUCCAD3jAALSCnYQTckn6jfbfHiuNNlYxcbdOm98TVa+9unU4DWo5MxbAa1aENMRPQEG0T3xIc0VOkJMX6R8pONMvl3dtKqT7CbdPYRhrQ4bFjJ97GcAuWoT0b2Gn++NmQ2MMSR109elyD/TDBcqV2HXGoQkmcBFrKgHy2t6r+XN/UfPHtRjElH9waf/AO+JHRgJlY7lgL/M+mIq1NgJYHSbT0v6/LAVTxHltLEgEB7xaZEaiYJ7zv8ALC9FZjy9BGwNjEbmx+uLdncotVDTIU3BmdiL++0j54SVskgAg2gL0mYEW6T7HqO4wAuhyDFO0iSRddO0Nusk3uZn2xlLL1h+F4gkEA7A326Tse9sEUWqqdMllgwYFxtY9R0kHfptiRErqupY0tIh1AJveCTAiZ1Le9uuAgXhmYKFlUhCI+ILF9yOgnv6YXZgZhRoYkgCAC2w9LwPbDahQJbUSbSYT+9r+l8bVsmXbqAZIksb/qCb9R3wFXy7OGBBg+p/r2xb+HpSp1HdRIckG87yTHoNp9R2xtT4WggOqhgfhDL0N/foOmCn4XTVgQAsdAN47kW3PW8e2AMy3GqYMbnYnaOpnl6W37DvjyrxGkOW4ixBA6EAET637dpvgKtwcN+EQSSCNrdwAYHT5g42pcJYyqhWAHXlII3BtMxefTp0AZuJLbb5Fh+mMx79lVOVtYPYNA+VjI9cZgDs9QQ7yZJHf1uIn5+mE+bRladEAGD2+QHe9u4Pth9mAQwUADUYBOozJiV+cXJwPmcstJgZjpcEG4v3nfoB1HfAV9cs6gswDbyLdL9Nh/Y4YZHICu3wjTJMi2kH+vYWwdl+GmvsrLEamItBHqbR2vc9MO8vlqdFQiTA9LsepY9T/lgCMsKdJVRFCqLAfqT3nEwqg9/0tgRKgmNzjd6gG+/YDAEo9rfpj00xvOFxzR2BjElOrbqfXASloO/798D1s6xPp6nHmazPtibhlVEYOyK8bBpifacBHSpOwG5G8xbBVLKEye1+22LWnjCmIApPA9sD57xbTYafJ1A7hiBHzg4CtuYG9+2AqlXVI/PEmfzGtiQFWei7D0GIaWXg2+uA1YwBH02wOtJ3O04dUssIkx7YnpUABHTrGATJw0Az1/LElZFVT6XJ9BOGFWJAvHcfuMD8ZVfKYCTaLHvAM27YAPK0iCSbE/KBaBhmuoi+3c/3/e+Ispp1rqXlkT7ddoxcg/D4iB8g/wDfAVpAsXiY3wFVZZJAnDPjKUQ80WJB6QYXbvczc4CZ1A6YBJkeKZOsj085XWkwqEqvwjTpWCSVjeeoOD6PBsq6gZfOUWgsYlTuANxUm1+nXEHEKdKoLqpO11xXc54bpn8Cj2GA6dxZlpcN0QrvSogFoMkrpgq0fnOOVZg+YyKo1CqXCaeaSsFxA/EBB9iD1nGh8MMo5C1weUE/mtpHcYsXh2vSpoimkyPTq0qo1K2lWV1Dw8RDUi4vGyyLYBA4hLshUkHnMBdiJN+rC2823vi31uFUny4ZdSTv5YUgibWYGN+kdMVv+LuS05tmEBCQPZiAxt63PuG7YZ+EfFeXNFaVRwjgAEVLAkACVfa8TBjAe5zhLUlRtYXzFLLKGTtBPMRF+nbYYHzLeQqio8hjykAQSNOoE2aNrepMnbFqzNenU0auYKIUqVa3/tv+uAPEfDlejYLpUahJghgb2O40z+9grSZ5QxO0RFwZEm9zJX26bjvFV40Qb6YkWQQCOxEegHrJ3nA78L2cIGXTOktcbjTAmZ/UnbptRQlA1JxOqBAMz1giD1O87YAmnx93jVAUk3g7iDMggQJXbE1TO1J0/C4IKm51yAdgwvN5HSdzjWrl6gX4EPNp16RBBgwdNi2x6kjoIwXQgqwdQ6qOWArBeu0TAEyDHyjABVs+5Mu0t1JUGe3t7Y8w6oaHUMGmeoNMDfsYIxmA2zWVAYAi9jpJOxgjuI+eAly5dtRgdJ1E7e49Z/LGYzANxV0rBNidUwCSffAjVOa04zGYDcAjY4xkIO5nGYzAT0KcDEOZm8DpfGYzAQU6Xeb/ANMSohJ3tjMZgJqxAFhI23wM4Zj74zGYDalQjfB+SqwSAenaf3749xmAKkyL41pkg3vjMZgNwhOFfEQSVX+Zh9Bf/L549xmAJyKS3MJ/fpfBFVACQMZjMALXYA4DJJOPMZgCaVEHcYjzQAtjMZgIdHe2w3/PBOYy4ZShEhwVIPYiDjMZgJ+N5EZylOrnOWalUF+XMUfvUceh8twfQ+uOONlWgEXB2PewP9cZjMAaq1KFMFxy1ASqyD6ahuAflt+TXgtWlURzJ80IFCso0wWUEyCSbEr88e4zAP8AJNpHKWYgE6LWAF4J2AjfePljWnm6dVQx5SwPzK9bDeLDa87XnMZgB83lURdbFzMBdZEiQNKnTvY7xFz74aUaBWIGxhhqPLpgAXJB5rSCTEY8xmAmzfBqRIJYqSJ23kkyd79Plj3GYzAf/9k="/>
          <p:cNvSpPr>
            <a:spLocks noChangeAspect="1" noChangeArrowheads="1"/>
          </p:cNvSpPr>
          <p:nvPr/>
        </p:nvSpPr>
        <p:spPr bwMode="auto">
          <a:xfrm>
            <a:off x="155575" y="-2933700"/>
            <a:ext cx="9229725" cy="6115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CEAAkGBxMTEhUUExQWFhUXGR0aGRcYGBwgIBsaHhwaHRsdHRwgHSggHCAlHR0dITEhJykrLi4uHB8zODMsNygtLi0BCgoKBQUFDgUFDisZExkrKysrKysrKysrKysrKysrKysrKysrKysrKysrKysrKysrKysrKysrKysrKysrKysrK//AABEIALcBFAMBIgACEQEDEQH/xAAbAAACAgMBAAAAAAAAAAAAAAAEBQMGAAIHAf/EAEUQAAIBAgQEBAMGBAMGBAcAAAECEQMhAAQSMQUiQVEGE2FxMoGRFCNCobHwB1LB0WLh8RYzQ3KSsiQ0U4IVF1RzwtLT/8QAFAEBAAAAAAAAAAAAAAAAAAAAAP/EABQRAQAAAAAAAAAAAAAAAAAAAAD/2gAMAwEAAhEDEQA/ALDl/FuSNTQXqJuA1TUFMW7z16gYJo+NciovWC7gkq0GBJgxBkC17yO+KBUyZMizLqJURDA9YBF47G218KOJ8McgcpNm6CBtaANyew6CCdsBeOM+IaVbO5Wrlq5hl0FlQEgF+bUGEra4JBFsOs3xVa1aiKVajWUBm1ippN9I5tKkDY3ETewi/LDlxRpI3MGuALSNLfST8W8327HZWnbM6YAameWdg7SLj/CREd8B2r7SCTTaFqASUmTB6jqRfePeMFZapIH7/fbHCeG5KojF9UtBFmJMW2MDb3wflCAgQEgKxinqYqCS1wsATEdDEEdcB2yqgdSrCVYEEehsR9MVzwvxGUVXcFqCFKl5Oqm5pyPRlIMz1XHLc7xjMq+sZiqC40EhyZEDULn2v0w18FuUarGstUp6SWi7s123PMEtO8364DpD54zqBhZgT17R1HfGLxXVctDbQGncwJH9RhPxzMsGWIAmBIF7HYDpbe2/pcGu7uNTRqW62+tuh6xgLdnM0C4A/FBtF9LKDH/UBio+OFijIgeW4aJ21Gom/eSD8xj0OHZTqhoFQAEHUTAEX9Zkem3WDirNUpZhfilNQ23WW+paf7YBZxDPBszWQQRUqUmETcQWP/ePyxdXzgOsEEaUbTMDl6r0uLETHwx3nmXBKitXpsCSwAERNwiqPf4NvUYveZzmvSX0mJsLMHgGQST0joAT2wDZM20lU5nVQSCwXXvEEg88Dba2F2fzf3LuGXUmmrpWZXzOhEyOeSQfT3Knhld2QrJJmx2NmWnN9oAYRgTxRxKK9VEcL5lFSCYF1BIBJ9FjAW2vxAeVLAwXDkREwvKl+khVJ2MnBeZziLlqsHUwpuXIHxHSZMfKI6CO2KBW4q1SDrJ0oonqZmCLQLA/lh5l6kawxCgAl7k2iIv3PzwEp4kRkQxB+8mIF285tWkesNEf64NyWcNNQCRCsrkrsWPMSOvM2ox27GcKFKmnlKdRDpZqbNEzpp0dSkQP5zEe3fB/Gc2FqKjDU0BWYRzXBXVB5TdpHoY7ANfE7FXarcF8s6kAb6GVl9J0swn0GF+ZdnallRZJ+8Y200j5YPtrLsPqemNeL8RFSmg1BSGIMkbPKEbWWSDv67Yzg5LV6rEFmNZhE7pSVkWPZjq9xgLfQzQbSKY+FaY20qIEm56QAbfyjBy5g6WNbkMWJACgR+R74R8BgKktfyxUqEfiLfCB/iAAEDpPcYccYCvQcMjGxiRMNBAPe3f3wCTO+IOdlpLuRzE2BsJvcEHqe+xwp4NWqlDU80ozMbW2BgSeo3j0wqz5o06RcrV/w2I7gMBrAKkg3tIB3xDkM+vwAElKeomBeBJgxa0SbzI9YC3p4kr0zzaKq+rBT9QAPqMPst4josoJYITtLLf2vfFCp8WUUqdRaZKuYa4tG4FhqP0Hri58Pqy9Oh5fwgMzFjY/Esd8Af8A/EKbQ3mLAm5kW/1AvhEOJIXLahouNz0JIMRvcCJ/D64P4/kaTodNNdUkElVnqDci+5wlzNYU9WhVkHYAfrHpgGFLP02AKVtJ1XDRzbahEGxHUdY6DBuWr00rEh10FbSSIJMkbRvffqcaZCoXoqWC3uJE2M7g7YGzFCmbmlRP/tEx1uBgIuO8+ZTQdSBGcQQR5pGhRYyJFiYiCcA0MqalVlQQtFBpg/jEhWINpI5hbr3EYlzuQQyVWDH4XfrAj4x3HTFSo+IqyMxpuVBMqsfh6CSpB+ffAXrhocUwAaJXoagJaIFiZ6GQLCwxmKtkuOnTNSkrkkwTqED+UBVI/wBcZgKzluJHQEZA5W+tnj3BbqYI9e3fA2fzLhdMAUyRAV4I2sSN7zvce2FXDKhNKtpJVqa+Ze0hPi97X91wJmasrVIaSNLR0KnTcX/xra9x64A/y/uqimk50MGDbxM3J7ELExFvXDTgWVbQ7wzioqKIHQSNyRtGKnlc9VpSFqGKi6SIBle0H+mLfRzLU8jSNNgpaoFMi0aahv8AL64DShVY6gKdUL6Re3WW6H9cEZhYLEFhJJEiIJWDftqlgR3wLW4mAwEzb4um39dvlhdnKgfSdR0kdAZ5TBP54CXiLkML2JBIk3MEHp+mGnB8yQwgjb16i+3+X9cVutKMNLE7wWO8GI26b4ZcMz2l1LmQGAMCfXpfb2wF2rZlNafeFiGMsexUkxeALR+s740asB+IwJ+Xp+/XFWpcSWV0iAJ1C5Ft2uZBvER274KauuhiSYBaSF2jUNpmDAE9jOALTM8w0mdEKephZkfv/LDzh1Ri06Pw7fzQWHXoZEe2KMuetMbsdhG8/wBo+eLzwBAIhioPmgwBaPLYbz3i0b4CreHKSox2sWEnspZfzt+WLHnc9QJ5VBIDS283BFp9PzxWsxU0/bNIBUVWi+4NVYAj1PphfmuJ+WRKgmYIE2iP1J3vOAsYzwVGZbBWGna+onk231CbdzhB434yfNTSAJpLzbygJsN7ag0/8o+ZOSydbMZKrXSmx8t0LEsIKjVqZR8WpdV+kDeQRio8dqaq9WSOV3pgXsEbSttoPYevzC18Yrplwo1wwRXjqSVAUTuAFCgH37494Zxmo5kyLqfiMHmmLWJNwZwj8ZZiaqiL+VSMn/7a2xpw7iSATGlhEgdQGHc9yLenpgLZw/OeWtV2BBNIIOdhpDJT1lSPhIDL8yce0OLB0oUfMqSlYGTVaHmOVlNiBuDgCpWQgDy9RGWOpR+KDRUC0kGF2A2OFmUzADoRTa9Ve/JGiQTF5mL4C08T45532kmSXUlU80sKbcmkqsR0PrzHpifL1mQrqYggEFwf53eSe8wLHuLRivZXNhnClWEabwebmUdtoPtg3iObBOYY3HmVUidxTGn6RGAd8NzjpQsx1NpPpqKhTb/Ch0z3HpgvJcfrGoql5BGiN95E95/d8V7I55QpSRKwsGwCiBAuZuBJME4LyGcV61Nad9TKSRNj2NoAt374Bv4jrB6RmCFRQT0BXWb/AFwBkVFNGeNWjK3Ji/IJNzMHf54G4lWnK1CJu7i3s0/v1wTxiFocQi2igwHvoj9cBLwdjVytA6FVWYtpGwHsB1GOgcJX79ieij/tAxR/DP8A5XIpPM1JSb/zBf8AP6YvuSWGqN1uPoQP6YCPi1S4Hc4ouazgNR1mJY/SffrBxbs5VYhS66GK3WZg9RPXFVpZYg2Uks3fvP8AfAW3SUpoIgaVH1AjbpgVSS7AEggXJO3vbt+uDeKZoUi5eSjaVRZsOXoOkmfp7YqmXzgDMFLFhuxYyx0xce98AXms9FGoykTDe0gGPUc2n64pubroCFQM0BQTECwgtJF79sOeKZseTvcwsTuJViO/4SPn9VVKkqxaxid99haI7398Bsreot6T8pIJN5vjMAV8xR1GT62EgzzSLjvj3AFZTLU8vmalFaSM4ph2lyoVdClYZTJLNE/EL4RVjSZiDU1QSoWu7XLKXpkBY5JAUtP4htONl4dTFR9OYRvKUoGVwrMFUVFlXEEbrAII0RffA/HuCwuXzFRStOpAqLqCsqs5AYE2E3adhI6RgCKHhs1syEWmwWgutkmdVHzDpKtMncKRuN7Xi+5LwfU+zJTU02o6ixdiQwAA0yhUwQ2oHb5Xiu8L4g2XzuWWozItak1J3qU9Oiq5D03g8rDUqbHSZJw2GfNH7UiFmroa5oBmaJjW0JIEB2EjYg6rgWBHl/ClSoXbSCkVQr6gdLaQ1IoojUCbX3DDA3BOAPmjlTS5KdWiah+8Y3Wr5bdLFdSEj6DEeYoZxRSNB2ppVYJ5IZVhkvCj4m076hfmEEzgzgeYRgi08y7JSAbRUD6WTSVcNpgrpZgCsX0r64CF+EZj7QtDQajqQtYU6haNiGP3YCBgRBMgTeIwVm/CZyxp+c+mpULQEuIUNzeZHKDyAzBmoPQYdZKqMvma7nXSSqtMkiIpMmtSIaZVlCkEBoM7WGIeLV2r5ihUqLURAHCMWqIwAUbhWsGKaogalIIGAVZLKUyajPFQIQuoCYkOyzcTKqJts5MyMH8Yyq0qSzSGtyFFJS6+YG8wBtJvBId4ieXA2TqrRNSrS1eWz0mKq7LpmAFaYCsF8sAn4tTAd8O+L5hM7WQipo0KNGoDUleCdLapEMskTIAaTtgEVNsv57URl6VQnSAsvKuTzKYOnSANUgk3kwDibhHG6ZqlGqrTt96GDLpYtoamg16ieQXBN9t4wtXKhGeoKdLU7VFR9a8rqBCg2V1+JYA/CJ3EkvkVC6nVQ9NnpM6gxpqhyphWPwkqAb+hnYJaTUsvXrUHBWz1GpMxmeRkUPJk2aTJMrj05ClVqInla67KmlljRrbUzAkyOVFU7mC5E4i47wtBmazMvlrUGmm6m1NlUS+qAacsRT0GOvtiu8W4fqq0jTcFjRdbTcqzA6WPO+oMw1C8R0wHQ+EcNbKVazICiU5Do7KUriASEE7gF+gvAvfEFfwjkWfz1pt5bkuanmNyMSxYFRtcgCZHbrhCfPUUzGsqr6ix1aGpqQTMWYyB0P1xVM94jZsyWps3lBhoU7AQA3L0kyf9BgLJnqeTqVG8ynOg+X8TiVGlEggwYkSwjbqDgOnlcprNNaApsamkF6zgeWCSW1FokgCLgSyiTfDDhdGjU5tKMNTOxh9Uc7iCrFrMw5eWyAi5gr/FvDqXl1GQsKxdmaByMp0OtMWuyhkAg/hnrYCMvxHLKpZA1QqdKxMFGjUINQEwFWDvPphyuQoMiwQrsKjaYMs9IIQVMlRqmw6nbrjk+WrMpkdPX88WzhjO/kFzFQ69wINM6xqYWIVW1SeuodTgH9Cll3qUKlOqrjW3mKkSBFOoDbcSoXT3brviSmmSrUHr1h5ZrVNKIryVeobvJ0gyQX09kHS+EFDgrUyuXhlqqzF4Z1JWdKmCIjkkHrbBmYylQZfL0KnIoZHRmmGCrzAFBIMsNzMEGNyA3qZzJUwtUonm6iGB1nUytcXOkWg7QOhMYfcLRatQ1Mtk0VVJC1aekXC6rnTCcl7nqBir16aNlTNEqWqpTdillamFYhbSS6kHmFhqF5AwZqzuXNbK09NOhXet95pIMElCdQIUMVVTpFgCsAWwDh6prk0Ep7atQlRB1QSsGC0AkwDuvfGr8RNN6lGtl9WsIWRjGoVAunVqJlZ1SCLewJwopcefXTatU1CnrCkimrLIA0yFghiqG4kETMYko50vnqtV1A1LSJH+8IYoiQWUS0kgWsMBbcrxShlloJQo62WoDUCLLJR54ELy+ZM9xCsZiJYjxrT+ytVFM+fceVGnUxPKQTuCCD9cc64nxLMaPNog0oBZVH/KyOQQIJENPYr161zJZ2sQv8kuBzH43pkOZMkvoMfTAdR4v4tR6hWkwcqDq+8UANeV9QIMweoxHwrxJlqjguzUgrKWLWCDUBdtp1Wt7Y54XpHK1anlHUraVYIOWSlmuTpvCnpeIN8QpxFqZVXUuBzBiZIJ+KDYbMbdzvBwHbPF3F6Aolmrakb4QgD6pBKyI2+d9sU3K52mdRSQdJYrcVLyVlRJAO3y6nFbr8cVwEDAQpVEGo+WHtY7EjzCeUfhiLDCalnEQr5dR0qKyRVWQEJI1Apq5tOktEkEsdsBeqo86nVoqCz0yHDHbtpGq+rYREm+8WU0M4zHRzF1UksIgIJJMg+kzEe+BeA5OoM7z5k1FOt2qq7qH5WEkGCd5axtIBOIM5XNFKVCiUpNTgVXQHVOlQzMVEwTJnqBY7YCz8O8KVqil1GpGIKFdUFdKwRCx9MZiu5TP00UCrm6lJiAdFEsVggQZA3O59/lj3ATZlvJzhDCmKVWihrB20uyuAeb8PmAglYAEet8EZniHDlKzVzNUUxCLrRQqz8ICKCR7nC3iOZy5ZKuYqDNV0dqThRCvTVWFFwFA1QdMwRqB7icVitRXzHVldIc2IghZ2YH4SB0wHR+J8TyeeCLQNMM/LWp1G8piACVK/gYgmZE3VekjCurwzMVKrJRrJUzIjWmsMrIokFdU2XSGPRSxA9QfC/A6eYdhTRXHltK6pJbSdGmfhOsC/v0xLWzrtSelRQLUpODUrUi8VQWbkZYDKuplkc3MII64BtwrwzWnKvpBpqHYnToqSY+IPvBLDUJsEN9IxD4tzdOCpZHqCqeSpKsaehANDdCwHMdiTFowGFzZZVp1mZHpmsqq7LyAwxI+MCZgSSRt2AlenSzgqs7/foFWm1OlZgJVRWMBQzQFUgCZUcxtgHSZk1BRdqdCiWPlsRZtBBudM7LPK07LJBxJwx28+rTrM9dwSpDhYqUVOmQzKqlishSGMyQO+FfBaFfJlfNBpNmKR8oaNWsWsROpCDBExBAPTBPjHOBMolLmc1HcVdTCVOoVVRrculmaBAtMGCcATwvNU6tI0YKU/MppUNRkLBAWKFx8IKsATUN2VYgb43TL0qpqO60KVIrrVVGtQxYqtQKACwbSZWYJc7E4h8O5ZaOrIqKdb7WgIqd0IAVRykqQ+sSRAkEi0YAXgL06bPVLCmjNTqgliKAV1YKRq0vOphBlbyO+AbVuB0KLU1fMIKcVqgqlgILQhXy2J2kH4paDBm2IeEa69Vgrv5YWm92hFlwW1BTckzpC7coIsZ9Xw/9pp1a/JSYkVShLaaTSjLq1dHRiQRAMQJtCzhvFBDvRo1KVN0cHnDipUGkpKlZpjUfhBvqEEQZCxcRYUDRRKRetDVX1gVNIZxdIA1MpB0t2Bm9sQ1srpA+0qiUncI1RabLpZBUH4RqAeEEyQZIgbYScDTN5bNIiqVzLMaKo5DBnVjJZpkAHmBEgx11SbPkcvl65zFEGl9rXWA9MuFarUJZ0RjyMJnSpFiO8nABjOVyatPy2LiVhWJ5jTKKFVhrcCYLJpYENMYReJM9QqqKKIqWLa3eDTMzTBCholSZBvcC0Y6GfDOZklcxTHmMKlOuRLF9MNT8sQtkQnUN4iBc4pvirwrUGVOZd11UWFNgE/3qvVk1R0ALVVIAG0icBReG5t6VSbgiZHrBt9cPG4s1UqTqldm1GRYD26CPbFdzlBqblWEMI+hAIPzBB+eNaTx0HzwDzJ5GmCxKq5AJUNMFuxAIJHph+6pSoopmi5UPVNRgPNAB0CkGhtOoyQLbfKq5LOAG7hfl/QDFircUNSiyhxUKoxQQCR8JO4JAhSbQLdTgCc9TpPTpViLGkWJFQrodGgyxPPBZFUzLSYFhg7PVXanlSXQUZDEO3Vg67MzTyKZViwlWkTuozmb8rh4UlWeoQulkjyy48xhAtYaGDfiMkCxw88QcJytDKjLIPN1E1NRLalcSqMCDEcz8u2874BRw3iNOtUXyqNOzyDVLFE8waNDU2MFtKqJvawHUNeI03rFhWLGlRMstJSSQEXQxuLsylQQV6mZwn8P5JadSIJSooKBzpZ3FyyCQQANi1rTthZxLiddarUzy1EBoVSoKirDFYYHfUunqPqZwB3Ggi1XZmBkFNBRVg/8ADJtz2N2WLRBtJd8GrZPy2zNR110i+gtqgENJcmGkklYST8R2iAoo5mlWrmkx8sgA0D5Z5aoUACZkKYgrcEtPQAe1UOYzFTNVQp8kaqlJH0H7tFAkxctpOqFER0wBmd40i5OhSLrUmoWKEWKRV1C42bWGDQJCxM2CzhLUENTSqVqYfWFVmtJ5YBALBCFBlbyDjWmgp0mo16I8pqisoJJqGX0HRUtqIAXYAmIsCY24rwKhQbLhHWsfvDWIcqGC1FRQsfC1n22gTeZCDi2XSpSqVKcLzLFISkhzaKZA1Q3MYFpWxBspo8NZBSapKIzMPMmxGkWjdbzuJM7YtmSiHpPT0rWby0fzAPu1+8BD35jABI3M7QceUMtWq1aepRU1VGKTRLbGHDrBAS4JYGdj2wCajQ8t9Sai0VGcDTIp8pUOpg7KTygm5ibDAeQ4M1RUqBPLEj7ypVADwblaenXNwZBj9cF5/hFTLHMKgZ2pH7yoBqVvhYMOqqAwOq/viunMuTzEk+pOAsHEOHVKTtzKdNJTM2ZSSCVMR19N8BHiul2YoH1KAxBYFjpUAmSw5YjaD26YiyvEyymlUk0zte6mQbe8RG156YmzSrmKp8pCkkDQFNgFE2QFjJBMgWG/fARcWXy2XUKfMisqrqOlIhAT15QDPUEHrjMMcz4W4hVdnNF6hmNcBQdICiA2kxAA26YzAXHM+BKFSmayvVyvlSIqoks/L5bFVbSBY/hWbTEYsHh7wxk61IMMu+3+/LQ7f4wdXmCdwYE9oxR38QOKlfK1C2ipAouzctNSsiSbkCf1m+LjwHxqvmRe1wpBDFDfSQfxLNuh9mOA1q8Cr5Wr5tGqK9Ex56eXTFbTuCSFAqkb3EwDAbFb4ZwnL5fNtmMw3nUSfMosC2q7EmWDgBk2/FrBkETjrmey2rRXy+gsYvA50bsehkyPnO8hD44r0MtkKlXy6bMvMF02LlgDqAFhqNwfbc4BRncjXzNRcxQWjXpKPLUK3lsaYOpVYMhDMA0HmW82GK/oo06jfZFqUXqlxWylWk1WHoupJDU/MdRLdiDuIti+/wCzNLN6a61Mxl/MppahWKAMo0kFRKkgBRMfhxXfE/hapkkXM08zUd/tSO1Woisw8xfJMhSoIupItMYBJ4nfO5vygq0qlcsWOlodQrBl0U6mlwF6kLJi+5w18UZHO1sgvm0Q1dKrGsaaCWy5DS0bg2UwsmwiOkuQp508Xorm6lFmo03NElGXzUcAVNJk86ECVPS+xnAnF69ShVzVPzalP/x+Xr1aiOyhMrVhTcEEQZn64BLwHiGUWtRelVWjSoKx518xixdpgrESmgjtDcs484PxatxGvWo5qooytUsdMBUV5L0YgBjdbzcjUTfa1ZQoMnnqWbp0qtfKCoxapSQ+dSu9GoYA1AwAY6r3wN4e4RSzDGgcpRXy6OXrsaVSrTPm1l1QIYiBpsCP1wDXgWWp5fMVqZBSuFSoKrklK2XQLrClSASktvO+xFsYtCtl6rvlqVFqT1RFPUAqqsywhiqtAk23IJClb+VvDeVydKrVZs1RogMaiB1qU9LEBoUgEbxKwYPthTkP4XUUZWp5uoEDK+irlzci6mRABHeMBvx+hSpUc1VV1qDOMFFfcUgUhGVxYjzVDSo3jY4BzPBWqVlq0alM5djTqDy1LVAxCkBwBYFgy6oO8dCMPeM+D2r0RS+1UJD6l+9ZVNyQHSGDRNtjb5Y04f8Aw+zFJjU1ZcMRDGizoGHWdhe0jY9sAT4Z4QzVRl6jUKlCgXKCmW1IdY0nV+ExIlTvq7YulLhGWph4px5jBmjWZYEEGekEA/LHPOJcQr8IoNVp06LhmVWDVCzSdR31E6ZJMd2OEf8A8681/wDTUf8AqbAVX+JYQcUzQpgKgZQABA/3aarf804rE4Y+IOJNmcxUzDqFaqQ5C7CQBab9MLowHpbBvDiyfeA6QGC6r2lWPS+wOAQpOw/ew/O2OjeEeDeXTpGoq66hd9Li6gGlpsesAmOmojAVkVTmUKvURPKpyrX+8YGEF9jpYgnoAosBh34X4quYqGpm6qKRpRUVTJChn1dYQECYvcmwE4tmZ8OZZ2l6SE3IgtYe0RiuVvCGl2bLvoYgiNGrlO4BkiCJG2AKo8ayaZhnqvUrVg50J5Rp06QIUI0s0sukBhsLiQOi3ivC1zFc5pqqXrur0/MVZ0AAVEZiA+qFJAkgEX7a8Q8LValOnFIU6lNAjOXZ/MAsCQFhCNrEiIHriHLcJV/KWqlYMhYmVIRjHJzAyokdpPpgNvD9c5PWS6tVEP8AAtTySBrJVxqVp5VY8vxET1AdXOI7aERYqsCQoaGY7iSS2mTIE/SYw0fw5mHepVq+VmajBefztBECAQACJgC5P9ceUuFVqajVlTVQAMQPLB8xfhbUKh1CZBgLqG+2AY5LiaeVlnNKimhzTpvUYKFpwQzHUefSL3kyTFiBgDivhDNZg1sxTZWQsxpanI8ymTNNKQKgWQgR1Nt5xJxfIZjNNUaotIEppRSigCYgqbFCDba8dsAeLvM+z0aWYrN9yGK63ZtRPwqBpgaRygztPbAJqPm0KaMwga9dME7OInlsymLTgytxLNZo1iobTGvRTkiYXc/E06Qfc4By+YeGC0jXV1UfjYiGmzIQw9YI6Ynp8FzDr91lMwr6pBFOqBF7AtJ67z0wB/hKpX8jN1KJLVUAZVm5UyKpKx95yxyz02nEPHOGq8PST7u1kuVJUErpN/ikA7RBnD3hHAszTfzq85QCCa5ZSAQACDTHMdRAuCMKfPdcxVOXUAuXpqrsRqpsxClASCJuYm1sA94P4KHlsCEvp0MQTUUzMuuygiV1bfDfHvjnIJRy6KmV0rzBKykh9bNLh9pQ2AUCwFiIjEuS8UVQ6iQjqStU1RLaIWNJgN8WwuebeAMN8jmQuZOijWrJJD1G2ZGUzAi/OQbkm2A5dk9SrBzAomZ0cw3AIMKIE4zDXPeGsy7a0oPUDAc2pF25RKkiDAFoxmAZeI8r9ooPXaKK0mBpLpgEFVmlsIJqFmm45sVZVIYEHSyfDzG3sDciMN89UryaVWhmAVJblRR8RJkELpjmMR3OFmYyjIFf7y5IhxDDqJIs3UgiPlgLf4c8eCkjUqykTNwpM7bdQLH5nD/iXDq+YyjZisoQM2t0uX8puU9QuqweO4iRir+EEyhYPUFRqgghWjSCCD2np6Y6nT45l6lNkqOgDAqQWA3EdbYAnwTTZMoaTkFqNQqSOoIV1b5o6nEnjLhlXNZN6dCPODU2STAJSorQT0kAj54V/wAM8yCuYpEy6uNTagQ0DQCI25UUR7YttOQfX9cAq8W8E+10CFPl10PmUag3p1RsfY/Ce4OKP4n4DnKqZhvs515nJUzVAYMFr0XkU1i51rIEdhjq0A3xTP4hVKqtklSvVoLVzIpO1IgGHRo3BHxKNx3wEPjrhvn5Pz6KkVqKawhW70iB5tF1NyGTde4HXFS8DcZTLVMs1WvTQZnJAu9VgNTUar06QBJAny5Hrpn3vNLw3mCyleJZgqCCUenRYMAbjUEBEi04VZfJ5+uKwenkSiVqlOklfLFvu1bkOpXggg/y4DbxvxKnmeG5tKL0arCkW+7qq3KpDMYBPQHDDwtwPJ09NbL1a5DoIFSrUZSrQwIVj6C/viu+EszlcxUSk+Sy1B6+Xriq1JAoJSr5VSnaDpKwZnHnFvDOXo1zRy+WzDN5Pmj7PnHQkeYE0hWeBAJbtYjAOv4hUJpZYWYHO5cdL/ebYj/iGpp5dCo0n7TQBKiLGoARI6HbCLiXGVrFcucjnxUy1SjWYKKTtK3TUfMvqgyffDXj9Y56nVy9CUrUHy9RhWsBMVVFpJsIPrgFP8WqIGUsAPvBt6Bj/THGScdX8b5nNVqNWnmPsqilpZzTqVCV1gqhKsgsZNwTtjmdbJqASK1NovA1X9pGAFqGcb5dJaAY+Q/viAnHqtGA6N/CjLf+LqhSFJomKhmbOkwBFjIn2GLfwjitbNtk6pp0mD/aFIbYKp0gkMCSSU+U79+e/wAN+MPRzIK02qEo66Ka6ibapAnuoJ9AcWvgFdsm3DvPpVlC5WpIFN2PmNUbXKKpNpHS2od8BbMxngM2uV+y0mdqLViQ+kBQ4TovUnGvEK6faaWXOU+8qJUcFarAKqaRJAI3JAwBwbior8Tr1qSOVGXpU1LU2T/iOWs4U7kYMy9V34zVaP8Ac5NEA7GpUZj9Qo+mAa0uGLsct6SarH9ZOJX4PSj/AMrTPW7H+xwQ+arTZLTv8vbCzxTnq9HI5msSAy0nIEbGCB+ZwC/wxRp5ygmZGRooKmqAXJsGKg/CN4n54Tcc4wmWGe05PKTk1ohTonVUrEQvSwBnFq8LcHellcvS1MFSigIsLwC3TvOOf8MyYzT5YPLDO5ytmak7HL5eVpqehUkADvgL+1KiRpXMUUYjajTokz1gMrYNo0lRQC1SoR+I6QSe8U1AHyAxpk/DeRpN5lPLUVcbMlNVIkQYIA6YOaqbCmgud+2A2Ckj4AP+Y4Gqv0B1HsoAH1wS1GfiM+nTAuYb8K2HfAVXxtVP2aqFEsQFAB/ExCgajubz2xycsumXSo1JeVXnmRoACEfDCmYBA9MdC/ijXAopRCF9TXANxuAY63O22OdUswtOp92xpuhllqEMKjg22XTvNjaOvXAHtmm86gi1aTroplXqCICqAQSZMEzymb+ww449xhk/8TTetUeIWqVikOeCNJHa3T0AwiyyqczWqoKC06a2m4Vgogqtyx1g9CPlhv4gybVVpDW9QrDaio8pgJMKhiRsGt+uAT/7bZo/D5SjsKYP5mcZiTN6yxJy2UH/ACUioPrCwMZgLhw/hDIioWFRt2Yjdotckt2tMW6YziPB0rKVaZsZAIg3jmIkdRf1w2rqsmJ9djfvEb/LpiNgF9Y2UAbdfaJ64Cu8J8GrWcoKzrG6i0dtTXk+wxdeEeBaOWdHVdbTBLXgdbknthNQP36spgsQWiw5dh79PljoDVvu2PYE/QHAI/BjsMy0iA6sRe+4ItHYnFuzAhvfHM/D/GUpVkqN8Is2klj8JHX3H54tn+2GVeQX0gHchpv6aYj1nAWWlU/17/54F4zwbL5tAmYpLUUNqCtMaoIn6Ej54X0uOUP/AFad+jMBP1iDgfjWaqVkQZXOrl2DSzCnTrSsEBYLQBN9XocBWvGfg7J5KiuZylHyaqV6EFXe81UBBGqCCDhz/D2uUGepNJ8vP5gT6MVcf92Bcx4dzuYC06/EqVel5lNyv2ZVJ0MGiVcEXA/thnkPDeZo1sy9HNUxTr1mrFGoaiGYAHn17WHTpgKr4cp0nzuUan92TU4iClzPOoNybXvHqcO+IUGp8Yy7LPNlKqkj0qUyP1wOfA2ZpNSq0MxS85KuYqlqlJtJ8/TKhVawBB69sF5Phmf+2U6+ZrZZglJ6YWkHWSxUyQxPbvgBMvmI4tmtQDasvlzcRENUGFGZzdelxPN/ZqC1dVGgXDVgmmA4BBKmZ/pix0Mq44lmKzoPLehRRWkQWVnLAXm0jAdLKTxPMuUYIcvRAYghSwapIBiCQCMBQvENas5z5r0VpOctQOlXDggViA0gAdfyxzs46l4xyx83NkA6fsdO5FiRVYxO0i2OXsMBGceRjYjGOMBdP4XcHWvmyrs6gUmZTTqMhnUo+JCCNzbriy8FzAq5ytr4hUpFKuZRJrrKIrUFRfvAwGshztfR6YUfwcot9sJhgootM7Tqp4ky3CjmcuCqI9VTma6qQCKpp5kHS38wYF1v6YCzDjmapZTiVUZlq32esKVB3FMyYpj8KgNzPG2G/GeIZ4Zunlso2X8w5c1qhrq0WcIolIIkz32wl4w9A8Ny32aktOjmM1lyFSAJaoCRA68kH2w14TVL8XzTRdMtQTvGou+AdcCrZ0swzi0AAOVqDu0mdiGAgR64C4h4gy2Yzr8KqUy6mjqqEsQJ5WCQL/DDTPphvnuJCir1akhKaF2MDYAk/pjlPCK9VK+RzNbLV6dWvmnapWdRoYZldCICDIgBYBA2OAvZ8AZAfAlZJ/kzFVR/3n9MHcL8KUaFSlVp6l8mgaCKzAqELaybrOqbT26YsFOkQN/oI/PfGwUD3wENKh3lpM3sMSE/sY2Y/L3xC1Re8n0E4DSqZwHmGgYNIJ/CfmYwJmFBG8n/AAj+u2A4h4m4stSs+ZadQZqVIdAqkjWPVrn9zisqdbE60BMATMQd7x8j74svj3gIy9VdJ5TML2Ign6yMVU1CoBG28ESJ2+WAsnCqMUisZUNUaJczy6gBCyQBM9JtiwcUdi5VTr0hPhsFOn8AEaUIiBF5nrhbwKlq8pwmT0aUiNRM6iTqUktqkEEd9pw+z+ouxDGNW4CEbC0ATHSBcQPTALquS1QbG27CoCf+lY/MnGYIprSI56+g9iYt7G+MwDiuUHw1CpHRVsZmSJAkbbDqL4XZiqqyQWaAZBM/5fT/AFDzPGKAEisrXnZ7b9Ik2tbuN8CyaravMUBTBuJg/wCG5JPax39TgHvhxjVq6IIbTruBcSINpj6YtviWhUTLVRJsFYGeaQwvM3ETMxbpio8CqaK4aREQCCQQLbgjluBe1htjoHFVStlG1MEUyrsDZQwKliewkGekemA5E2deDKmQOwjl2i1+gwJlw1R7IIWAe+nrM73k2/Q4sLcEelCPy9VjSQQZAKtfr1/yxpXpNRgGCI3Av36/PtgAqWtYGkg2lrnbYi/9cZ5lU8sGJIB/K4O4O/f6YaZfMa+qlospGmL2mxBPzxBqaZZW8u8tv8vbARcczdJeHVadaifMP+5qqqwjECxaZEwbx264ReFfEy/Za2Rrkw4ZqFbUQadTcIWFwrMN+hJ6GzLjmUGYTSK+ldymkkkjYm4mPbrir1PDL7B1PaQw+og/rgNqniDMKNAzGYUrYMteoLdJAbth14T8R5371WzOYaQpQu7vsSGiW9RMdsVSnw12PxD3vi0cKoJSAjeIJjfAWr/aLPW52br8KHYf1P7OJqfiTPNuR6qaaz9SP88VtuIqDv8AT9xiCpxnTN8BY+JZ6o9B1ZBDU9J5YgWMdYv1xyMti2VePMzBZkEgb+uA+L8Oo08jQdWRqtSpJi5CaWt6QYkd4nAV8G+PHbD/AMDZOjVzJFdkVBSdpfaQVA/Ik/LB3jDIZNaYfLVqLnUBpRl1X6xvGA3/AIa8dTLZoGo2mmysrEkAAfEN/wDEAOmL9wbiOWpZin5AbyloVApFNyCXqLUkEElhff19scUpCSBMeuOh+HMyUCKSCEQrJ2M+XtH/ACnAW6lkMtopIC4SlmvtSrpqAa5YhOakIQFiQPzx6+SzC5uvmcpmqK+f5epKlJXA8tdKjV5gbuduuF44oD29hienxKAQBB9B+uAbcQyGbzmVFCvUoc1ZDVNIMoegpDFQGMhiR7Rhj424fWzGUKUAPNR6dSmCVA1U3VgJmBYHFeGb1KQQYYQTHQ4qT5mujhVq1EIMTqYKYnpNthf164DtqlzuwHpIMY9Kd3J9scXHGMySB5tZo9WaRO+rtv0MHvjav4ozqABKtiPxD6ESv9fkMB2OEHQn3xICx2EY47S8Z5kIQ1Zy3Qgi0xuRsJ6kfXGq+La5YO9erykFVWoYvbmAA1D0PfAdieh/MZxHVAAxRMr49dfjRW6aoI7bm4Bj07YYN4vDjlWWj4QTPXsDb1wFG/izU5qHr5h/NMUStSEsCbEBl+cf3/LFu/iPmPPNGoNIUakgGSCbywi235YSUaKHJs7H72nVWnExCtzA97wyjtBwFv4JVWnlkTcaYiOhJjtPf9xgnMLTcwvIQASSsg7QY+vW2Fr0yXMCCoAk22VbCPn0Ptg3KwCSzaCLbwfzJUGen6RgCn4MLSaJkb839DjMSU8tTcSHkbCGB29rfpjMBzSpVsTESNheIiJkyu2Pctn2p/A7Kd5BgH8pj/PFoznDqBAhAuwYEsZ+c8v54ArcLpFtJBAA31MBA36c3TYnrgBeHeJagdA11LDVI3uNRJ9pOO18KzC+W5qV6dNdP3gdVFog3PKynefWMcXfgVE7Fj0EH8+/6Y8reGnZQeZyv+I8vyb+nfAM+M1a4zTmnmKtXLLIpMrKISLKLGALgWHe04ko+IFg/dnYgyZJMbsTJNwbk3nC5vDrabGoUieZ+s/ygT6R6Y8+wBIlQSLzcnYmAIjtciLWwEjcbUMW0rH4SSeXfppPvbDXhQquutgVU3RP/wAjPe2FvDOEByHKkIJifxN87wPz/LFkg9GJwC3P5MMbgg/l9Me5SvVoiN16TcfXp88G1qc2Mz2H98b0OGOekD1/dsAmzWbdyZPL/KBA/LfAAqFdvzxaH4CATzA+2BWyFESLlvTAJRxNkuEQwIkrgWlnWWoaoVRq3EWIO/ttOLjwHwY2c8zS/lBNN2UtMz6jaPzw1H8IjMnNCOwpH/8ApgOeZvj506QgH5/rhPmuIVMwEpVHOmnOgQLFjLdt+5xYeJcF01alIXVHZQxtq0sVnrvHfA//AMAVp5L9IZsBXhl0RiGJPtb++Pc0qFYSZ9SP7YaVOCLMLqn5H88bHwxafMg9LevvgPfDnAg6s9dlWkAABIBZibCRcCAx72xvTpvTqMtGsygbKomJ3E9Y2nDnKgiktIuGC7QCv1uT+cemPaGXVeYC87gYCPJZFtJh7kySSSST7R2wUtGqYHLPe9/zxIjTeCT364ys8jeD2wEq03T/ANP5gnGhzDg8rCTY6RykQd12MwP2cBrVaYM+gx5XpsykAb2EWvgDqlUiGXSDfZAVPSDsL+/Q32xA1YsNBIBF1uvMLgxJt7fpOK8+dGmQ76lPwx7yDcGAel46RjWlUg62aSeYLBabbXEra8zNrYC0VeH0iLvDTcbz0ACbLeO+F2ay9JSQNRIOqSRBmAL2AgkCBHzM4gyWZXmSCZ+EkmR03gHsYx4a1KCZPYLFpIuQs2Pv6nAaOHU2hifxbQDHUDsdx9cS5JC7hdRRTvAkd9zcX6zucRZbNUgdKq8SZCmCbWjeebpExgyvW8pSfvVLCbzbp8JE73mbYBP4mYLoRSYv8QMwIHWZ63xHQfUlFNzUroPUhZ36buL4D43nHdgHc1Cg06yCOpMR7k9cFcAJLU6i6T5EkhtiznSot7A/LAWzPJTLsAYZiSCgPUsTItPrIPTEuYyyCGVDUU3NyAOvNaxH9ekzgGrng0aqRRlsCrNc7ExMWtYz8sRGkxPMpHWCdxAWx69frbAExluttty3YdpHynHuFlWjUkx9BA/qPf54zAOM7lwGLE3G8GQDc+3Y/K2BqlfSmofAJkkWB3Cwett/7Y1zmaeAyq0noS3N0NybmQO+F7ZlnUhzq3AWO1xNr/v1wE2SzheZ1Abm15979I+WGqZqPWTfmAiR9Z9Nt5jFfZhMoQAO0iLCbzPpv+uAszVLSAdtrTb3wFofPHTcAg73j8iYPyxBlMoKzFwGCTEMSO21hPUdu3ot4Dwl6pkOdCnmgC/XTPXcyOlvTF1p0iAoFgBEAYCNcsB8T/ljSlSBJ3I/czhimVWJJn5bYwsF2M/LAQJQgyAfytgnyzYav3/fHuo9xiQfl3wAVSgep/P9cDPmET/h39N8TZ1j+GcC6pt17n/XAXPwr4goUqHMwDsxZhzSOgG3YD64bp4toESdQ9CD/QYoWUy0RzAYLqle4Pc/v9MAlzNAsWYjckn3JnvgI05aJvv9fnhlUXVqgk3EGemPOUCCAD3jAALSCnYQTckn6jfbfHiuNNlYxcbdOm98TVa+9unU4DWo5MxbAa1aENMRPQEG0T3xIc0VOkJMX6R8pONMvl3dtKqT7CbdPYRhrQ4bFjJ97GcAuWoT0b2Gn++NmQ2MMSR109elyD/TDBcqV2HXGoQkmcBFrKgHy2t6r+XN/UfPHtRjElH9waf/AO+JHRgJlY7lgL/M+mIq1NgJYHSbT0v6/LAVTxHltLEgEB7xaZEaiYJ7zv8ALC9FZjy9BGwNjEbmx+uLdncotVDTIU3BmdiL++0j54SVskgAg2gL0mYEW6T7HqO4wAuhyDFO0iSRddO0Nusk3uZn2xlLL1h+F4gkEA7A326Tse9sEUWqqdMllgwYFxtY9R0kHfptiRErqupY0tIh1AJveCTAiZ1Le9uuAgXhmYKFlUhCI+ILF9yOgnv6YXZgZhRoYkgCAC2w9LwPbDahQJbUSbSYT+9r+l8bVsmXbqAZIksb/qCb9R3wFXy7OGBBg+p/r2xb+HpSp1HdRIckG87yTHoNp9R2xtT4WggOqhgfhDL0N/foOmCn4XTVgQAsdAN47kW3PW8e2AMy3GqYMbnYnaOpnl6W37DvjyrxGkOW4ixBA6EAET637dpvgKtwcN+EQSSCNrdwAYHT5g42pcJYyqhWAHXlII3BtMxefTp0AZuJLbb5Fh+mMx79lVOVtYPYNA+VjI9cZgDs9QQ7yZJHf1uIn5+mE+bRladEAGD2+QHe9u4Pth9mAQwUADUYBOozJiV+cXJwPmcstJgZjpcEG4v3nfoB1HfAV9cs6gswDbyLdL9Nh/Y4YZHICu3wjTJMi2kH+vYWwdl+GmvsrLEamItBHqbR2vc9MO8vlqdFQiTA9LsepY9T/lgCMsKdJVRFCqLAfqT3nEwqg9/0tgRKgmNzjd6gG+/YDAEo9rfpj00xvOFxzR2BjElOrbqfXASloO/798D1s6xPp6nHmazPtibhlVEYOyK8bBpifacBHSpOwG5G8xbBVLKEye1+22LWnjCmIApPA9sD57xbTYafJ1A7hiBHzg4CtuYG9+2AqlXVI/PEmfzGtiQFWei7D0GIaWXg2+uA1YwBH02wOtJ3O04dUssIkx7YnpUABHTrGATJw0Az1/LElZFVT6XJ9BOGFWJAvHcfuMD8ZVfKYCTaLHvAM27YAPK0iCSbE/KBaBhmuoi+3c/3/e+Ispp1rqXlkT7ddoxcg/D4iB8g/wDfAVpAsXiY3wFVZZJAnDPjKUQ80WJB6QYXbvczc4CZ1A6YBJkeKZOsj085XWkwqEqvwjTpWCSVjeeoOD6PBsq6gZfOUWgsYlTuANxUm1+nXEHEKdKoLqpO11xXc54bpn8Cj2GA6dxZlpcN0QrvSogFoMkrpgq0fnOOVZg+YyKo1CqXCaeaSsFxA/EBB9iD1nGh8MMo5C1weUE/mtpHcYsXh2vSpoimkyPTq0qo1K2lWV1Dw8RDUi4vGyyLYBA4hLshUkHnMBdiJN+rC2823vi31uFUny4ZdSTv5YUgibWYGN+kdMVv+LuS05tmEBCQPZiAxt63PuG7YZ+EfFeXNFaVRwjgAEVLAkACVfa8TBjAe5zhLUlRtYXzFLLKGTtBPMRF+nbYYHzLeQqio8hjykAQSNOoE2aNrepMnbFqzNenU0auYKIUqVa3/tv+uAPEfDlejYLpUahJghgb2O40z+9grSZ5QxO0RFwZEm9zJX26bjvFV40Qb6YkWQQCOxEegHrJ3nA78L2cIGXTOktcbjTAmZ/UnbptRQlA1JxOqBAMz1giD1O87YAmnx93jVAUk3g7iDMggQJXbE1TO1J0/C4IKm51yAdgwvN5HSdzjWrl6gX4EPNp16RBBgwdNi2x6kjoIwXQgqwdQ6qOWArBeu0TAEyDHyjABVs+5Mu0t1JUGe3t7Y8w6oaHUMGmeoNMDfsYIxmA2zWVAYAi9jpJOxgjuI+eAly5dtRgdJ1E7e49Z/LGYzANxV0rBNidUwCSffAjVOa04zGYDcAjY4xkIO5nGYzAT0KcDEOZm8DpfGYzAQU6Xeb/ANMSohJ3tjMZgJqxAFhI23wM4Zj74zGYDalQjfB+SqwSAenaf3749xmAKkyL41pkg3vjMZgNwhOFfEQSVX+Zh9Bf/L549xmAJyKS3MJ/fpfBFVACQMZjMALXYA4DJJOPMZgCaVEHcYjzQAtjMZgIdHe2w3/PBOYy4ZShEhwVIPYiDjMZgJ+N5EZylOrnOWalUF+XMUfvUceh8twfQ+uOONlWgEXB2PewP9cZjMAaq1KFMFxy1ASqyD6ahuAflt+TXgtWlURzJ80IFCso0wWUEyCSbEr88e4zAP8AJNpHKWYgE6LWAF4J2AjfePljWnm6dVQx5SwPzK9bDeLDa87XnMZgB83lURdbFzMBdZEiQNKnTvY7xFz74aUaBWIGxhhqPLpgAXJB5rSCTEY8xmAmzfBqRIJYqSJ23kkyd79Plj3GYzAf/9k="/>
          <p:cNvSpPr>
            <a:spLocks noChangeAspect="1" noChangeArrowheads="1"/>
          </p:cNvSpPr>
          <p:nvPr/>
        </p:nvSpPr>
        <p:spPr bwMode="auto">
          <a:xfrm>
            <a:off x="307975" y="-2781300"/>
            <a:ext cx="9229725" cy="6115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https://blogs.princeton.edu/mudd/files/2014/10/Princeton_Out_of_South_Africa_Crow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619" y="0"/>
            <a:ext cx="1035109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7332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032" y="0"/>
            <a:ext cx="1060818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94205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rotWithShape="1">
          <a:blip r:embed="rId2"/>
          <a:srcRect l="18133" t="12420" r="17539" b="257"/>
          <a:stretch/>
        </p:blipFill>
        <p:spPr>
          <a:xfrm>
            <a:off x="10622" y="-27299"/>
            <a:ext cx="9115917" cy="7137783"/>
          </a:xfrm>
          <a:prstGeom prst="rect">
            <a:avLst/>
          </a:prstGeom>
        </p:spPr>
      </p:pic>
    </p:spTree>
    <p:extLst>
      <p:ext uri="{BB962C8B-B14F-4D97-AF65-F5344CB8AC3E}">
        <p14:creationId xmlns:p14="http://schemas.microsoft.com/office/powerpoint/2010/main" val="3351216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rotWithShape="1">
          <a:blip r:embed="rId2"/>
          <a:srcRect l="12861" t="10237" r="21468" b="5829"/>
          <a:stretch/>
        </p:blipFill>
        <p:spPr>
          <a:xfrm>
            <a:off x="148914" y="62532"/>
            <a:ext cx="8846172" cy="6795469"/>
          </a:xfrm>
          <a:prstGeom prst="rect">
            <a:avLst/>
          </a:prstGeom>
        </p:spPr>
      </p:pic>
    </p:spTree>
    <p:extLst>
      <p:ext uri="{BB962C8B-B14F-4D97-AF65-F5344CB8AC3E}">
        <p14:creationId xmlns:p14="http://schemas.microsoft.com/office/powerpoint/2010/main" val="24187544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15747" t="10485" r="16492"/>
          <a:stretch/>
        </p:blipFill>
        <p:spPr>
          <a:xfrm>
            <a:off x="-10503" y="0"/>
            <a:ext cx="9195961" cy="7301552"/>
          </a:xfrm>
          <a:prstGeom prst="rect">
            <a:avLst/>
          </a:prstGeom>
        </p:spPr>
      </p:pic>
    </p:spTree>
    <p:extLst>
      <p:ext uri="{BB962C8B-B14F-4D97-AF65-F5344CB8AC3E}">
        <p14:creationId xmlns:p14="http://schemas.microsoft.com/office/powerpoint/2010/main" val="24416803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210</TotalTime>
  <Words>1270</Words>
  <Application>Microsoft Office PowerPoint</Application>
  <PresentationFormat>On-screen Show (4:3)</PresentationFormat>
  <Paragraphs>63</Paragraphs>
  <Slides>13</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Comic Sans MS</vt:lpstr>
      <vt:lpstr>Corbel</vt:lpstr>
      <vt:lpstr>Wingdings</vt:lpstr>
      <vt:lpstr>Office Theme</vt:lpstr>
      <vt:lpstr>DIVESTMENT: The reduction of some kind of asset for financial, ethical, or political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LINKS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Masada Disenhouse</dc:creator>
  <cp:lastModifiedBy>Masada Disenhouse</cp:lastModifiedBy>
  <cp:revision>16</cp:revision>
  <dcterms:created xsi:type="dcterms:W3CDTF">2015-03-05T21:27:19Z</dcterms:created>
  <dcterms:modified xsi:type="dcterms:W3CDTF">2015-03-06T00:58:15Z</dcterms:modified>
</cp:coreProperties>
</file>