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41"/>
  </p:notesMasterIdLst>
  <p:sldIdLst>
    <p:sldId id="272" r:id="rId2"/>
    <p:sldId id="257" r:id="rId3"/>
    <p:sldId id="300" r:id="rId4"/>
    <p:sldId id="301" r:id="rId5"/>
    <p:sldId id="258" r:id="rId6"/>
    <p:sldId id="273" r:id="rId7"/>
    <p:sldId id="318" r:id="rId8"/>
    <p:sldId id="312" r:id="rId9"/>
    <p:sldId id="305" r:id="rId10"/>
    <p:sldId id="276" r:id="rId11"/>
    <p:sldId id="304" r:id="rId12"/>
    <p:sldId id="303" r:id="rId13"/>
    <p:sldId id="274" r:id="rId14"/>
    <p:sldId id="275" r:id="rId15"/>
    <p:sldId id="281" r:id="rId16"/>
    <p:sldId id="306" r:id="rId17"/>
    <p:sldId id="307" r:id="rId18"/>
    <p:sldId id="279" r:id="rId19"/>
    <p:sldId id="280" r:id="rId20"/>
    <p:sldId id="265" r:id="rId21"/>
    <p:sldId id="262" r:id="rId22"/>
    <p:sldId id="286" r:id="rId23"/>
    <p:sldId id="285" r:id="rId24"/>
    <p:sldId id="264" r:id="rId25"/>
    <p:sldId id="315" r:id="rId26"/>
    <p:sldId id="314" r:id="rId27"/>
    <p:sldId id="261" r:id="rId28"/>
    <p:sldId id="282" r:id="rId29"/>
    <p:sldId id="283" r:id="rId30"/>
    <p:sldId id="284" r:id="rId31"/>
    <p:sldId id="299" r:id="rId32"/>
    <p:sldId id="297" r:id="rId33"/>
    <p:sldId id="319" r:id="rId34"/>
    <p:sldId id="320" r:id="rId35"/>
    <p:sldId id="310" r:id="rId36"/>
    <p:sldId id="308" r:id="rId37"/>
    <p:sldId id="277" r:id="rId38"/>
    <p:sldId id="316" r:id="rId39"/>
    <p:sldId id="317" r:id="rId40"/>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552" autoAdjust="0"/>
  </p:normalViewPr>
  <p:slideViewPr>
    <p:cSldViewPr snapToGrid="0">
      <p:cViewPr varScale="1">
        <p:scale>
          <a:sx n="70" d="100"/>
          <a:sy n="70" d="100"/>
        </p:scale>
        <p:origin x="522" y="66"/>
      </p:cViewPr>
      <p:guideLst/>
    </p:cSldViewPr>
  </p:slideViewPr>
  <p:outlineViewPr>
    <p:cViewPr>
      <p:scale>
        <a:sx n="33" d="100"/>
        <a:sy n="33" d="100"/>
      </p:scale>
      <p:origin x="0" y="-408"/>
    </p:cViewPr>
  </p:outlineViewPr>
  <p:notesTextViewPr>
    <p:cViewPr>
      <p:scale>
        <a:sx n="1" d="1"/>
        <a:sy n="1" d="1"/>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63462459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83B450C-021C-4367-84E5-0FEB26BF107C}" type="slidenum">
              <a:rPr lang="en-US">
                <a:solidFill>
                  <a:srgbClr val="000000"/>
                </a:solidFill>
                <a:latin typeface="Times New Roman" panose="02020603050405020304" pitchFamily="18" charset="0"/>
              </a:rPr>
              <a:pPr>
                <a:lnSpc>
                  <a:spcPct val="95000"/>
                </a:lnSpc>
              </a:pPr>
              <a:t>1</a:t>
            </a:fld>
            <a:endParaRPr lang="en-US" dirty="0">
              <a:solidFill>
                <a:srgbClr val="000000"/>
              </a:solidFill>
              <a:latin typeface="Times New Roman" panose="02020603050405020304" pitchFamily="18" charset="0"/>
            </a:endParaRPr>
          </a:p>
        </p:txBody>
      </p:sp>
      <p:sp>
        <p:nvSpPr>
          <p:cNvPr id="71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smtClean="0"/>
          </a:p>
        </p:txBody>
      </p:sp>
    </p:spTree>
    <p:extLst>
      <p:ext uri="{BB962C8B-B14F-4D97-AF65-F5344CB8AC3E}">
        <p14:creationId xmlns:p14="http://schemas.microsoft.com/office/powerpoint/2010/main" val="3884169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10</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306340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11</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318907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12</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203697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13</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dirty="0" smtClean="0"/>
          </a:p>
        </p:txBody>
      </p:sp>
    </p:spTree>
    <p:extLst>
      <p:ext uri="{BB962C8B-B14F-4D97-AF65-F5344CB8AC3E}">
        <p14:creationId xmlns:p14="http://schemas.microsoft.com/office/powerpoint/2010/main" val="378221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14</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75506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15</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643141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16</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392931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17</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13852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18</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3153971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19</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22278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 name="Shape 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290651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147196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134477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42902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87510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85718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66849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631308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400778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San Diego</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896BF45-05D7-4C0B-9955-8B6CEFBACFF9}" type="slidenum">
              <a:rPr lang="en-US" smtClean="0"/>
              <a:t>28</a:t>
            </a:fld>
            <a:endParaRPr lang="en-US"/>
          </a:p>
        </p:txBody>
      </p:sp>
    </p:spTree>
    <p:extLst>
      <p:ext uri="{BB962C8B-B14F-4D97-AF65-F5344CB8AC3E}">
        <p14:creationId xmlns:p14="http://schemas.microsoft.com/office/powerpoint/2010/main" val="27658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New York</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896BF45-05D7-4C0B-9955-8B6CEFBACFF9}" type="slidenum">
              <a:rPr lang="en-US" smtClean="0"/>
              <a:t>29</a:t>
            </a:fld>
            <a:endParaRPr lang="en-US"/>
          </a:p>
        </p:txBody>
      </p:sp>
    </p:spTree>
    <p:extLst>
      <p:ext uri="{BB962C8B-B14F-4D97-AF65-F5344CB8AC3E}">
        <p14:creationId xmlns:p14="http://schemas.microsoft.com/office/powerpoint/2010/main" val="105662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496788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138762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342181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33</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592919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34</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576168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35</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2217299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36</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79593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37</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185426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38</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805308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39</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80383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4</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389450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50273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xmlns=""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6</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199329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09319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8</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384341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xfrm>
            <a:off x="3884613" y="8685213"/>
            <a:ext cx="2971800" cy="458787"/>
          </a:xfrm>
          <a:prstGeom prst="rect">
            <a:avLst/>
          </a:prstGeom>
          <a:noFill/>
          <a:extLst>
            <a:ext uri="{91240B29-F687-4f45-9708-019B960494DF}">
              <a14:hiddenLine xmlns=""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4AD31A4-3542-4420-A511-96E33840B632}" type="slidenum">
              <a:rPr lang="en-US">
                <a:solidFill>
                  <a:srgbClr val="000000"/>
                </a:solidFill>
                <a:latin typeface="Times New Roman" panose="02020603050405020304" pitchFamily="18" charset="0"/>
              </a:rPr>
              <a:pPr>
                <a:lnSpc>
                  <a:spcPct val="95000"/>
                </a:lnSpc>
              </a:pPr>
              <a:t>9</a:t>
            </a:fld>
            <a:endParaRPr lang="en-US">
              <a:solidFill>
                <a:srgbClr val="000000"/>
              </a:solidFill>
              <a:latin typeface="Times New Roman" panose="02020603050405020304" pitchFamily="18" charset="0"/>
            </a:endParaRPr>
          </a:p>
        </p:txBody>
      </p:sp>
      <p:sp>
        <p:nvSpPr>
          <p:cNvPr id="9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20" name="Rectangle 2"/>
          <p:cNvSpPr txBox="1">
            <a:spLocks noGrp="1" noChangeArrowheads="1"/>
          </p:cNvSpPr>
          <p:nvPr>
            <p:ph type="body" idx="1"/>
          </p:nvPr>
        </p:nvSpPr>
        <p:spPr>
          <a:xfrm>
            <a:off x="777875" y="4776788"/>
            <a:ext cx="6218238" cy="4525962"/>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extLst>
      <p:ext uri="{BB962C8B-B14F-4D97-AF65-F5344CB8AC3E}">
        <p14:creationId xmlns:p14="http://schemas.microsoft.com/office/powerpoint/2010/main" val="39338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CE6806-53D2-4FB6-9DF3-1426CB91DB81}" type="datetimeFigureOut">
              <a:rPr lang="en-US" smtClean="0"/>
              <a:pPr/>
              <a:t>7/11/2013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EDCC279-33B6-462D-96B5-9462344C785A}" type="slidenum">
              <a:rPr lang="en-US" smtClean="0"/>
              <a:pPr/>
              <a:t>‹#›</a:t>
            </a:fld>
            <a:endParaRPr lang="en-US"/>
          </a:p>
        </p:txBody>
      </p:sp>
    </p:spTree>
    <p:extLst>
      <p:ext uri="{BB962C8B-B14F-4D97-AF65-F5344CB8AC3E}">
        <p14:creationId xmlns:p14="http://schemas.microsoft.com/office/powerpoint/2010/main" val="338993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987E0E1-D118-49F4-A72E-E117AFE67AA0}" type="datetimeFigureOut">
              <a:rPr lang="en-US" smtClean="0"/>
              <a:t>7/11/2013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4FFC30B-11F2-41AE-AA05-31AF1F32F835}" type="slidenum">
              <a:rPr lang="en-US" smtClean="0"/>
              <a:t>‹#›</a:t>
            </a:fld>
            <a:endParaRPr lang="en-US"/>
          </a:p>
        </p:txBody>
      </p:sp>
    </p:spTree>
    <p:extLst>
      <p:ext uri="{BB962C8B-B14F-4D97-AF65-F5344CB8AC3E}">
        <p14:creationId xmlns:p14="http://schemas.microsoft.com/office/powerpoint/2010/main" val="3010178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hyperlink" Target="http://www.nasa.gov/mpeg/110649main_blacksoot.mpe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gi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5.gi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www.youtube.com/watch?v=BmGrAFeIymE" TargetMode="External"/><Relationship Id="rId5" Type="http://schemas.openxmlformats.org/officeDocument/2006/relationships/hyperlink" Target="http://www.youtube.com/watch?v=ZzCA60WnoMk" TargetMode="External"/><Relationship Id="rId4" Type="http://schemas.openxmlformats.org/officeDocument/2006/relationships/hyperlink" Target="http://www.youtube.com/watch?v=HrIr3xDhQ0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e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
          <p:cNvSpPr>
            <a:spLocks noChangeArrowheads="1"/>
          </p:cNvSpPr>
          <p:nvPr/>
        </p:nvSpPr>
        <p:spPr bwMode="auto">
          <a:xfrm>
            <a:off x="701281" y="2392201"/>
            <a:ext cx="7215840" cy="2073600"/>
          </a:xfrm>
          <a:custGeom>
            <a:avLst/>
            <a:gdLst>
              <a:gd name="T0" fmla="*/ 7954963 w 7954963"/>
              <a:gd name="T1" fmla="*/ 1143000 h 2286000"/>
              <a:gd name="T2" fmla="*/ 3977482 w 7954963"/>
              <a:gd name="T3" fmla="*/ 2286000 h 2286000"/>
              <a:gd name="T4" fmla="*/ 0 w 7954963"/>
              <a:gd name="T5" fmla="*/ 1143000 h 2286000"/>
              <a:gd name="T6" fmla="*/ 3977482 w 7954963"/>
              <a:gd name="T7" fmla="*/ 0 h 2286000"/>
              <a:gd name="T8" fmla="*/ 0 60000 65536"/>
              <a:gd name="T9" fmla="*/ 5898240 60000 65536"/>
              <a:gd name="T10" fmla="*/ 11796480 60000 65536"/>
              <a:gd name="T11" fmla="*/ 17694720 60000 65536"/>
              <a:gd name="T12" fmla="*/ 0 w 7954963"/>
              <a:gd name="T13" fmla="*/ 0 h 2286000"/>
              <a:gd name="T14" fmla="*/ 7954963 w 7954963"/>
              <a:gd name="T15" fmla="*/ 2286000 h 2286000"/>
            </a:gdLst>
            <a:ahLst/>
            <a:cxnLst>
              <a:cxn ang="T8">
                <a:pos x="T0" y="T1"/>
              </a:cxn>
              <a:cxn ang="T9">
                <a:pos x="T2" y="T3"/>
              </a:cxn>
              <a:cxn ang="T10">
                <a:pos x="T4" y="T5"/>
              </a:cxn>
              <a:cxn ang="T11">
                <a:pos x="T6" y="T7"/>
              </a:cxn>
            </a:cxnLst>
            <a:rect l="T12" t="T13" r="T14" b="T15"/>
            <a:pathLst>
              <a:path w="7954963" h="2286000">
                <a:moveTo>
                  <a:pt x="0" y="0"/>
                </a:moveTo>
                <a:lnTo>
                  <a:pt x="22099" y="0"/>
                </a:lnTo>
                <a:lnTo>
                  <a:pt x="22099" y="6351"/>
                </a:lnTo>
                <a:lnTo>
                  <a:pt x="0" y="635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en-US" sz="2540" dirty="0">
                <a:solidFill>
                  <a:srgbClr val="000000"/>
                </a:solidFill>
              </a:rPr>
              <a:t> </a:t>
            </a:r>
          </a:p>
        </p:txBody>
      </p:sp>
      <p:pic>
        <p:nvPicPr>
          <p:cNvPr id="61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1"/>
            <a:ext cx="9142560" cy="1493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1" y="6189481"/>
            <a:ext cx="8976960" cy="6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Rectangle 1"/>
          <p:cNvSpPr>
            <a:spLocks noChangeArrowheads="1"/>
          </p:cNvSpPr>
          <p:nvPr/>
        </p:nvSpPr>
        <p:spPr bwMode="auto">
          <a:xfrm>
            <a:off x="781879" y="1938877"/>
            <a:ext cx="7716077" cy="39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a:lnSpc>
                <a:spcPct val="93000"/>
              </a:lnSpc>
              <a:buClr>
                <a:srgbClr val="000000"/>
              </a:buClr>
              <a:buSzPct val="100000"/>
              <a:buFont typeface="Times New Roman" panose="02020603050405020304" pitchFamily="18" charset="0"/>
              <a:buNone/>
            </a:pPr>
            <a:r>
              <a:rPr lang="en-US" sz="2000" dirty="0"/>
              <a:t>Topic of </a:t>
            </a:r>
            <a:r>
              <a:rPr lang="en-US" sz="2000" dirty="0" smtClean="0"/>
              <a:t>Discussion</a:t>
            </a:r>
          </a:p>
          <a:p>
            <a:pPr algn="ctr" eaLnBrk="1">
              <a:lnSpc>
                <a:spcPct val="93000"/>
              </a:lnSpc>
              <a:buClr>
                <a:srgbClr val="000000"/>
              </a:buClr>
              <a:buSzPct val="100000"/>
              <a:buFont typeface="Times New Roman" panose="02020603050405020304" pitchFamily="18" charset="0"/>
              <a:buNone/>
            </a:pPr>
            <a:endParaRPr lang="en-US" sz="500" dirty="0"/>
          </a:p>
          <a:p>
            <a:pPr algn="ctr" eaLnBrk="1">
              <a:lnSpc>
                <a:spcPct val="93000"/>
              </a:lnSpc>
              <a:buClr>
                <a:srgbClr val="000000"/>
              </a:buClr>
              <a:buSzPct val="100000"/>
              <a:buFont typeface="Times New Roman" panose="02020603050405020304" pitchFamily="18" charset="0"/>
              <a:buNone/>
            </a:pPr>
            <a:r>
              <a:rPr lang="en-US" sz="5500" b="1" dirty="0" smtClean="0"/>
              <a:t>“Climate Change and Energy Transition”</a:t>
            </a:r>
            <a:endParaRPr lang="en-US" sz="5500" b="1" dirty="0"/>
          </a:p>
          <a:p>
            <a:pPr algn="ctr" eaLnBrk="1">
              <a:lnSpc>
                <a:spcPct val="93000"/>
              </a:lnSpc>
              <a:buClr>
                <a:srgbClr val="000000"/>
              </a:buClr>
              <a:buSzPct val="100000"/>
              <a:buFont typeface="Times New Roman" panose="02020603050405020304" pitchFamily="18" charset="0"/>
              <a:buNone/>
            </a:pPr>
            <a:endParaRPr lang="en-US" sz="1814" dirty="0"/>
          </a:p>
          <a:p>
            <a:pPr algn="ctr" eaLnBrk="1">
              <a:lnSpc>
                <a:spcPct val="93000"/>
              </a:lnSpc>
              <a:buClr>
                <a:srgbClr val="000000"/>
              </a:buClr>
              <a:buSzPct val="100000"/>
              <a:buFont typeface="Times New Roman" panose="02020603050405020304" pitchFamily="18" charset="0"/>
              <a:buNone/>
            </a:pPr>
            <a:r>
              <a:rPr lang="en-US" sz="1814" dirty="0"/>
              <a:t>Presented </a:t>
            </a:r>
            <a:r>
              <a:rPr lang="en-US" sz="1814" dirty="0" smtClean="0"/>
              <a:t>by the Plan B Project Team</a:t>
            </a:r>
          </a:p>
          <a:p>
            <a:pPr algn="ctr" eaLnBrk="1">
              <a:lnSpc>
                <a:spcPct val="93000"/>
              </a:lnSpc>
              <a:buClr>
                <a:srgbClr val="000000"/>
              </a:buClr>
              <a:buSzPct val="100000"/>
              <a:buFont typeface="Times New Roman" panose="02020603050405020304" pitchFamily="18" charset="0"/>
              <a:buNone/>
            </a:pPr>
            <a:endParaRPr lang="en-US" sz="1814" dirty="0"/>
          </a:p>
          <a:p>
            <a:pPr algn="ctr" eaLnBrk="1">
              <a:lnSpc>
                <a:spcPct val="93000"/>
              </a:lnSpc>
              <a:buClr>
                <a:srgbClr val="000000"/>
              </a:buClr>
              <a:buSzPct val="100000"/>
              <a:buFont typeface="Times New Roman" panose="02020603050405020304" pitchFamily="18" charset="0"/>
              <a:buNone/>
            </a:pPr>
            <a:r>
              <a:rPr lang="en-US" sz="2000" dirty="0"/>
              <a:t>Plan B 4.0</a:t>
            </a:r>
            <a:r>
              <a:rPr lang="en-US" sz="2000" dirty="0" smtClean="0"/>
              <a:t>: Mobilizing </a:t>
            </a:r>
            <a:r>
              <a:rPr lang="en-US" sz="2000" dirty="0"/>
              <a:t>to </a:t>
            </a:r>
            <a:r>
              <a:rPr lang="en-US" sz="2000" dirty="0" smtClean="0"/>
              <a:t>Save Civilization</a:t>
            </a:r>
          </a:p>
          <a:p>
            <a:pPr algn="ctr" eaLnBrk="1">
              <a:lnSpc>
                <a:spcPct val="93000"/>
              </a:lnSpc>
              <a:buClr>
                <a:srgbClr val="000000"/>
              </a:buClr>
              <a:buSzPct val="100000"/>
              <a:buFont typeface="Times New Roman" panose="02020603050405020304" pitchFamily="18" charset="0"/>
              <a:buNone/>
            </a:pPr>
            <a:r>
              <a:rPr lang="en-US" sz="2000" dirty="0" smtClean="0"/>
              <a:t>by </a:t>
            </a:r>
            <a:r>
              <a:rPr lang="en-US" sz="2000" dirty="0"/>
              <a:t>Lester R. Brown</a:t>
            </a:r>
          </a:p>
          <a:p>
            <a:pPr algn="ctr" eaLnBrk="1">
              <a:lnSpc>
                <a:spcPct val="93000"/>
              </a:lnSpc>
              <a:buClr>
                <a:srgbClr val="000000"/>
              </a:buClr>
              <a:buSzPct val="100000"/>
              <a:buFont typeface="Times New Roman" panose="02020603050405020304" pitchFamily="18" charset="0"/>
              <a:buNone/>
            </a:pPr>
            <a:endParaRPr lang="en-US" sz="1633" dirty="0"/>
          </a:p>
          <a:p>
            <a:pPr algn="ctr" eaLnBrk="1">
              <a:lnSpc>
                <a:spcPct val="93000"/>
              </a:lnSpc>
              <a:buClr>
                <a:srgbClr val="000000"/>
              </a:buClr>
              <a:buSzPct val="100000"/>
              <a:buFont typeface="Times New Roman" panose="02020603050405020304" pitchFamily="18" charset="0"/>
              <a:buNone/>
            </a:pPr>
            <a:r>
              <a:rPr lang="en-US" sz="1633" dirty="0"/>
              <a:t> </a:t>
            </a:r>
          </a:p>
        </p:txBody>
      </p:sp>
    </p:spTree>
    <p:extLst>
      <p:ext uri="{BB962C8B-B14F-4D97-AF65-F5344CB8AC3E}">
        <p14:creationId xmlns:p14="http://schemas.microsoft.com/office/powerpoint/2010/main" val="165502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276999"/>
          </a:xfrm>
          <a:prstGeom prst="rect">
            <a:avLst/>
          </a:prstGeom>
          <a:noFill/>
        </p:spPr>
        <p:txBody>
          <a:bodyPr wrap="square" rtlCol="0">
            <a:spAutoFit/>
          </a:bodyPr>
          <a:lstStyle/>
          <a:p>
            <a:pPr algn="r"/>
            <a:r>
              <a:rPr lang="en-US" sz="1200" dirty="0" smtClean="0"/>
              <a:t>Source: United States Environmental Protection Agency</a:t>
            </a:r>
            <a:endParaRPr lang="en-US" sz="1200" dirty="0"/>
          </a:p>
        </p:txBody>
      </p:sp>
      <p:pic>
        <p:nvPicPr>
          <p:cNvPr id="2" name="Inhaltsplatzhalter 1" descr="Effects of Climate Change - epa.gov.png"/>
          <p:cNvPicPr>
            <a:picLocks noGrp="1" noChangeAspect="1"/>
          </p:cNvPicPr>
          <p:nvPr>
            <p:ph idx="1"/>
          </p:nvPr>
        </p:nvPicPr>
        <p:blipFill>
          <a:blip r:embed="rId4">
            <a:extLst>
              <a:ext uri="{28A0092B-C50C-407E-A947-70E740481C1C}">
                <a14:useLocalDpi xmlns:a14="http://schemas.microsoft.com/office/drawing/2010/main" val="0"/>
              </a:ext>
            </a:extLst>
          </a:blip>
          <a:srcRect t="8019" b="8019"/>
          <a:stretch>
            <a:fillRect/>
          </a:stretch>
        </p:blipFill>
        <p:spPr>
          <a:xfrm>
            <a:off x="-42174" y="784796"/>
            <a:ext cx="9186174" cy="5052042"/>
          </a:xfrm>
        </p:spPr>
      </p:pic>
      <p:sp>
        <p:nvSpPr>
          <p:cNvPr id="3" name="Textfeld 2"/>
          <p:cNvSpPr txBox="1"/>
          <p:nvPr/>
        </p:nvSpPr>
        <p:spPr>
          <a:xfrm>
            <a:off x="901145" y="23192"/>
            <a:ext cx="7311887" cy="707886"/>
          </a:xfrm>
          <a:prstGeom prst="rect">
            <a:avLst/>
          </a:prstGeom>
          <a:noFill/>
        </p:spPr>
        <p:txBody>
          <a:bodyPr wrap="square" rtlCol="0">
            <a:spAutoFit/>
          </a:bodyPr>
          <a:lstStyle/>
          <a:p>
            <a:pPr algn="ctr"/>
            <a:r>
              <a:rPr lang="de-DE" sz="4000" b="1" dirty="0" smtClean="0"/>
              <a:t>Evidence of Climate Change</a:t>
            </a:r>
            <a:endParaRPr lang="de-DE" sz="4000" b="1" dirty="0"/>
          </a:p>
        </p:txBody>
      </p:sp>
    </p:spTree>
    <p:extLst>
      <p:ext uri="{BB962C8B-B14F-4D97-AF65-F5344CB8AC3E}">
        <p14:creationId xmlns:p14="http://schemas.microsoft.com/office/powerpoint/2010/main" val="166975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3.gstatic.com/images?q=tbn:ANd9GcQkW4fEdiB-5-iOASEajlcgP3ftgwOwSRoH1yZ_gUaU79xl7F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24"/>
            <a:ext cx="5210742" cy="39231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599" y="-24885"/>
            <a:ext cx="4348370" cy="3478696"/>
          </a:xfrm>
          <a:prstGeom prst="rect">
            <a:avLst/>
          </a:prstGeom>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pic>
        <p:nvPicPr>
          <p:cNvPr id="8" name="Bild 7" descr="eisbaer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169" y="2665268"/>
            <a:ext cx="5257800" cy="3954395"/>
          </a:xfrm>
          <a:prstGeom prst="rect">
            <a:avLst/>
          </a:prstGeom>
        </p:spPr>
      </p:pic>
      <p:pic>
        <p:nvPicPr>
          <p:cNvPr id="2" name="Bild 1" descr="Folgen aus Klimaerwärmu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13181"/>
            <a:ext cx="3872168" cy="2912260"/>
          </a:xfrm>
          <a:prstGeom prst="rect">
            <a:avLst/>
          </a:prstGeom>
        </p:spPr>
      </p:pic>
      <p:pic>
        <p:nvPicPr>
          <p:cNvPr id="10" name="Bild 9"/>
          <p:cNvPicPr>
            <a:picLocks noChangeAspect="1"/>
          </p:cNvPicPr>
          <p:nvPr/>
        </p:nvPicPr>
        <p:blipFill rotWithShape="1">
          <a:blip r:embed="rId7"/>
          <a:srcRect r="50146"/>
          <a:stretch/>
        </p:blipFill>
        <p:spPr>
          <a:xfrm>
            <a:off x="2341565" y="1482332"/>
            <a:ext cx="2443422" cy="3271520"/>
          </a:xfrm>
          <a:prstGeom prst="rect">
            <a:avLst/>
          </a:prstGeom>
        </p:spPr>
      </p:pic>
      <p:pic>
        <p:nvPicPr>
          <p:cNvPr id="819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 name="Content Placeholder 5"/>
          <p:cNvSpPr>
            <a:spLocks noGrp="1"/>
          </p:cNvSpPr>
          <p:nvPr>
            <p:ph idx="1"/>
          </p:nvPr>
        </p:nvSpPr>
        <p:spPr>
          <a:xfrm>
            <a:off x="5483558" y="0"/>
            <a:ext cx="2058168" cy="763657"/>
          </a:xfrm>
        </p:spPr>
        <p:txBody>
          <a:bodyPr>
            <a:noAutofit/>
          </a:bodyPr>
          <a:lstStyle/>
          <a:p>
            <a:pPr marL="0" indent="0">
              <a:buNone/>
            </a:pPr>
            <a:r>
              <a:rPr lang="en-US" sz="4400" b="1" dirty="0" smtClean="0">
                <a:solidFill>
                  <a:schemeClr val="bg1"/>
                </a:solidFill>
              </a:rPr>
              <a:t>Effects</a:t>
            </a:r>
            <a:endParaRPr lang="en-US" sz="4400" b="1" dirty="0">
              <a:solidFill>
                <a:schemeClr val="bg1"/>
              </a:solidFill>
            </a:endParaRPr>
          </a:p>
        </p:txBody>
      </p:sp>
    </p:spTree>
    <p:extLst>
      <p:ext uri="{BB962C8B-B14F-4D97-AF65-F5344CB8AC3E}">
        <p14:creationId xmlns:p14="http://schemas.microsoft.com/office/powerpoint/2010/main" val="1458744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276999"/>
          </a:xfrm>
          <a:prstGeom prst="rect">
            <a:avLst/>
          </a:prstGeom>
          <a:noFill/>
        </p:spPr>
        <p:txBody>
          <a:bodyPr wrap="square" rtlCol="0">
            <a:spAutoFit/>
          </a:bodyPr>
          <a:lstStyle/>
          <a:p>
            <a:pPr algn="r"/>
            <a:r>
              <a:rPr lang="en-US" sz="1200" dirty="0" smtClean="0"/>
              <a:t>Source: UC Riverside</a:t>
            </a:r>
            <a:endParaRPr lang="en-US" sz="1200" dirty="0"/>
          </a:p>
        </p:txBody>
      </p:sp>
      <p:sp>
        <p:nvSpPr>
          <p:cNvPr id="8" name="Textfeld 2"/>
          <p:cNvSpPr txBox="1"/>
          <p:nvPr/>
        </p:nvSpPr>
        <p:spPr>
          <a:xfrm>
            <a:off x="915337" y="106535"/>
            <a:ext cx="7311887" cy="707886"/>
          </a:xfrm>
          <a:prstGeom prst="rect">
            <a:avLst/>
          </a:prstGeom>
          <a:noFill/>
        </p:spPr>
        <p:txBody>
          <a:bodyPr wrap="square" rtlCol="0">
            <a:spAutoFit/>
          </a:bodyPr>
          <a:lstStyle/>
          <a:p>
            <a:pPr algn="ctr"/>
            <a:r>
              <a:rPr lang="de-DE" sz="4000" b="1" dirty="0" smtClean="0"/>
              <a:t>Temperature</a:t>
            </a:r>
            <a:endParaRPr lang="de-DE" sz="4000" b="1" dirty="0"/>
          </a:p>
        </p:txBody>
      </p:sp>
      <p:pic>
        <p:nvPicPr>
          <p:cNvPr id="4098" name="Picture 2" descr="http://globalclimate.ucr.edu/images/evidence_C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3" y="1058768"/>
            <a:ext cx="9151683" cy="454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505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pic>
        <p:nvPicPr>
          <p:cNvPr id="7" name="Inhaltsplatzhalter 6" descr="Macintosh HD_MBA_Manuel:Users:Manuel:Desktop:CO2 und Temperaturanstieg.png"/>
          <p:cNvPicPr>
            <a:picLocks noGrp="1"/>
          </p:cNvPicPr>
          <p:nvPr>
            <p:ph idx="1"/>
          </p:nvPr>
        </p:nvPicPr>
        <p:blipFill rotWithShape="1">
          <a:blip r:embed="rId4">
            <a:extLst>
              <a:ext uri="{28A0092B-C50C-407E-A947-70E740481C1C}">
                <a14:useLocalDpi xmlns:a14="http://schemas.microsoft.com/office/drawing/2010/main" val="0"/>
              </a:ext>
            </a:extLst>
          </a:blip>
          <a:srcRect l="452" t="794" r="-509" b="-794"/>
          <a:stretch/>
        </p:blipFill>
        <p:spPr bwMode="auto">
          <a:xfrm>
            <a:off x="117535" y="1259434"/>
            <a:ext cx="8957504" cy="4597449"/>
          </a:xfrm>
          <a:prstGeom prst="rect">
            <a:avLst/>
          </a:prstGeom>
          <a:noFill/>
          <a:ln>
            <a:noFill/>
          </a:ln>
        </p:spPr>
      </p:pic>
      <p:sp>
        <p:nvSpPr>
          <p:cNvPr id="8" name="Textfeld 7"/>
          <p:cNvSpPr txBox="1"/>
          <p:nvPr/>
        </p:nvSpPr>
        <p:spPr>
          <a:xfrm>
            <a:off x="381000" y="76200"/>
            <a:ext cx="8610600" cy="1077218"/>
          </a:xfrm>
          <a:prstGeom prst="rect">
            <a:avLst/>
          </a:prstGeom>
          <a:noFill/>
        </p:spPr>
        <p:txBody>
          <a:bodyPr wrap="square" rtlCol="0">
            <a:spAutoFit/>
          </a:bodyPr>
          <a:lstStyle/>
          <a:p>
            <a:pPr algn="ctr"/>
            <a:r>
              <a:rPr lang="en-US" sz="3200" b="1" dirty="0"/>
              <a:t>World </a:t>
            </a:r>
            <a:r>
              <a:rPr lang="en-US" sz="3200" b="1" dirty="0" smtClean="0"/>
              <a:t>Atmospheric </a:t>
            </a:r>
            <a:r>
              <a:rPr lang="en-US" sz="3200" b="1" dirty="0"/>
              <a:t>C</a:t>
            </a:r>
            <a:r>
              <a:rPr lang="en-US" sz="3200" b="1" dirty="0" smtClean="0"/>
              <a:t>oncentration </a:t>
            </a:r>
            <a:r>
              <a:rPr lang="en-US" sz="3200" b="1" dirty="0"/>
              <a:t>of CO</a:t>
            </a:r>
            <a:r>
              <a:rPr lang="en-US" sz="3200" b="1" baseline="-25000" dirty="0"/>
              <a:t>2</a:t>
            </a:r>
            <a:r>
              <a:rPr lang="en-US" sz="3200" b="1" dirty="0"/>
              <a:t> and </a:t>
            </a:r>
            <a:r>
              <a:rPr lang="en-US" sz="3200" b="1" dirty="0" smtClean="0"/>
              <a:t>Average </a:t>
            </a:r>
            <a:r>
              <a:rPr lang="en-US" sz="3200" b="1" dirty="0"/>
              <a:t>G</a:t>
            </a:r>
            <a:r>
              <a:rPr lang="en-US" sz="3200" b="1" dirty="0" smtClean="0"/>
              <a:t>lobal </a:t>
            </a:r>
            <a:r>
              <a:rPr lang="en-US" sz="3200" b="1" dirty="0"/>
              <a:t>T</a:t>
            </a:r>
            <a:r>
              <a:rPr lang="en-US" sz="3200" b="1" dirty="0" smtClean="0"/>
              <a:t>emperature Change </a:t>
            </a:r>
            <a:endParaRPr lang="de-DE" sz="3200" b="1"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r>
              <a:rPr lang="en-US" sz="1200" dirty="0"/>
              <a:t>World Energy Outlook Special Report by IEA, June 2013 </a:t>
            </a:r>
            <a:endParaRPr lang="en-US" sz="1200" dirty="0" smtClean="0"/>
          </a:p>
          <a:p>
            <a:pPr algn="r"/>
            <a:endParaRPr lang="en-US" sz="1200" dirty="0"/>
          </a:p>
        </p:txBody>
      </p:sp>
    </p:spTree>
    <p:extLst>
      <p:ext uri="{BB962C8B-B14F-4D97-AF65-F5344CB8AC3E}">
        <p14:creationId xmlns:p14="http://schemas.microsoft.com/office/powerpoint/2010/main" val="1161056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pic>
        <p:nvPicPr>
          <p:cNvPr id="2" name="Inhaltsplatzhalter 1"/>
          <p:cNvPicPr>
            <a:picLocks noGrp="1" noChangeAspect="1"/>
          </p:cNvPicPr>
          <p:nvPr>
            <p:ph idx="1"/>
          </p:nvPr>
        </p:nvPicPr>
        <p:blipFill rotWithShape="1">
          <a:blip r:embed="rId4"/>
          <a:srcRect t="-2828" b="203"/>
          <a:stretch/>
        </p:blipFill>
        <p:spPr>
          <a:xfrm>
            <a:off x="1034749" y="614208"/>
            <a:ext cx="7314122" cy="5416874"/>
          </a:xfrm>
        </p:spPr>
      </p:pic>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USGRCP 2009</a:t>
            </a:r>
          </a:p>
          <a:p>
            <a:pPr algn="r"/>
            <a:endParaRPr lang="en-US" sz="1200" dirty="0"/>
          </a:p>
        </p:txBody>
      </p:sp>
      <p:sp>
        <p:nvSpPr>
          <p:cNvPr id="6" name="Shape 46"/>
          <p:cNvSpPr txBox="1">
            <a:spLocks noGrp="1"/>
          </p:cNvSpPr>
          <p:nvPr>
            <p:ph type="title"/>
          </p:nvPr>
        </p:nvSpPr>
        <p:spPr>
          <a:xfrm>
            <a:off x="536712" y="36101"/>
            <a:ext cx="8229600" cy="759033"/>
          </a:xfrm>
          <a:prstGeom prst="rect">
            <a:avLst/>
          </a:prstGeom>
        </p:spPr>
        <p:txBody>
          <a:bodyPr lIns="91425" tIns="91425" rIns="91425" bIns="91425" anchor="b" anchorCtr="0">
            <a:noAutofit/>
          </a:bodyPr>
          <a:lstStyle/>
          <a:p>
            <a:pPr algn="ctr"/>
            <a:r>
              <a:rPr lang="en-US" sz="4000" dirty="0" smtClean="0"/>
              <a:t>Global Temperature Models</a:t>
            </a:r>
            <a:endParaRPr sz="4000" dirty="0"/>
          </a:p>
        </p:txBody>
      </p:sp>
    </p:spTree>
    <p:extLst>
      <p:ext uri="{BB962C8B-B14F-4D97-AF65-F5344CB8AC3E}">
        <p14:creationId xmlns:p14="http://schemas.microsoft.com/office/powerpoint/2010/main" val="17900460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r>
              <a:rPr lang="de-DE" sz="1200" dirty="0"/>
              <a:t>IEA D</a:t>
            </a:r>
            <a:r>
              <a:rPr lang="de-DE" sz="1200" dirty="0" smtClean="0"/>
              <a:t>atabase </a:t>
            </a:r>
            <a:r>
              <a:rPr lang="de-DE" sz="1200" dirty="0" err="1"/>
              <a:t>and</a:t>
            </a:r>
            <a:r>
              <a:rPr lang="de-DE" sz="1200" dirty="0"/>
              <a:t> </a:t>
            </a:r>
            <a:r>
              <a:rPr lang="de-DE" sz="1200" dirty="0" smtClean="0"/>
              <a:t>Analysis, </a:t>
            </a:r>
            <a:r>
              <a:rPr lang="de-DE" sz="1200" dirty="0"/>
              <a:t>Boden et al., (2013)</a:t>
            </a:r>
            <a:r>
              <a:rPr lang="en-US" sz="1200" dirty="0"/>
              <a:t> </a:t>
            </a:r>
            <a:endParaRPr lang="en-US" sz="1200" dirty="0" smtClean="0"/>
          </a:p>
          <a:p>
            <a:pPr algn="r"/>
            <a:endParaRPr lang="en-US" sz="1200" dirty="0"/>
          </a:p>
        </p:txBody>
      </p:sp>
      <p:pic>
        <p:nvPicPr>
          <p:cNvPr id="7" name="Inhaltsplatzhalter 6" descr="Macintosh HD_MBA_Manuel:Users:Manuel:Desktop:Energy related CO2 countries 1900-2012.png"/>
          <p:cNvPicPr>
            <a:picLocks noGrp="1"/>
          </p:cNvPicPr>
          <p:nvPr>
            <p:ph idx="1"/>
          </p:nvPr>
        </p:nvPicPr>
        <p:blipFill rotWithShape="1">
          <a:blip r:embed="rId4">
            <a:extLst>
              <a:ext uri="{28A0092B-C50C-407E-A947-70E740481C1C}">
                <a14:useLocalDpi xmlns:a14="http://schemas.microsoft.com/office/drawing/2010/main" val="0"/>
              </a:ext>
            </a:extLst>
          </a:blip>
          <a:srcRect t="606" r="-1094" b="-98"/>
          <a:stretch/>
        </p:blipFill>
        <p:spPr bwMode="auto">
          <a:xfrm>
            <a:off x="150742" y="1057722"/>
            <a:ext cx="8820979" cy="4657278"/>
          </a:xfrm>
          <a:prstGeom prst="rect">
            <a:avLst/>
          </a:prstGeom>
          <a:noFill/>
          <a:ln>
            <a:noFill/>
          </a:ln>
        </p:spPr>
      </p:pic>
      <p:sp>
        <p:nvSpPr>
          <p:cNvPr id="2" name="Rechteck 1"/>
          <p:cNvSpPr/>
          <p:nvPr/>
        </p:nvSpPr>
        <p:spPr>
          <a:xfrm>
            <a:off x="-20097" y="115548"/>
            <a:ext cx="8991818" cy="584775"/>
          </a:xfrm>
          <a:prstGeom prst="rect">
            <a:avLst/>
          </a:prstGeom>
        </p:spPr>
        <p:txBody>
          <a:bodyPr wrap="square">
            <a:spAutoFit/>
          </a:bodyPr>
          <a:lstStyle/>
          <a:p>
            <a:pPr algn="ctr"/>
            <a:r>
              <a:rPr lang="en-US" sz="3200" b="1" dirty="0"/>
              <a:t>E</a:t>
            </a:r>
            <a:r>
              <a:rPr lang="en-US" sz="3200" b="1" dirty="0" smtClean="0"/>
              <a:t>nergy Related </a:t>
            </a:r>
            <a:r>
              <a:rPr lang="en-US" sz="3200" b="1" dirty="0"/>
              <a:t>CO</a:t>
            </a:r>
            <a:r>
              <a:rPr lang="en-US" sz="3200" b="1" baseline="-25000" dirty="0"/>
              <a:t>2</a:t>
            </a:r>
            <a:r>
              <a:rPr lang="en-US" sz="3200" b="1" dirty="0"/>
              <a:t> </a:t>
            </a:r>
            <a:r>
              <a:rPr lang="en-US" sz="3200" b="1" dirty="0" smtClean="0"/>
              <a:t>Emissions </a:t>
            </a:r>
            <a:r>
              <a:rPr lang="en-US" sz="3200" b="1" dirty="0"/>
              <a:t>by </a:t>
            </a:r>
            <a:r>
              <a:rPr lang="en-US" sz="3200" b="1" dirty="0" smtClean="0"/>
              <a:t>Country </a:t>
            </a:r>
            <a:endParaRPr lang="de-DE" sz="3200" b="1" dirty="0"/>
          </a:p>
        </p:txBody>
      </p:sp>
      <p:sp>
        <p:nvSpPr>
          <p:cNvPr id="3" name="Rechteck 2"/>
          <p:cNvSpPr/>
          <p:nvPr/>
        </p:nvSpPr>
        <p:spPr>
          <a:xfrm>
            <a:off x="6152322" y="4414126"/>
            <a:ext cx="2362200"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6152322" y="2507974"/>
            <a:ext cx="2362200"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chteck 10"/>
          <p:cNvSpPr/>
          <p:nvPr/>
        </p:nvSpPr>
        <p:spPr>
          <a:xfrm>
            <a:off x="6152322" y="2048613"/>
            <a:ext cx="2362200"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5350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r>
              <a:rPr lang="en-US" sz="1200" dirty="0"/>
              <a:t>World Energy Outlook Special Report by IEA, June 2013 </a:t>
            </a:r>
            <a:endParaRPr lang="en-US" sz="1200" dirty="0" smtClean="0"/>
          </a:p>
          <a:p>
            <a:pPr algn="r"/>
            <a:endParaRPr lang="en-US" sz="1200" dirty="0"/>
          </a:p>
        </p:txBody>
      </p:sp>
      <p:pic>
        <p:nvPicPr>
          <p:cNvPr id="7" name="Inhaltsplatzhalter 6" descr="Macintosh HD_MBA_Manuel:Users:Manuel:Desktop:Screen Shot 2013-06-12 at 4.24.27 PM.png"/>
          <p:cNvPicPr>
            <a:picLocks noGrp="1"/>
          </p:cNvPicPr>
          <p:nvPr>
            <p:ph idx="1"/>
          </p:nvPr>
        </p:nvPicPr>
        <p:blipFill rotWithShape="1">
          <a:blip r:embed="rId4">
            <a:extLst>
              <a:ext uri="{28A0092B-C50C-407E-A947-70E740481C1C}">
                <a14:useLocalDpi xmlns:a14="http://schemas.microsoft.com/office/drawing/2010/main" val="0"/>
              </a:ext>
            </a:extLst>
          </a:blip>
          <a:srcRect l="1460" r="123"/>
          <a:stretch/>
        </p:blipFill>
        <p:spPr bwMode="auto">
          <a:xfrm>
            <a:off x="152400" y="1371600"/>
            <a:ext cx="8762332" cy="3992563"/>
          </a:xfrm>
          <a:prstGeom prst="rect">
            <a:avLst/>
          </a:prstGeom>
          <a:noFill/>
          <a:ln>
            <a:noFill/>
          </a:ln>
        </p:spPr>
      </p:pic>
      <p:sp>
        <p:nvSpPr>
          <p:cNvPr id="2" name="Rechteck 1"/>
          <p:cNvSpPr/>
          <p:nvPr/>
        </p:nvSpPr>
        <p:spPr>
          <a:xfrm>
            <a:off x="532732" y="329984"/>
            <a:ext cx="8382000" cy="584775"/>
          </a:xfrm>
          <a:prstGeom prst="rect">
            <a:avLst/>
          </a:prstGeom>
        </p:spPr>
        <p:txBody>
          <a:bodyPr wrap="square">
            <a:spAutoFit/>
          </a:bodyPr>
          <a:lstStyle/>
          <a:p>
            <a:pPr algn="ctr"/>
            <a:r>
              <a:rPr lang="en-US" sz="3200" b="1" dirty="0"/>
              <a:t>E</a:t>
            </a:r>
            <a:r>
              <a:rPr lang="en-US" sz="3200" b="1" dirty="0" smtClean="0"/>
              <a:t>nergy Related </a:t>
            </a:r>
            <a:r>
              <a:rPr lang="en-US" sz="3200" b="1" dirty="0"/>
              <a:t>CO</a:t>
            </a:r>
            <a:r>
              <a:rPr lang="en-US" sz="3200" b="1" baseline="-25000" dirty="0"/>
              <a:t>2</a:t>
            </a:r>
            <a:r>
              <a:rPr lang="en-US" sz="3200" b="1" dirty="0"/>
              <a:t> </a:t>
            </a:r>
            <a:r>
              <a:rPr lang="en-US" sz="3200" b="1" dirty="0" smtClean="0"/>
              <a:t>Emissions </a:t>
            </a:r>
            <a:r>
              <a:rPr lang="en-US" sz="3200" b="1" dirty="0"/>
              <a:t>P</a:t>
            </a:r>
            <a:r>
              <a:rPr lang="en-US" sz="3200" b="1" dirty="0" smtClean="0"/>
              <a:t>er Capita</a:t>
            </a:r>
            <a:endParaRPr lang="de-DE" sz="3200" b="1" dirty="0"/>
          </a:p>
        </p:txBody>
      </p:sp>
      <p:sp>
        <p:nvSpPr>
          <p:cNvPr id="8" name="Rechteck 7"/>
          <p:cNvSpPr/>
          <p:nvPr/>
        </p:nvSpPr>
        <p:spPr>
          <a:xfrm>
            <a:off x="5562600" y="3733800"/>
            <a:ext cx="2057400" cy="990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1066800" y="1524000"/>
            <a:ext cx="2971800" cy="2286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9471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9987" b="29874"/>
          <a:stretch/>
        </p:blipFill>
        <p:spPr>
          <a:xfrm>
            <a:off x="0" y="1559195"/>
            <a:ext cx="7315200" cy="3630111"/>
          </a:xfrm>
          <a:prstGeom prst="rect">
            <a:avLst/>
          </a:prstGeom>
          <a:ln>
            <a:noFill/>
          </a:ln>
        </p:spPr>
      </p:pic>
      <p:pic>
        <p:nvPicPr>
          <p:cNvPr id="819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2514600" y="5786735"/>
            <a:ext cx="6629400" cy="276999"/>
          </a:xfrm>
          <a:prstGeom prst="rect">
            <a:avLst/>
          </a:prstGeom>
          <a:noFill/>
        </p:spPr>
        <p:txBody>
          <a:bodyPr wrap="square" rtlCol="0">
            <a:spAutoFit/>
          </a:bodyPr>
          <a:lstStyle/>
          <a:p>
            <a:pPr algn="r"/>
            <a:r>
              <a:rPr lang="en-US" sz="1200" dirty="0" smtClean="0"/>
              <a:t>Source: Sciencemuseum.org.uk</a:t>
            </a:r>
            <a:endParaRPr lang="en-US" sz="1200" dirty="0"/>
          </a:p>
        </p:txBody>
      </p:sp>
      <p:sp>
        <p:nvSpPr>
          <p:cNvPr id="7" name="Rechteck 6"/>
          <p:cNvSpPr/>
          <p:nvPr/>
        </p:nvSpPr>
        <p:spPr>
          <a:xfrm>
            <a:off x="1762540" y="230162"/>
            <a:ext cx="6255026" cy="830997"/>
          </a:xfrm>
          <a:prstGeom prst="rect">
            <a:avLst/>
          </a:prstGeom>
        </p:spPr>
        <p:txBody>
          <a:bodyPr wrap="square">
            <a:spAutoFit/>
          </a:bodyPr>
          <a:lstStyle/>
          <a:p>
            <a:r>
              <a:rPr lang="en-US" sz="4800" b="1" dirty="0">
                <a:solidFill>
                  <a:schemeClr val="tx1"/>
                </a:solidFill>
              </a:rPr>
              <a:t>G</a:t>
            </a:r>
            <a:r>
              <a:rPr lang="en-US" sz="4800" b="1" dirty="0" smtClean="0">
                <a:solidFill>
                  <a:schemeClr val="tx1"/>
                </a:solidFill>
              </a:rPr>
              <a:t>lobal </a:t>
            </a:r>
            <a:r>
              <a:rPr lang="en-US" sz="4800" b="1" dirty="0">
                <a:solidFill>
                  <a:schemeClr val="tx1"/>
                </a:solidFill>
              </a:rPr>
              <a:t>CO</a:t>
            </a:r>
            <a:r>
              <a:rPr lang="en-US" sz="4800" b="1" baseline="-25000" dirty="0">
                <a:solidFill>
                  <a:schemeClr val="tx1"/>
                </a:solidFill>
              </a:rPr>
              <a:t>2</a:t>
            </a:r>
            <a:r>
              <a:rPr lang="en-US" sz="4800" b="1" dirty="0">
                <a:solidFill>
                  <a:schemeClr val="tx1"/>
                </a:solidFill>
              </a:rPr>
              <a:t> F</a:t>
            </a:r>
            <a:r>
              <a:rPr lang="en-US" sz="4800" b="1" dirty="0" smtClean="0">
                <a:solidFill>
                  <a:schemeClr val="tx1"/>
                </a:solidFill>
              </a:rPr>
              <a:t>ootprint</a:t>
            </a:r>
            <a:endParaRPr lang="de-DE" sz="4800" b="1" dirty="0">
              <a:solidFill>
                <a:schemeClr val="tx1"/>
              </a:solidFill>
            </a:endParaRPr>
          </a:p>
        </p:txBody>
      </p:sp>
      <p:sp>
        <p:nvSpPr>
          <p:cNvPr id="11" name="TextBox 10"/>
          <p:cNvSpPr txBox="1"/>
          <p:nvPr/>
        </p:nvSpPr>
        <p:spPr>
          <a:xfrm>
            <a:off x="162338" y="5233597"/>
            <a:ext cx="6361037" cy="400110"/>
          </a:xfrm>
          <a:prstGeom prst="rect">
            <a:avLst/>
          </a:prstGeom>
          <a:noFill/>
        </p:spPr>
        <p:txBody>
          <a:bodyPr wrap="none" rtlCol="0">
            <a:spAutoFit/>
          </a:bodyPr>
          <a:lstStyle/>
          <a:p>
            <a:r>
              <a:rPr lang="en-US" sz="2000" dirty="0" smtClean="0"/>
              <a:t>(In thousands of tons per year – burning of fossil fuels)</a:t>
            </a:r>
            <a:endParaRPr lang="en-US" sz="20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3346" t="5465" r="999" b="63815"/>
          <a:stretch/>
        </p:blipFill>
        <p:spPr>
          <a:xfrm>
            <a:off x="7015701" y="2004306"/>
            <a:ext cx="2003730" cy="2226365"/>
          </a:xfrm>
          <a:prstGeom prst="rect">
            <a:avLst/>
          </a:prstGeom>
        </p:spPr>
      </p:pic>
      <p:sp>
        <p:nvSpPr>
          <p:cNvPr id="2" name="5-Point Star 1"/>
          <p:cNvSpPr>
            <a:spLocks noChangeAspect="1"/>
          </p:cNvSpPr>
          <p:nvPr/>
        </p:nvSpPr>
        <p:spPr>
          <a:xfrm>
            <a:off x="808383" y="2504661"/>
            <a:ext cx="238539" cy="23853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a:spLocks noChangeAspect="1"/>
          </p:cNvSpPr>
          <p:nvPr/>
        </p:nvSpPr>
        <p:spPr>
          <a:xfrm>
            <a:off x="5006672" y="2984966"/>
            <a:ext cx="174928" cy="1749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a:spLocks noChangeAspect="1"/>
          </p:cNvSpPr>
          <p:nvPr/>
        </p:nvSpPr>
        <p:spPr>
          <a:xfrm>
            <a:off x="5590761" y="2663686"/>
            <a:ext cx="238539" cy="23853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859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Macintosh HD_MBA_Manuel:Users:Manuel:Downloads:globalmass.gif"/>
          <p:cNvPicPr>
            <a:picLocks noGrp="1"/>
          </p:cNvPicPr>
          <p:nvPr>
            <p:ph idx="1"/>
          </p:nvPr>
        </p:nvPicPr>
        <p:blipFill rotWithShape="1">
          <a:blip r:embed="rId3">
            <a:extLst>
              <a:ext uri="{28A0092B-C50C-407E-A947-70E740481C1C}">
                <a14:useLocalDpi xmlns:a14="http://schemas.microsoft.com/office/drawing/2010/main" val="0"/>
              </a:ext>
            </a:extLst>
          </a:blip>
          <a:srcRect l="6853" t="10326" r="6919" b="14645"/>
          <a:stretch/>
        </p:blipFill>
        <p:spPr bwMode="auto">
          <a:xfrm>
            <a:off x="157761" y="849242"/>
            <a:ext cx="8906551" cy="4901625"/>
          </a:xfrm>
          <a:prstGeom prst="rect">
            <a:avLst/>
          </a:prstGeom>
          <a:noFill/>
          <a:ln>
            <a:noFill/>
          </a:ln>
          <a:extLst>
            <a:ext uri="{53640926-AAD7-44d8-BBD7-CCE9431645EC}">
              <a14:shadowObscured xmlns:a14="http://schemas.microsoft.com/office/drawing/2010/main" xmlns=""/>
            </a:ext>
          </a:extLst>
        </p:spPr>
      </p:pic>
      <p:pic>
        <p:nvPicPr>
          <p:cNvPr id="819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r>
              <a:rPr lang="de-DE" sz="1200" dirty="0"/>
              <a:t>E. </a:t>
            </a:r>
            <a:r>
              <a:rPr lang="de-DE" sz="1200" dirty="0" err="1"/>
              <a:t>Hertwich</a:t>
            </a:r>
            <a:r>
              <a:rPr lang="de-DE" sz="1200" dirty="0"/>
              <a:t> &amp; G. Peters 2009, WRI</a:t>
            </a:r>
            <a:r>
              <a:rPr lang="en-US" sz="1200" dirty="0"/>
              <a:t> </a:t>
            </a:r>
            <a:endParaRPr lang="en-US" sz="1200" dirty="0" smtClean="0"/>
          </a:p>
          <a:p>
            <a:pPr algn="r"/>
            <a:endParaRPr lang="en-US" sz="1200" dirty="0"/>
          </a:p>
        </p:txBody>
      </p:sp>
      <p:sp>
        <p:nvSpPr>
          <p:cNvPr id="2" name="Rechteck 1"/>
          <p:cNvSpPr/>
          <p:nvPr/>
        </p:nvSpPr>
        <p:spPr>
          <a:xfrm>
            <a:off x="0" y="228600"/>
            <a:ext cx="8954111" cy="584775"/>
          </a:xfrm>
          <a:prstGeom prst="rect">
            <a:avLst/>
          </a:prstGeom>
        </p:spPr>
        <p:txBody>
          <a:bodyPr wrap="square">
            <a:spAutoFit/>
          </a:bodyPr>
          <a:lstStyle/>
          <a:p>
            <a:pPr algn="ctr"/>
            <a:r>
              <a:rPr lang="en-US" sz="3200" b="1" dirty="0"/>
              <a:t>G</a:t>
            </a:r>
            <a:r>
              <a:rPr lang="en-US" sz="3200" b="1" dirty="0" smtClean="0"/>
              <a:t>lobal </a:t>
            </a:r>
            <a:r>
              <a:rPr lang="en-US" sz="3200" b="1" dirty="0"/>
              <a:t>A</a:t>
            </a:r>
            <a:r>
              <a:rPr lang="en-US" sz="3200" b="1" dirty="0" smtClean="0"/>
              <a:t>verage </a:t>
            </a:r>
            <a:r>
              <a:rPr lang="en-US" sz="3200" b="1" dirty="0"/>
              <a:t>P</a:t>
            </a:r>
            <a:r>
              <a:rPr lang="en-US" sz="3200" b="1" dirty="0" smtClean="0"/>
              <a:t>ersonal </a:t>
            </a:r>
            <a:r>
              <a:rPr lang="en-US" sz="3200" b="1" dirty="0"/>
              <a:t>Footprint for 2001 </a:t>
            </a:r>
            <a:endParaRPr lang="de-DE" sz="3200" b="1" dirty="0"/>
          </a:p>
        </p:txBody>
      </p:sp>
      <p:sp>
        <p:nvSpPr>
          <p:cNvPr id="10" name="Rechteck 9"/>
          <p:cNvSpPr/>
          <p:nvPr/>
        </p:nvSpPr>
        <p:spPr>
          <a:xfrm>
            <a:off x="3032137" y="5166091"/>
            <a:ext cx="3078286" cy="584776"/>
          </a:xfrm>
          <a:prstGeom prst="rect">
            <a:avLst/>
          </a:prstGeom>
        </p:spPr>
        <p:txBody>
          <a:bodyPr wrap="none">
            <a:spAutoFit/>
          </a:bodyPr>
          <a:lstStyle/>
          <a:p>
            <a:pPr algn="ctr"/>
            <a:r>
              <a:rPr lang="en-US" sz="3200" dirty="0" smtClean="0"/>
              <a:t>5.6 t CO</a:t>
            </a:r>
            <a:r>
              <a:rPr lang="en-US" sz="3200" baseline="-25000" dirty="0" smtClean="0"/>
              <a:t>2</a:t>
            </a:r>
            <a:r>
              <a:rPr lang="en-US" sz="3200" dirty="0" smtClean="0"/>
              <a:t>e/Capita</a:t>
            </a:r>
          </a:p>
        </p:txBody>
      </p:sp>
    </p:spTree>
    <p:extLst>
      <p:ext uri="{BB962C8B-B14F-4D97-AF65-F5344CB8AC3E}">
        <p14:creationId xmlns:p14="http://schemas.microsoft.com/office/powerpoint/2010/main" val="539151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Macintosh HD_MBA_Manuel:Users:Manuel:Downloads:US-footprint4.gif"/>
          <p:cNvPicPr>
            <a:picLocks noGrp="1"/>
          </p:cNvPicPr>
          <p:nvPr>
            <p:ph idx="1"/>
          </p:nvPr>
        </p:nvPicPr>
        <p:blipFill rotWithShape="1">
          <a:blip r:embed="rId3">
            <a:extLst>
              <a:ext uri="{28A0092B-C50C-407E-A947-70E740481C1C}">
                <a14:useLocalDpi xmlns:a14="http://schemas.microsoft.com/office/drawing/2010/main" val="0"/>
              </a:ext>
            </a:extLst>
          </a:blip>
          <a:srcRect l="8085" t="11263" r="6559" b="17738"/>
          <a:stretch/>
        </p:blipFill>
        <p:spPr bwMode="auto">
          <a:xfrm>
            <a:off x="323960" y="892218"/>
            <a:ext cx="8494642" cy="4575794"/>
          </a:xfrm>
          <a:prstGeom prst="rect">
            <a:avLst/>
          </a:prstGeom>
          <a:noFill/>
          <a:ln>
            <a:noFill/>
          </a:ln>
          <a:extLst>
            <a:ext uri="{53640926-AAD7-44d8-BBD7-CCE9431645EC}">
              <a14:shadowObscured xmlns:a14="http://schemas.microsoft.com/office/drawing/2010/main" xmlns=""/>
            </a:ext>
          </a:extLst>
        </p:spPr>
      </p:pic>
      <p:pic>
        <p:nvPicPr>
          <p:cNvPr id="819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r>
              <a:rPr lang="de-DE" sz="1200" dirty="0"/>
              <a:t>E. </a:t>
            </a:r>
            <a:r>
              <a:rPr lang="de-DE" sz="1200" dirty="0" err="1"/>
              <a:t>Hertwich</a:t>
            </a:r>
            <a:r>
              <a:rPr lang="de-DE" sz="1200" dirty="0"/>
              <a:t> &amp; G. Peters 2009, WRI</a:t>
            </a:r>
            <a:r>
              <a:rPr lang="en-US" sz="1200" dirty="0"/>
              <a:t> </a:t>
            </a:r>
            <a:endParaRPr lang="en-US" sz="1200" dirty="0" smtClean="0"/>
          </a:p>
          <a:p>
            <a:pPr algn="r"/>
            <a:endParaRPr lang="en-US" sz="1200" dirty="0"/>
          </a:p>
        </p:txBody>
      </p:sp>
      <p:sp>
        <p:nvSpPr>
          <p:cNvPr id="8" name="Rechteck 7"/>
          <p:cNvSpPr/>
          <p:nvPr/>
        </p:nvSpPr>
        <p:spPr>
          <a:xfrm>
            <a:off x="2623931" y="5178285"/>
            <a:ext cx="3829878" cy="584775"/>
          </a:xfrm>
          <a:prstGeom prst="rect">
            <a:avLst/>
          </a:prstGeom>
        </p:spPr>
        <p:txBody>
          <a:bodyPr wrap="square">
            <a:spAutoFit/>
          </a:bodyPr>
          <a:lstStyle/>
          <a:p>
            <a:pPr algn="ctr"/>
            <a:r>
              <a:rPr lang="en-US" sz="3200" dirty="0" smtClean="0"/>
              <a:t>26.3 t CO</a:t>
            </a:r>
            <a:r>
              <a:rPr lang="en-US" sz="3200" baseline="-25000" dirty="0" smtClean="0"/>
              <a:t>2</a:t>
            </a:r>
            <a:r>
              <a:rPr lang="en-US" sz="3200" dirty="0" smtClean="0"/>
              <a:t>e/Capita</a:t>
            </a:r>
          </a:p>
        </p:txBody>
      </p:sp>
      <p:sp>
        <p:nvSpPr>
          <p:cNvPr id="10" name="Rechteck 9"/>
          <p:cNvSpPr/>
          <p:nvPr/>
        </p:nvSpPr>
        <p:spPr>
          <a:xfrm>
            <a:off x="624719" y="233066"/>
            <a:ext cx="8040984" cy="584775"/>
          </a:xfrm>
          <a:prstGeom prst="rect">
            <a:avLst/>
          </a:prstGeom>
        </p:spPr>
        <p:txBody>
          <a:bodyPr wrap="none">
            <a:spAutoFit/>
          </a:bodyPr>
          <a:lstStyle/>
          <a:p>
            <a:pPr algn="ctr"/>
            <a:r>
              <a:rPr lang="en-US" sz="3200" b="1" dirty="0" smtClean="0"/>
              <a:t>US </a:t>
            </a:r>
            <a:r>
              <a:rPr lang="en-US" sz="3200" b="1" dirty="0"/>
              <a:t>A</a:t>
            </a:r>
            <a:r>
              <a:rPr lang="en-US" sz="3200" b="1" dirty="0" smtClean="0"/>
              <a:t>verage </a:t>
            </a:r>
            <a:r>
              <a:rPr lang="en-US" sz="3200" b="1" dirty="0"/>
              <a:t>P</a:t>
            </a:r>
            <a:r>
              <a:rPr lang="en-US" sz="3200" b="1" dirty="0" smtClean="0"/>
              <a:t>ersonal </a:t>
            </a:r>
            <a:r>
              <a:rPr lang="en-US" sz="3200" b="1" dirty="0"/>
              <a:t>Footprint for 2001 </a:t>
            </a:r>
            <a:endParaRPr lang="de-DE" sz="3200" b="1" dirty="0"/>
          </a:p>
        </p:txBody>
      </p:sp>
    </p:spTree>
    <p:extLst>
      <p:ext uri="{BB962C8B-B14F-4D97-AF65-F5344CB8AC3E}">
        <p14:creationId xmlns:p14="http://schemas.microsoft.com/office/powerpoint/2010/main" val="1744346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31" name="Shape 3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sp>
        <p:nvSpPr>
          <p:cNvPr id="32" name="Shape 32"/>
          <p:cNvSpPr/>
          <p:nvPr/>
        </p:nvSpPr>
        <p:spPr>
          <a:xfrm>
            <a:off x="-9525" y="6010275"/>
            <a:ext cx="9163050" cy="847725"/>
          </a:xfrm>
          <a:prstGeom prst="rect">
            <a:avLst/>
          </a:prstGeom>
          <a:blipFill>
            <a:blip r:embed="rId3"/>
            <a:stretch>
              <a:fillRect/>
            </a:stretch>
          </a:blipFill>
        </p:spPr>
      </p:sp>
      <p:sp>
        <p:nvSpPr>
          <p:cNvPr id="33" name="Shape 33"/>
          <p:cNvSpPr/>
          <p:nvPr/>
        </p:nvSpPr>
        <p:spPr>
          <a:xfrm flipH="1">
            <a:off x="0" y="-65500"/>
            <a:ext cx="9144001" cy="6075773"/>
          </a:xfrm>
          <a:prstGeom prst="rect">
            <a:avLst/>
          </a:prstGeom>
          <a:blipFill>
            <a:blip r:embed="rId4"/>
            <a:stretch>
              <a:fillRect/>
            </a:stretch>
          </a:blipFill>
          <a:ln>
            <a:noFill/>
          </a:ln>
        </p:spPr>
      </p:sp>
      <p:sp>
        <p:nvSpPr>
          <p:cNvPr id="3" name="Rectangle 2"/>
          <p:cNvSpPr/>
          <p:nvPr/>
        </p:nvSpPr>
        <p:spPr>
          <a:xfrm>
            <a:off x="-9525" y="-65500"/>
            <a:ext cx="9163050" cy="607577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Shape 34"/>
          <p:cNvSpPr txBox="1"/>
          <p:nvPr/>
        </p:nvSpPr>
        <p:spPr>
          <a:xfrm>
            <a:off x="457200" y="1112536"/>
            <a:ext cx="8229600" cy="3719699"/>
          </a:xfrm>
          <a:prstGeom prst="rect">
            <a:avLst/>
          </a:prstGeom>
          <a:noFill/>
        </p:spPr>
        <p:txBody>
          <a:bodyPr lIns="91425" tIns="91425" rIns="91425" bIns="91425" anchor="t" anchorCtr="0">
            <a:noAutofit/>
          </a:bodyPr>
          <a:lstStyle/>
          <a:p>
            <a:pPr lvl="0" algn="ctr" rtl="0">
              <a:buNone/>
            </a:pPr>
            <a:r>
              <a:rPr lang="en" sz="4800" b="1" dirty="0">
                <a:solidFill>
                  <a:schemeClr val="tx1"/>
                </a:solidFill>
              </a:rPr>
              <a:t>Climate Change:</a:t>
            </a:r>
            <a:r>
              <a:rPr lang="en" sz="4800" dirty="0">
                <a:solidFill>
                  <a:schemeClr val="tx1"/>
                </a:solidFill>
              </a:rPr>
              <a:t> </a:t>
            </a:r>
          </a:p>
          <a:p>
            <a:pPr algn="ctr">
              <a:buNone/>
            </a:pPr>
            <a:r>
              <a:rPr lang="en" sz="4000" dirty="0">
                <a:solidFill>
                  <a:schemeClr val="tx1"/>
                </a:solidFill>
              </a:rPr>
              <a:t>Climate change refers to any significant change in the measures of climate lasting for an extended period of time.</a:t>
            </a:r>
          </a:p>
        </p:txBody>
      </p:sp>
      <p:sp>
        <p:nvSpPr>
          <p:cNvPr id="9" name="TextBox 8"/>
          <p:cNvSpPr txBox="1"/>
          <p:nvPr/>
        </p:nvSpPr>
        <p:spPr>
          <a:xfrm>
            <a:off x="2514600" y="5715000"/>
            <a:ext cx="6629400" cy="707886"/>
          </a:xfrm>
          <a:prstGeom prst="rect">
            <a:avLst/>
          </a:prstGeom>
          <a:noFill/>
        </p:spPr>
        <p:txBody>
          <a:bodyPr wrap="square" rtlCol="0">
            <a:spAutoFit/>
          </a:bodyPr>
          <a:lstStyle/>
          <a:p>
            <a:pPr algn="r"/>
            <a:r>
              <a:rPr lang="en-US" sz="1400" dirty="0" smtClean="0">
                <a:solidFill>
                  <a:schemeClr val="tx1"/>
                </a:solidFill>
              </a:rPr>
              <a:t>Source: United States Environmental Protection Agency</a:t>
            </a:r>
          </a:p>
          <a:p>
            <a:pPr algn="r"/>
            <a:endParaRPr lang="en-US" sz="1400" dirty="0" smtClean="0">
              <a:solidFill>
                <a:schemeClr val="bg1"/>
              </a:solidFill>
            </a:endParaRPr>
          </a:p>
          <a:p>
            <a:pPr algn="r"/>
            <a:endParaRPr lang="en-US" sz="1200" dirty="0">
              <a:solidFill>
                <a:schemeClr val="bg1"/>
              </a:solidFil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132587"/>
            <a:ext cx="8229600" cy="742055"/>
          </a:xfrm>
          <a:prstGeom prst="rect">
            <a:avLst/>
          </a:prstGeom>
        </p:spPr>
        <p:txBody>
          <a:bodyPr lIns="91425" tIns="91425" rIns="91425" bIns="91425" anchor="b" anchorCtr="0">
            <a:noAutofit/>
          </a:bodyPr>
          <a:lstStyle/>
          <a:p>
            <a:pPr algn="ctr"/>
            <a:r>
              <a:rPr lang="en-US" sz="4800" dirty="0" smtClean="0"/>
              <a:t>Carbon Content</a:t>
            </a:r>
            <a:endParaRPr sz="4800" dirty="0"/>
          </a:p>
        </p:txBody>
      </p:sp>
      <p:pic>
        <p:nvPicPr>
          <p:cNvPr id="4098" name="Picture 2" descr="https://lh5.googleusercontent.com/R1wqxjZWU8DhjANsq3CFZxbZP4odkB0XD6FERDRWRdyue02ex-Dw3ZGi9h10GobE60obfAKGDY5LdtVQTJWaNgeH0ik_6KrBv_vSnjYDpD0IO5wYenEsbxJ0No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54" y="808382"/>
            <a:ext cx="8511346" cy="5228397"/>
          </a:xfrm>
          <a:prstGeom prst="rect">
            <a:avLst/>
          </a:prstGeom>
          <a:noFill/>
          <a:extLst>
            <a:ext uri="{909E8E84-426E-40DD-AFC4-6F175D3DCCD1}">
              <a14:hiddenFill xmlns:a14="http://schemas.microsoft.com/office/drawing/2010/main">
                <a:solidFill>
                  <a:srgbClr val="FFFFFF"/>
                </a:solidFill>
              </a14:hiddenFill>
            </a:ext>
          </a:extLst>
        </p:spPr>
      </p:pic>
      <p:sp>
        <p:nvSpPr>
          <p:cNvPr id="91" name="Shape 91"/>
          <p:cNvSpPr/>
          <p:nvPr/>
        </p:nvSpPr>
        <p:spPr>
          <a:xfrm>
            <a:off x="-9525" y="6010275"/>
            <a:ext cx="9163050" cy="847725"/>
          </a:xfrm>
          <a:prstGeom prst="rect">
            <a:avLst/>
          </a:prstGeom>
          <a:blipFill>
            <a:blip r:embed="rId4"/>
            <a:stretch>
              <a:fillRect/>
            </a:stretch>
          </a:blipFill>
        </p:spPr>
      </p:sp>
      <p:sp>
        <p:nvSpPr>
          <p:cNvPr id="2" name="Rectangle 1"/>
          <p:cNvSpPr/>
          <p:nvPr/>
        </p:nvSpPr>
        <p:spPr>
          <a:xfrm>
            <a:off x="1577009" y="821634"/>
            <a:ext cx="1391478" cy="477078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9" name="Shape 69"/>
          <p:cNvSpPr/>
          <p:nvPr/>
        </p:nvSpPr>
        <p:spPr>
          <a:xfrm>
            <a:off x="-9525" y="6010275"/>
            <a:ext cx="9163050" cy="847725"/>
          </a:xfrm>
          <a:prstGeom prst="rect">
            <a:avLst/>
          </a:prstGeom>
          <a:blipFill>
            <a:blip r:embed="rId3"/>
            <a:stretch>
              <a:fillRect/>
            </a:stretch>
          </a:blipFill>
        </p:spPr>
      </p:sp>
      <p:sp>
        <p:nvSpPr>
          <p:cNvPr id="6" name="Shape 89"/>
          <p:cNvSpPr txBox="1">
            <a:spLocks noGrp="1"/>
          </p:cNvSpPr>
          <p:nvPr>
            <p:ph type="title"/>
          </p:nvPr>
        </p:nvSpPr>
        <p:spPr>
          <a:xfrm>
            <a:off x="30231" y="86553"/>
            <a:ext cx="9153525" cy="811543"/>
          </a:xfrm>
          <a:prstGeom prst="rect">
            <a:avLst/>
          </a:prstGeom>
        </p:spPr>
        <p:txBody>
          <a:bodyPr lIns="91425" tIns="91425" rIns="91425" bIns="91425" anchor="b" anchorCtr="0">
            <a:noAutofit/>
          </a:bodyPr>
          <a:lstStyle/>
          <a:p>
            <a:pPr algn="ctr"/>
            <a:r>
              <a:rPr lang="en-US" sz="4000" dirty="0" smtClean="0"/>
              <a:t>Melting Permafrost</a:t>
            </a:r>
            <a:endParaRPr sz="4000" dirty="0"/>
          </a:p>
        </p:txBody>
      </p:sp>
      <p:sp>
        <p:nvSpPr>
          <p:cNvPr id="8" name="TextBox 7"/>
          <p:cNvSpPr txBox="1"/>
          <p:nvPr/>
        </p:nvSpPr>
        <p:spPr>
          <a:xfrm>
            <a:off x="2514600" y="5786735"/>
            <a:ext cx="6629400" cy="276999"/>
          </a:xfrm>
          <a:prstGeom prst="rect">
            <a:avLst/>
          </a:prstGeom>
          <a:noFill/>
        </p:spPr>
        <p:txBody>
          <a:bodyPr wrap="square" rtlCol="0">
            <a:spAutoFit/>
          </a:bodyPr>
          <a:lstStyle/>
          <a:p>
            <a:pPr algn="r"/>
            <a:r>
              <a:rPr lang="en-US" sz="1200" dirty="0" smtClean="0"/>
              <a:t>Source: EPA – US Global Change Research Program (2009)</a:t>
            </a:r>
            <a:endParaRPr lang="en-US" sz="1200" dirty="0"/>
          </a:p>
        </p:txBody>
      </p:sp>
      <p:pic>
        <p:nvPicPr>
          <p:cNvPr id="7170" name="Picture 2" descr="This graphic includes two maps of the Seward Peninsula in northwestern Alaska. One map shows where permafrost is currently located, and the other shows where scientists expect permafrost to be found at the end of this cent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57" y="949746"/>
            <a:ext cx="7225885" cy="464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2210697" y="211015"/>
            <a:ext cx="4537076" cy="785537"/>
          </a:xfrm>
          <a:prstGeom prst="rect">
            <a:avLst/>
          </a:prstGeom>
        </p:spPr>
        <p:txBody>
          <a:bodyPr lIns="91425" tIns="91425" rIns="91425" bIns="91425" anchor="b" anchorCtr="0">
            <a:noAutofit/>
          </a:bodyPr>
          <a:lstStyle/>
          <a:p>
            <a:pPr algn="ctr"/>
            <a:r>
              <a:rPr lang="en-US" sz="4800" dirty="0" smtClean="0"/>
              <a:t>Melting Ice</a:t>
            </a:r>
            <a:endParaRPr sz="4800" dirty="0"/>
          </a:p>
        </p:txBody>
      </p:sp>
      <p:sp>
        <p:nvSpPr>
          <p:cNvPr id="77" name="Shape 77"/>
          <p:cNvSpPr/>
          <p:nvPr/>
        </p:nvSpPr>
        <p:spPr>
          <a:xfrm>
            <a:off x="-9525" y="6010275"/>
            <a:ext cx="9163050" cy="847725"/>
          </a:xfrm>
          <a:prstGeom prst="rect">
            <a:avLst/>
          </a:prstGeom>
          <a:blipFill>
            <a:blip r:embed="rId3"/>
            <a:stretch>
              <a:fillRect/>
            </a:stretch>
          </a:blipFill>
        </p:spPr>
      </p:sp>
      <p:sp>
        <p:nvSpPr>
          <p:cNvPr id="2" name="TextBox 1"/>
          <p:cNvSpPr txBox="1"/>
          <p:nvPr/>
        </p:nvSpPr>
        <p:spPr>
          <a:xfrm>
            <a:off x="4946788" y="1452440"/>
            <a:ext cx="4197212" cy="3616375"/>
          </a:xfrm>
          <a:prstGeom prst="rect">
            <a:avLst/>
          </a:prstGeom>
          <a:noFill/>
        </p:spPr>
        <p:txBody>
          <a:bodyPr wrap="square" rtlCol="0">
            <a:spAutoFit/>
          </a:bodyPr>
          <a:lstStyle/>
          <a:p>
            <a:r>
              <a:rPr lang="en-US" sz="3200" u="sng" dirty="0" smtClean="0"/>
              <a:t>Glacier National Park</a:t>
            </a:r>
          </a:p>
          <a:p>
            <a:endParaRPr lang="en-US" sz="500" u="sng" dirty="0" smtClean="0"/>
          </a:p>
          <a:p>
            <a:r>
              <a:rPr lang="en-US" sz="3200" dirty="0" smtClean="0"/>
              <a:t>1910 – 150 Glaciers</a:t>
            </a:r>
          </a:p>
          <a:p>
            <a:r>
              <a:rPr lang="en-US" sz="3200" dirty="0" smtClean="0"/>
              <a:t>Now – Less than 30</a:t>
            </a:r>
          </a:p>
          <a:p>
            <a:endParaRPr lang="en-US" sz="3200" dirty="0" smtClean="0"/>
          </a:p>
          <a:p>
            <a:r>
              <a:rPr lang="en-US" sz="3200" dirty="0" smtClean="0"/>
              <a:t>Of those remaining, most have shrunk in size by 2/3.</a:t>
            </a:r>
            <a:endParaRPr lang="en-US" sz="3200" dirty="0"/>
          </a:p>
        </p:txBody>
      </p:sp>
      <p:sp>
        <p:nvSpPr>
          <p:cNvPr id="7" name="TextBox 6"/>
          <p:cNvSpPr txBox="1"/>
          <p:nvPr/>
        </p:nvSpPr>
        <p:spPr>
          <a:xfrm>
            <a:off x="2514600" y="5715000"/>
            <a:ext cx="6629400" cy="707886"/>
          </a:xfrm>
          <a:prstGeom prst="rect">
            <a:avLst/>
          </a:prstGeom>
          <a:noFill/>
        </p:spPr>
        <p:txBody>
          <a:bodyPr wrap="square" rtlCol="0">
            <a:spAutoFit/>
          </a:bodyPr>
          <a:lstStyle/>
          <a:p>
            <a:pPr algn="r"/>
            <a:r>
              <a:rPr lang="en-US" sz="1400" dirty="0" smtClean="0">
                <a:solidFill>
                  <a:schemeClr val="tx1"/>
                </a:solidFill>
              </a:rPr>
              <a:t>Source: National Geographic</a:t>
            </a:r>
          </a:p>
          <a:p>
            <a:pPr algn="r"/>
            <a:endParaRPr lang="en-US" sz="1400" dirty="0" smtClean="0">
              <a:solidFill>
                <a:schemeClr val="bg1"/>
              </a:solidFill>
            </a:endParaRPr>
          </a:p>
          <a:p>
            <a:pPr algn="r"/>
            <a:endParaRPr lang="en-US" sz="1200" dirty="0">
              <a:solidFill>
                <a:schemeClr val="bg1"/>
              </a:solidFill>
            </a:endParaRPr>
          </a:p>
        </p:txBody>
      </p:sp>
      <p:pic>
        <p:nvPicPr>
          <p:cNvPr id="6146" name="Picture 2" descr="Before and after views of mountainside showing changing levels of ice (AP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436" y="1248307"/>
            <a:ext cx="3647799" cy="4466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66570" y="2839928"/>
            <a:ext cx="697627" cy="369332"/>
          </a:xfrm>
          <a:prstGeom prst="rect">
            <a:avLst/>
          </a:prstGeom>
          <a:noFill/>
        </p:spPr>
        <p:txBody>
          <a:bodyPr wrap="none" rtlCol="0">
            <a:spAutoFit/>
          </a:bodyPr>
          <a:lstStyle/>
          <a:p>
            <a:r>
              <a:rPr lang="en-US" sz="1800" b="1" dirty="0" smtClean="0">
                <a:solidFill>
                  <a:schemeClr val="bg1"/>
                </a:solidFill>
              </a:rPr>
              <a:t>1940</a:t>
            </a:r>
            <a:endParaRPr lang="en-US" sz="1800" b="1" dirty="0">
              <a:solidFill>
                <a:schemeClr val="bg1"/>
              </a:solidFill>
            </a:endParaRPr>
          </a:p>
        </p:txBody>
      </p:sp>
      <p:sp>
        <p:nvSpPr>
          <p:cNvPr id="9" name="TextBox 8"/>
          <p:cNvSpPr txBox="1"/>
          <p:nvPr/>
        </p:nvSpPr>
        <p:spPr>
          <a:xfrm>
            <a:off x="3666570" y="5308640"/>
            <a:ext cx="697627" cy="369332"/>
          </a:xfrm>
          <a:prstGeom prst="rect">
            <a:avLst/>
          </a:prstGeom>
          <a:noFill/>
        </p:spPr>
        <p:txBody>
          <a:bodyPr wrap="none" rtlCol="0">
            <a:spAutoFit/>
          </a:bodyPr>
          <a:lstStyle/>
          <a:p>
            <a:r>
              <a:rPr lang="en-US" sz="1800" b="1" dirty="0" smtClean="0">
                <a:solidFill>
                  <a:schemeClr val="bg1"/>
                </a:solidFill>
              </a:rPr>
              <a:t>2004</a:t>
            </a:r>
            <a:endParaRPr lang="en-US" sz="1800" b="1" dirty="0">
              <a:solidFill>
                <a:schemeClr val="bg1"/>
              </a:solidFill>
            </a:endParaRPr>
          </a:p>
        </p:txBody>
      </p:sp>
    </p:spTree>
    <p:extLst>
      <p:ext uri="{BB962C8B-B14F-4D97-AF65-F5344CB8AC3E}">
        <p14:creationId xmlns:p14="http://schemas.microsoft.com/office/powerpoint/2010/main" val="885113105"/>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37320" y="211015"/>
            <a:ext cx="8150087" cy="785537"/>
          </a:xfrm>
          <a:prstGeom prst="rect">
            <a:avLst/>
          </a:prstGeom>
        </p:spPr>
        <p:txBody>
          <a:bodyPr lIns="91425" tIns="91425" rIns="91425" bIns="91425" anchor="b" anchorCtr="0">
            <a:noAutofit/>
          </a:bodyPr>
          <a:lstStyle/>
          <a:p>
            <a:pPr algn="ctr"/>
            <a:r>
              <a:rPr lang="en-US" sz="4800" dirty="0" smtClean="0"/>
              <a:t>Losing Arctic Sea Ice</a:t>
            </a:r>
            <a:endParaRPr sz="4800" dirty="0"/>
          </a:p>
        </p:txBody>
      </p:sp>
      <p:sp>
        <p:nvSpPr>
          <p:cNvPr id="77" name="Shape 77"/>
          <p:cNvSpPr/>
          <p:nvPr/>
        </p:nvSpPr>
        <p:spPr>
          <a:xfrm>
            <a:off x="-9525" y="6010275"/>
            <a:ext cx="9163050" cy="847725"/>
          </a:xfrm>
          <a:prstGeom prst="rect">
            <a:avLst/>
          </a:prstGeom>
          <a:blipFill>
            <a:blip r:embed="rId3"/>
            <a:stretch>
              <a:fillRect/>
            </a:stretch>
          </a:blipFill>
        </p:spPr>
      </p:sp>
      <p:pic>
        <p:nvPicPr>
          <p:cNvPr id="3078" name="Picture 6" descr="Artic Sea Ice Thinknes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 y="1106822"/>
            <a:ext cx="9143024" cy="43795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14600" y="5786735"/>
            <a:ext cx="6629400" cy="461665"/>
          </a:xfrm>
          <a:prstGeom prst="rect">
            <a:avLst/>
          </a:prstGeom>
          <a:noFill/>
        </p:spPr>
        <p:txBody>
          <a:bodyPr wrap="square" rtlCol="0">
            <a:spAutoFit/>
          </a:bodyPr>
          <a:lstStyle/>
          <a:p>
            <a:pPr algn="r"/>
            <a:r>
              <a:rPr lang="en-US" sz="1200" dirty="0" smtClean="0"/>
              <a:t>Source: NOAA</a:t>
            </a:r>
          </a:p>
          <a:p>
            <a:pPr algn="r"/>
            <a:endParaRPr lang="en-US" sz="1200" dirty="0"/>
          </a:p>
        </p:txBody>
      </p:sp>
    </p:spTree>
    <p:extLst>
      <p:ext uri="{BB962C8B-B14F-4D97-AF65-F5344CB8AC3E}">
        <p14:creationId xmlns:p14="http://schemas.microsoft.com/office/powerpoint/2010/main" val="3377975922"/>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2335694" y="104310"/>
            <a:ext cx="4207565" cy="798789"/>
          </a:xfrm>
          <a:prstGeom prst="rect">
            <a:avLst/>
          </a:prstGeom>
        </p:spPr>
        <p:txBody>
          <a:bodyPr lIns="91425" tIns="91425" rIns="91425" bIns="91425" anchor="b" anchorCtr="0">
            <a:noAutofit/>
          </a:bodyPr>
          <a:lstStyle/>
          <a:p>
            <a:r>
              <a:rPr lang="en-US" sz="4400" dirty="0" smtClean="0"/>
              <a:t>Albedo Effect</a:t>
            </a:r>
            <a:endParaRPr sz="4400" dirty="0"/>
          </a:p>
        </p:txBody>
      </p:sp>
      <p:sp>
        <p:nvSpPr>
          <p:cNvPr id="84" name="Shape 84"/>
          <p:cNvSpPr/>
          <p:nvPr/>
        </p:nvSpPr>
        <p:spPr>
          <a:xfrm>
            <a:off x="-9525" y="6010275"/>
            <a:ext cx="9163050" cy="847725"/>
          </a:xfrm>
          <a:prstGeom prst="rect">
            <a:avLst/>
          </a:prstGeom>
          <a:blipFill>
            <a:blip r:embed="rId3"/>
            <a:stretch>
              <a:fillRect/>
            </a:stretch>
          </a:blipFill>
        </p:spPr>
      </p:sp>
      <p:sp>
        <p:nvSpPr>
          <p:cNvPr id="2" name="Rectangle 1"/>
          <p:cNvSpPr/>
          <p:nvPr/>
        </p:nvSpPr>
        <p:spPr>
          <a:xfrm>
            <a:off x="2335694" y="5617976"/>
            <a:ext cx="5029200" cy="307777"/>
          </a:xfrm>
          <a:prstGeom prst="rect">
            <a:avLst/>
          </a:prstGeom>
        </p:spPr>
        <p:txBody>
          <a:bodyPr wrap="square">
            <a:spAutoFit/>
          </a:bodyPr>
          <a:lstStyle/>
          <a:p>
            <a:r>
              <a:rPr lang="en-US" dirty="0">
                <a:hlinkClick r:id="rId4"/>
              </a:rPr>
              <a:t>http://www.nasa.gov/mpeg/110649main_blacksoot.mpeg</a:t>
            </a:r>
            <a:endParaRPr lang="en-US" dirty="0"/>
          </a:p>
        </p:txBody>
      </p:sp>
      <p:pic>
        <p:nvPicPr>
          <p:cNvPr id="7176" name="Picture 8" descr="http://www.giss.nasa.gov/research/news/20031222/icecleanPr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543" y="987621"/>
            <a:ext cx="6273690" cy="42347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805530" y="5728252"/>
            <a:ext cx="1351722" cy="707886"/>
          </a:xfrm>
          <a:prstGeom prst="rect">
            <a:avLst/>
          </a:prstGeom>
          <a:noFill/>
        </p:spPr>
        <p:txBody>
          <a:bodyPr wrap="square" rtlCol="0">
            <a:spAutoFit/>
          </a:bodyPr>
          <a:lstStyle/>
          <a:p>
            <a:pPr algn="r"/>
            <a:r>
              <a:rPr lang="en-US" sz="1400" dirty="0" smtClean="0">
                <a:solidFill>
                  <a:schemeClr val="tx1"/>
                </a:solidFill>
              </a:rPr>
              <a:t>Source: NASA</a:t>
            </a:r>
          </a:p>
          <a:p>
            <a:pPr algn="r"/>
            <a:endParaRPr lang="en-US" sz="1400" dirty="0" smtClean="0">
              <a:solidFill>
                <a:schemeClr val="bg1"/>
              </a:solidFill>
            </a:endParaRPr>
          </a:p>
          <a:p>
            <a:pPr algn="r"/>
            <a:endParaRPr lang="en-US" sz="1200" dirty="0">
              <a:solidFill>
                <a:schemeClr val="bg1"/>
              </a:solidFill>
            </a:endParaRPr>
          </a:p>
        </p:txBody>
      </p:sp>
      <p:sp>
        <p:nvSpPr>
          <p:cNvPr id="3" name="TextBox 2"/>
          <p:cNvSpPr txBox="1"/>
          <p:nvPr/>
        </p:nvSpPr>
        <p:spPr>
          <a:xfrm>
            <a:off x="92765" y="1351722"/>
            <a:ext cx="2683778" cy="3785652"/>
          </a:xfrm>
          <a:prstGeom prst="rect">
            <a:avLst/>
          </a:prstGeom>
          <a:noFill/>
        </p:spPr>
        <p:txBody>
          <a:bodyPr wrap="square" rtlCol="0">
            <a:spAutoFit/>
          </a:bodyPr>
          <a:lstStyle/>
          <a:p>
            <a:r>
              <a:rPr lang="en-US" sz="2400" b="1" dirty="0" smtClean="0">
                <a:solidFill>
                  <a:schemeClr val="accent1">
                    <a:lumMod val="40000"/>
                    <a:lumOff val="60000"/>
                  </a:schemeClr>
                </a:solidFill>
              </a:rPr>
              <a:t>Ice</a:t>
            </a:r>
            <a:r>
              <a:rPr lang="en-US" sz="2400" dirty="0" smtClean="0"/>
              <a:t>: More Sun Radiation is </a:t>
            </a:r>
            <a:r>
              <a:rPr lang="en-US" sz="2400" b="1" dirty="0" smtClean="0"/>
              <a:t>Reflected</a:t>
            </a:r>
            <a:r>
              <a:rPr lang="en-US" sz="2400" dirty="0" smtClean="0"/>
              <a:t>, Less is Absorbed</a:t>
            </a:r>
          </a:p>
          <a:p>
            <a:endParaRPr lang="en-US" sz="2400" dirty="0" smtClean="0"/>
          </a:p>
          <a:p>
            <a:r>
              <a:rPr lang="en-US" sz="2400" b="1" dirty="0" smtClean="0">
                <a:solidFill>
                  <a:schemeClr val="accent1">
                    <a:lumMod val="75000"/>
                  </a:schemeClr>
                </a:solidFill>
              </a:rPr>
              <a:t>(Dark) Water</a:t>
            </a:r>
            <a:r>
              <a:rPr lang="en-US" sz="2400" dirty="0" smtClean="0"/>
              <a:t>: More Sun Radiation is </a:t>
            </a:r>
            <a:r>
              <a:rPr lang="en-US" sz="2400" b="1" dirty="0" smtClean="0"/>
              <a:t>Absorbed</a:t>
            </a:r>
            <a:r>
              <a:rPr lang="en-US" sz="2400" dirty="0" smtClean="0"/>
              <a:t>, Less is Reflected</a:t>
            </a:r>
            <a:endParaRPr lang="en-US" sz="2400" dirty="0"/>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08841"/>
            <a:ext cx="8229600" cy="719276"/>
          </a:xfrm>
          <a:prstGeom prst="rect">
            <a:avLst/>
          </a:prstGeom>
        </p:spPr>
        <p:txBody>
          <a:bodyPr lIns="91425" tIns="91425" rIns="91425" bIns="91425" anchor="b" anchorCtr="0">
            <a:noAutofit/>
          </a:bodyPr>
          <a:lstStyle/>
          <a:p>
            <a:pPr lvl="0" algn="ctr" rtl="0">
              <a:buNone/>
            </a:pPr>
            <a:r>
              <a:rPr lang="en" sz="4400" dirty="0" smtClean="0"/>
              <a:t>Warming Ocean Temperature</a:t>
            </a:r>
            <a:endParaRPr lang="en" sz="4400" dirty="0"/>
          </a:p>
        </p:txBody>
      </p:sp>
      <p:sp>
        <p:nvSpPr>
          <p:cNvPr id="107" name="Shape 107"/>
          <p:cNvSpPr/>
          <p:nvPr/>
        </p:nvSpPr>
        <p:spPr>
          <a:xfrm>
            <a:off x="-9525" y="6010275"/>
            <a:ext cx="9163050" cy="847725"/>
          </a:xfrm>
          <a:prstGeom prst="rect">
            <a:avLst/>
          </a:prstGeom>
          <a:blipFill>
            <a:blip r:embed="rId3"/>
            <a:stretch>
              <a:fillRect/>
            </a:stretch>
          </a:blipFill>
        </p:spPr>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19" y="1099930"/>
            <a:ext cx="4454220" cy="4738532"/>
          </a:xfrm>
          <a:prstGeom prst="rect">
            <a:avLst/>
          </a:prstGeom>
        </p:spPr>
      </p:pic>
      <p:sp>
        <p:nvSpPr>
          <p:cNvPr id="3" name="Text Placeholder 2"/>
          <p:cNvSpPr>
            <a:spLocks noGrp="1"/>
          </p:cNvSpPr>
          <p:nvPr>
            <p:ph type="body" idx="1"/>
          </p:nvPr>
        </p:nvSpPr>
        <p:spPr>
          <a:xfrm>
            <a:off x="4929809" y="1165726"/>
            <a:ext cx="3922643" cy="1408043"/>
          </a:xfrm>
        </p:spPr>
        <p:txBody>
          <a:bodyPr/>
          <a:lstStyle/>
          <a:p>
            <a:pPr marL="0" indent="0">
              <a:buNone/>
            </a:pPr>
            <a:r>
              <a:rPr lang="en-US" sz="2600" dirty="0" smtClean="0">
                <a:solidFill>
                  <a:srgbClr val="0070C0"/>
                </a:solidFill>
              </a:rPr>
              <a:t>Blue</a:t>
            </a:r>
            <a:r>
              <a:rPr lang="en-US" sz="2600" dirty="0" smtClean="0"/>
              <a:t> = atmospheric CO</a:t>
            </a:r>
            <a:r>
              <a:rPr lang="en-US" sz="2600" baseline="-25000" dirty="0" smtClean="0"/>
              <a:t>2</a:t>
            </a:r>
            <a:endParaRPr lang="en-US" sz="2600" dirty="0" smtClean="0"/>
          </a:p>
          <a:p>
            <a:pPr marL="0" indent="0">
              <a:buNone/>
            </a:pPr>
            <a:r>
              <a:rPr lang="en-US" sz="2600" dirty="0" smtClean="0">
                <a:solidFill>
                  <a:schemeClr val="accent6">
                    <a:lumMod val="75000"/>
                  </a:schemeClr>
                </a:solidFill>
              </a:rPr>
              <a:t>Red</a:t>
            </a:r>
            <a:r>
              <a:rPr lang="en-US" sz="2600" dirty="0" smtClean="0"/>
              <a:t> = Ocean absorptive capacity </a:t>
            </a:r>
            <a:endParaRPr lang="en-US" sz="2600" dirty="0"/>
          </a:p>
        </p:txBody>
      </p:sp>
      <p:sp>
        <p:nvSpPr>
          <p:cNvPr id="4" name="TextBox 3"/>
          <p:cNvSpPr txBox="1"/>
          <p:nvPr/>
        </p:nvSpPr>
        <p:spPr>
          <a:xfrm>
            <a:off x="4962940" y="3241238"/>
            <a:ext cx="3644348" cy="2246769"/>
          </a:xfrm>
          <a:prstGeom prst="rect">
            <a:avLst/>
          </a:prstGeom>
          <a:noFill/>
        </p:spPr>
        <p:txBody>
          <a:bodyPr wrap="square" rtlCol="0">
            <a:spAutoFit/>
          </a:bodyPr>
          <a:lstStyle/>
          <a:p>
            <a:r>
              <a:rPr lang="en-US" sz="2800" dirty="0"/>
              <a:t>Warmer ocean waters will hold less dissolved carbon, leaving more in the atmosphere. </a:t>
            </a:r>
          </a:p>
        </p:txBody>
      </p:sp>
      <p:sp>
        <p:nvSpPr>
          <p:cNvPr id="8" name="TextBox 7"/>
          <p:cNvSpPr txBox="1"/>
          <p:nvPr/>
        </p:nvSpPr>
        <p:spPr>
          <a:xfrm>
            <a:off x="2514600" y="5786735"/>
            <a:ext cx="6629400" cy="276999"/>
          </a:xfrm>
          <a:prstGeom prst="rect">
            <a:avLst/>
          </a:prstGeom>
          <a:noFill/>
        </p:spPr>
        <p:txBody>
          <a:bodyPr wrap="square" rtlCol="0">
            <a:spAutoFit/>
          </a:bodyPr>
          <a:lstStyle/>
          <a:p>
            <a:pPr algn="r"/>
            <a:r>
              <a:rPr lang="en-US" sz="1200" dirty="0" smtClean="0"/>
              <a:t>Source: NASA</a:t>
            </a:r>
            <a:endParaRPr lang="en-US" sz="1200" dirty="0"/>
          </a:p>
        </p:txBody>
      </p:sp>
    </p:spTree>
    <p:extLst>
      <p:ext uri="{BB962C8B-B14F-4D97-AF65-F5344CB8AC3E}">
        <p14:creationId xmlns:p14="http://schemas.microsoft.com/office/powerpoint/2010/main" val="1368964471"/>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2435087" y="102358"/>
            <a:ext cx="4273826" cy="719276"/>
          </a:xfrm>
          <a:prstGeom prst="rect">
            <a:avLst/>
          </a:prstGeom>
        </p:spPr>
        <p:txBody>
          <a:bodyPr lIns="91425" tIns="91425" rIns="91425" bIns="91425" anchor="b" anchorCtr="0">
            <a:noAutofit/>
          </a:bodyPr>
          <a:lstStyle/>
          <a:p>
            <a:pPr lvl="0" rtl="0">
              <a:buNone/>
            </a:pPr>
            <a:r>
              <a:rPr lang="en" dirty="0" smtClean="0"/>
              <a:t>Weather Patterns</a:t>
            </a:r>
            <a:endParaRPr lang="en" sz="1400" dirty="0"/>
          </a:p>
        </p:txBody>
      </p:sp>
      <p:sp>
        <p:nvSpPr>
          <p:cNvPr id="106" name="Shape 10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
</a:t>
            </a:r>
          </a:p>
        </p:txBody>
      </p:sp>
      <p:sp>
        <p:nvSpPr>
          <p:cNvPr id="107" name="Shape 107"/>
          <p:cNvSpPr/>
          <p:nvPr/>
        </p:nvSpPr>
        <p:spPr>
          <a:xfrm>
            <a:off x="-9525" y="6010275"/>
            <a:ext cx="9163050" cy="847725"/>
          </a:xfrm>
          <a:prstGeom prst="rect">
            <a:avLst/>
          </a:prstGeom>
          <a:blipFill>
            <a:blip r:embed="rId3"/>
            <a:stretch>
              <a:fillRect/>
            </a:stretch>
          </a:blipFill>
        </p:spPr>
      </p:sp>
      <p:pic>
        <p:nvPicPr>
          <p:cNvPr id="3074" name="Picture 2" descr="https://lh6.googleusercontent.com/dAw6ViBSacvW-sQowVmaic851Z4hH_8SYFPAjKVTFK3sYWxrHgR05FAUCzgH8FSOjNLHcYp00ejkkm-P-_JnR8OuvmkWtNXbK0EEjESDOGchupCU2rmxphZUcZ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183" y="920546"/>
            <a:ext cx="4933259" cy="46865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76128" y="5726927"/>
            <a:ext cx="4910759" cy="307777"/>
          </a:xfrm>
          <a:prstGeom prst="rect">
            <a:avLst/>
          </a:prstGeom>
        </p:spPr>
        <p:txBody>
          <a:bodyPr wrap="square">
            <a:spAutoFit/>
          </a:bodyPr>
          <a:lstStyle/>
          <a:p>
            <a:r>
              <a:rPr lang="en-US" dirty="0">
                <a:latin typeface="Arial" panose="020B0604020202020204" pitchFamily="34" charset="0"/>
              </a:rPr>
              <a:t>Source: </a:t>
            </a:r>
            <a:r>
              <a:rPr lang="en-US" dirty="0" smtClean="0">
                <a:latin typeface="Arial" panose="020B0604020202020204" pitchFamily="34" charset="0"/>
              </a:rPr>
              <a:t>Hurricane Science/Environmental Defense Fund</a:t>
            </a:r>
            <a:endParaRPr lang="en-US" dirty="0"/>
          </a:p>
        </p:txBody>
      </p:sp>
      <p:sp>
        <p:nvSpPr>
          <p:cNvPr id="3" name="TextBox 2"/>
          <p:cNvSpPr txBox="1"/>
          <p:nvPr/>
        </p:nvSpPr>
        <p:spPr>
          <a:xfrm>
            <a:off x="701536" y="1600200"/>
            <a:ext cx="2769705" cy="3108543"/>
          </a:xfrm>
          <a:prstGeom prst="rect">
            <a:avLst/>
          </a:prstGeom>
          <a:noFill/>
        </p:spPr>
        <p:txBody>
          <a:bodyPr wrap="square" rtlCol="0">
            <a:spAutoFit/>
          </a:bodyPr>
          <a:lstStyle/>
          <a:p>
            <a:r>
              <a:rPr lang="en-US" sz="2800" dirty="0" smtClean="0"/>
              <a:t>Scientists are predicting that hurricane intensity could increase due to the warmer ocean waters.</a:t>
            </a:r>
            <a:endParaRPr lang="en-US" sz="2800" dirty="0"/>
          </a:p>
        </p:txBody>
      </p:sp>
    </p:spTree>
    <p:extLst>
      <p:ext uri="{BB962C8B-B14F-4D97-AF65-F5344CB8AC3E}">
        <p14:creationId xmlns:p14="http://schemas.microsoft.com/office/powerpoint/2010/main" val="3053058675"/>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252527" y="762491"/>
            <a:ext cx="3366051" cy="692772"/>
          </a:xfrm>
          <a:prstGeom prst="rect">
            <a:avLst/>
          </a:prstGeom>
        </p:spPr>
        <p:txBody>
          <a:bodyPr lIns="91425" tIns="91425" rIns="91425" bIns="91425" anchor="b" anchorCtr="0">
            <a:noAutofit/>
          </a:bodyPr>
          <a:lstStyle/>
          <a:p>
            <a:pPr lvl="0" rtl="0">
              <a:buNone/>
            </a:pPr>
            <a:r>
              <a:rPr lang="en" sz="4400" dirty="0" smtClean="0"/>
              <a:t>Sea Levels</a:t>
            </a:r>
            <a:endParaRPr lang="en" sz="4400" dirty="0"/>
          </a:p>
        </p:txBody>
      </p:sp>
      <p:sp>
        <p:nvSpPr>
          <p:cNvPr id="62" name="Shape 62"/>
          <p:cNvSpPr/>
          <p:nvPr/>
        </p:nvSpPr>
        <p:spPr>
          <a:xfrm>
            <a:off x="-9525" y="6010275"/>
            <a:ext cx="9163050" cy="847725"/>
          </a:xfrm>
          <a:prstGeom prst="rect">
            <a:avLst/>
          </a:prstGeom>
          <a:blipFill>
            <a:blip r:embed="rId3"/>
            <a:stretch>
              <a:fillRect/>
            </a:stretch>
          </a:blipFill>
        </p:spPr>
      </p:sp>
      <p:pic>
        <p:nvPicPr>
          <p:cNvPr id="2050" name="Picture 2" descr="https://lh5.googleusercontent.com/J4p0BE-NaoSlZ0077kgGNiu1X95DqcuI-PfQWkvixHu4dONi11QCF-YxokMYuwoLniQNqGkdlOPq0_lo4lproGv-uddugOAF10p4B0QgWgRgxnV5IPFCXpUHdrhG"/>
          <p:cNvPicPr>
            <a:picLocks noChangeAspect="1" noChangeArrowheads="1"/>
          </p:cNvPicPr>
          <p:nvPr/>
        </p:nvPicPr>
        <p:blipFill rotWithShape="1">
          <a:blip r:embed="rId4">
            <a:extLst>
              <a:ext uri="{28A0092B-C50C-407E-A947-70E740481C1C}">
                <a14:useLocalDpi xmlns:a14="http://schemas.microsoft.com/office/drawing/2010/main" val="0"/>
              </a:ext>
            </a:extLst>
          </a:blip>
          <a:srcRect l="746" r="1244"/>
          <a:stretch/>
        </p:blipFill>
        <p:spPr bwMode="auto">
          <a:xfrm>
            <a:off x="3843129" y="37402"/>
            <a:ext cx="5221357" cy="58318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123" y="1942660"/>
            <a:ext cx="3676006" cy="830997"/>
          </a:xfrm>
          <a:prstGeom prst="rect">
            <a:avLst/>
          </a:prstGeom>
        </p:spPr>
        <p:txBody>
          <a:bodyPr wrap="none">
            <a:spAutoFit/>
          </a:bodyPr>
          <a:lstStyle/>
          <a:p>
            <a:pPr algn="ctr"/>
            <a:r>
              <a:rPr lang="en-US" sz="2400" dirty="0" smtClean="0"/>
              <a:t>flood.firetree.net</a:t>
            </a:r>
          </a:p>
          <a:p>
            <a:pPr algn="ctr"/>
            <a:r>
              <a:rPr lang="en-US" sz="2400" dirty="0" smtClean="0"/>
              <a:t>(Data Provided by NASA)</a:t>
            </a:r>
            <a:endParaRPr lang="en-US" sz="2400" dirty="0"/>
          </a:p>
        </p:txBody>
      </p:sp>
      <p:sp>
        <p:nvSpPr>
          <p:cNvPr id="7" name="TextBox 6"/>
          <p:cNvSpPr txBox="1"/>
          <p:nvPr/>
        </p:nvSpPr>
        <p:spPr>
          <a:xfrm>
            <a:off x="2527852" y="5728252"/>
            <a:ext cx="6629400" cy="707886"/>
          </a:xfrm>
          <a:prstGeom prst="rect">
            <a:avLst/>
          </a:prstGeom>
          <a:noFill/>
        </p:spPr>
        <p:txBody>
          <a:bodyPr wrap="square" rtlCol="0">
            <a:spAutoFit/>
          </a:bodyPr>
          <a:lstStyle/>
          <a:p>
            <a:pPr algn="r"/>
            <a:r>
              <a:rPr lang="en-US" sz="1400" dirty="0" smtClean="0">
                <a:solidFill>
                  <a:schemeClr val="tx1"/>
                </a:solidFill>
              </a:rPr>
              <a:t>Source: United States Environmental Protection Agency</a:t>
            </a:r>
          </a:p>
          <a:p>
            <a:pPr algn="r"/>
            <a:endParaRPr lang="en-US" sz="1400" dirty="0" smtClean="0">
              <a:solidFill>
                <a:schemeClr val="bg1"/>
              </a:solidFill>
            </a:endParaRPr>
          </a:p>
          <a:p>
            <a:pPr algn="r"/>
            <a:endParaRPr lang="en-US" sz="1200" dirty="0">
              <a:solidFill>
                <a:schemeClr val="bg1"/>
              </a:solidFill>
            </a:endParaRPr>
          </a:p>
        </p:txBody>
      </p:sp>
      <p:sp>
        <p:nvSpPr>
          <p:cNvPr id="3" name="TextBox 2"/>
          <p:cNvSpPr txBox="1"/>
          <p:nvPr/>
        </p:nvSpPr>
        <p:spPr>
          <a:xfrm>
            <a:off x="65489" y="3360521"/>
            <a:ext cx="3740126" cy="1815882"/>
          </a:xfrm>
          <a:prstGeom prst="rect">
            <a:avLst/>
          </a:prstGeom>
          <a:noFill/>
        </p:spPr>
        <p:txBody>
          <a:bodyPr wrap="none" rtlCol="0">
            <a:spAutoFit/>
          </a:bodyPr>
          <a:lstStyle/>
          <a:p>
            <a:pPr algn="ctr"/>
            <a:r>
              <a:rPr lang="en-US" sz="2800" b="1" dirty="0" smtClean="0">
                <a:solidFill>
                  <a:srgbClr val="FF0000"/>
                </a:solidFill>
              </a:rPr>
              <a:t>2°C (3.5°F) Rise in </a:t>
            </a:r>
          </a:p>
          <a:p>
            <a:pPr algn="ctr"/>
            <a:r>
              <a:rPr lang="en-US" sz="2800" b="1" dirty="0" smtClean="0">
                <a:solidFill>
                  <a:srgbClr val="FF0000"/>
                </a:solidFill>
              </a:rPr>
              <a:t>Global Temperature</a:t>
            </a:r>
          </a:p>
          <a:p>
            <a:pPr algn="ctr"/>
            <a:r>
              <a:rPr lang="en-US" sz="2800" b="1" dirty="0">
                <a:solidFill>
                  <a:srgbClr val="FF0000"/>
                </a:solidFill>
              </a:rPr>
              <a:t>=</a:t>
            </a:r>
            <a:endParaRPr lang="en-US" sz="2800" b="1" dirty="0" smtClean="0">
              <a:solidFill>
                <a:srgbClr val="FF0000"/>
              </a:solidFill>
            </a:endParaRPr>
          </a:p>
          <a:p>
            <a:pPr algn="ctr"/>
            <a:r>
              <a:rPr lang="en-US" sz="2800" b="1" dirty="0" smtClean="0">
                <a:solidFill>
                  <a:srgbClr val="FF0000"/>
                </a:solidFill>
              </a:rPr>
              <a:t>1m Rise in Sea Level</a:t>
            </a:r>
            <a:endParaRPr lang="en-US" sz="2800" b="1" dirty="0">
              <a:solidFill>
                <a:srgbClr val="FF0000"/>
              </a:solidFil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2"/>
          <p:cNvSpPr/>
          <p:nvPr/>
        </p:nvSpPr>
        <p:spPr>
          <a:xfrm>
            <a:off x="-9525" y="6010275"/>
            <a:ext cx="9163050" cy="847725"/>
          </a:xfrm>
          <a:prstGeom prst="rect">
            <a:avLst/>
          </a:prstGeom>
          <a:blipFill>
            <a:blip r:embed="rId3"/>
            <a:stretch>
              <a:fillRect/>
            </a:stretch>
          </a:blipFill>
        </p:spPr>
      </p:sp>
      <p:sp>
        <p:nvSpPr>
          <p:cNvPr id="7" name="Shape 60"/>
          <p:cNvSpPr txBox="1">
            <a:spLocks/>
          </p:cNvSpPr>
          <p:nvPr/>
        </p:nvSpPr>
        <p:spPr>
          <a:xfrm>
            <a:off x="443948" y="168248"/>
            <a:ext cx="8229600" cy="69277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ctr" rtl="0">
              <a:lnSpc>
                <a:spcPct val="100000"/>
              </a:lnSpc>
              <a:spcBef>
                <a:spcPts val="0"/>
              </a:spcBef>
              <a:spcAft>
                <a:spcPts val="0"/>
              </a:spcAft>
              <a:buClr>
                <a:schemeClr val="dk1"/>
              </a:buClr>
              <a:buSzPct val="100000"/>
              <a:buFont typeface="Arial"/>
              <a:buNone/>
              <a:defRPr sz="45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 sz="4800" dirty="0" smtClean="0"/>
              <a:t>San Diego</a:t>
            </a:r>
            <a:endParaRPr lang="en" sz="4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2153"/>
            <a:ext cx="9144000" cy="535369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4811"/>
            <a:ext cx="9144000" cy="534837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56697"/>
            <a:ext cx="9144000" cy="5344605"/>
          </a:xfrm>
          <a:prstGeom prst="rect">
            <a:avLst/>
          </a:prstGeom>
        </p:spPr>
      </p:pic>
    </p:spTree>
    <p:extLst>
      <p:ext uri="{BB962C8B-B14F-4D97-AF65-F5344CB8AC3E}">
        <p14:creationId xmlns:p14="http://schemas.microsoft.com/office/powerpoint/2010/main" val="36416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2"/>
          <p:cNvSpPr/>
          <p:nvPr/>
        </p:nvSpPr>
        <p:spPr>
          <a:xfrm>
            <a:off x="-9525" y="6010275"/>
            <a:ext cx="9163050" cy="847725"/>
          </a:xfrm>
          <a:prstGeom prst="rect">
            <a:avLst/>
          </a:prstGeom>
          <a:blipFill>
            <a:blip r:embed="rId3"/>
            <a:stretch>
              <a:fillRect/>
            </a:stretch>
          </a:blipFill>
        </p:spPr>
      </p:sp>
      <p:sp>
        <p:nvSpPr>
          <p:cNvPr id="7" name="Shape 60"/>
          <p:cNvSpPr txBox="1">
            <a:spLocks/>
          </p:cNvSpPr>
          <p:nvPr/>
        </p:nvSpPr>
        <p:spPr>
          <a:xfrm>
            <a:off x="430696" y="154996"/>
            <a:ext cx="8229600" cy="719648"/>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ctr" rtl="0">
              <a:lnSpc>
                <a:spcPct val="100000"/>
              </a:lnSpc>
              <a:spcBef>
                <a:spcPts val="0"/>
              </a:spcBef>
              <a:spcAft>
                <a:spcPts val="0"/>
              </a:spcAft>
              <a:buClr>
                <a:schemeClr val="dk1"/>
              </a:buClr>
              <a:buSzPct val="100000"/>
              <a:buFont typeface="Arial"/>
              <a:buNone/>
              <a:defRPr sz="45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 sz="4800" dirty="0" smtClean="0"/>
              <a:t>New York</a:t>
            </a:r>
            <a:endParaRPr lang="en" sz="4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2153"/>
            <a:ext cx="9144000" cy="53536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6697"/>
            <a:ext cx="9144000" cy="534460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56697"/>
            <a:ext cx="9144000" cy="5344605"/>
          </a:xfrm>
          <a:prstGeom prst="rect">
            <a:avLst/>
          </a:prstGeom>
        </p:spPr>
      </p:pic>
    </p:spTree>
    <p:extLst>
      <p:ext uri="{BB962C8B-B14F-4D97-AF65-F5344CB8AC3E}">
        <p14:creationId xmlns:p14="http://schemas.microsoft.com/office/powerpoint/2010/main" val="34876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natee.k12.fl.us/sites/elementary/samoset/weather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2560" cy="603473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2" name="Rectangle 1"/>
          <p:cNvSpPr/>
          <p:nvPr/>
        </p:nvSpPr>
        <p:spPr>
          <a:xfrm>
            <a:off x="0" y="0"/>
            <a:ext cx="9144000" cy="603108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43948" y="967202"/>
            <a:ext cx="8229600" cy="4953000"/>
          </a:xfrm>
        </p:spPr>
        <p:txBody>
          <a:bodyPr>
            <a:normAutofit/>
          </a:bodyPr>
          <a:lstStyle/>
          <a:p>
            <a:r>
              <a:rPr lang="en-US" dirty="0" smtClean="0">
                <a:solidFill>
                  <a:srgbClr val="FF0000"/>
                </a:solidFill>
              </a:rPr>
              <a:t>Climate:</a:t>
            </a:r>
            <a:r>
              <a:rPr lang="en-US" dirty="0" smtClean="0"/>
              <a:t> is a typical or average long term weather</a:t>
            </a:r>
          </a:p>
          <a:p>
            <a:endParaRPr lang="en-US" dirty="0"/>
          </a:p>
          <a:p>
            <a:r>
              <a:rPr lang="en-US" dirty="0" smtClean="0">
                <a:solidFill>
                  <a:srgbClr val="FF0000"/>
                </a:solidFill>
              </a:rPr>
              <a:t>Weather:</a:t>
            </a:r>
            <a:r>
              <a:rPr lang="en-US" dirty="0" smtClean="0"/>
              <a:t> short term changes such as temperature, clouds, etc. </a:t>
            </a:r>
          </a:p>
          <a:p>
            <a:endParaRPr lang="en-US" dirty="0"/>
          </a:p>
          <a:p>
            <a:r>
              <a:rPr lang="en-US" dirty="0" smtClean="0">
                <a:solidFill>
                  <a:srgbClr val="FF0000"/>
                </a:solidFill>
              </a:rPr>
              <a:t>Global Warming:</a:t>
            </a:r>
            <a:r>
              <a:rPr lang="en-US" dirty="0" smtClean="0"/>
              <a:t> average long term rising temperature</a:t>
            </a:r>
          </a:p>
          <a:p>
            <a:pPr marL="0" indent="0">
              <a:buNone/>
            </a:pPr>
            <a:r>
              <a:rPr lang="en-US" dirty="0"/>
              <a:t>	</a:t>
            </a:r>
            <a:r>
              <a:rPr lang="en-US" dirty="0" smtClean="0"/>
              <a:t> -&gt; roughly </a:t>
            </a:r>
            <a:r>
              <a:rPr lang="en-US" b="1" dirty="0" smtClean="0">
                <a:solidFill>
                  <a:srgbClr val="0000FF"/>
                </a:solidFill>
              </a:rPr>
              <a:t>1°F in the last 100 years</a:t>
            </a:r>
            <a:endParaRPr lang="en-US" b="1" dirty="0">
              <a:solidFill>
                <a:srgbClr val="0000FF"/>
              </a:solidFill>
            </a:endParaRPr>
          </a:p>
        </p:txBody>
      </p:sp>
      <p:sp>
        <p:nvSpPr>
          <p:cNvPr id="5" name="Shape 39"/>
          <p:cNvSpPr txBox="1">
            <a:spLocks noGrp="1"/>
          </p:cNvSpPr>
          <p:nvPr>
            <p:ph type="title"/>
          </p:nvPr>
        </p:nvSpPr>
        <p:spPr>
          <a:xfrm>
            <a:off x="443948" y="176597"/>
            <a:ext cx="8229600" cy="745780"/>
          </a:xfrm>
          <a:prstGeom prst="rect">
            <a:avLst/>
          </a:prstGeom>
        </p:spPr>
        <p:txBody>
          <a:bodyPr lIns="91425" tIns="91425" rIns="91425" bIns="91425" anchor="b" anchorCtr="0">
            <a:noAutofit/>
          </a:bodyPr>
          <a:lstStyle/>
          <a:p>
            <a:pPr lvl="0" algn="ctr" rtl="0">
              <a:buNone/>
            </a:pPr>
            <a:r>
              <a:rPr lang="en" sz="4800" dirty="0" smtClean="0"/>
              <a:t>Some Definitions…</a:t>
            </a:r>
            <a:endParaRPr lang="en" sz="4800" dirty="0"/>
          </a:p>
        </p:txBody>
      </p:sp>
    </p:spTree>
    <p:extLst>
      <p:ext uri="{BB962C8B-B14F-4D97-AF65-F5344CB8AC3E}">
        <p14:creationId xmlns:p14="http://schemas.microsoft.com/office/powerpoint/2010/main" val="4174535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2"/>
          <p:cNvSpPr/>
          <p:nvPr/>
        </p:nvSpPr>
        <p:spPr>
          <a:xfrm>
            <a:off x="-9525" y="6010275"/>
            <a:ext cx="9163050" cy="847725"/>
          </a:xfrm>
          <a:prstGeom prst="rect">
            <a:avLst/>
          </a:prstGeom>
          <a:blipFill>
            <a:blip r:embed="rId2"/>
            <a:stretch>
              <a:fillRect/>
            </a:stretch>
          </a:blipFill>
        </p:spPr>
      </p:sp>
      <p:sp>
        <p:nvSpPr>
          <p:cNvPr id="7" name="Shape 60"/>
          <p:cNvSpPr txBox="1">
            <a:spLocks/>
          </p:cNvSpPr>
          <p:nvPr/>
        </p:nvSpPr>
        <p:spPr>
          <a:xfrm>
            <a:off x="483704" y="101988"/>
            <a:ext cx="8229600" cy="69277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ctr" rtl="0">
              <a:lnSpc>
                <a:spcPct val="100000"/>
              </a:lnSpc>
              <a:spcBef>
                <a:spcPts val="0"/>
              </a:spcBef>
              <a:spcAft>
                <a:spcPts val="0"/>
              </a:spcAft>
              <a:buClr>
                <a:schemeClr val="dk1"/>
              </a:buClr>
              <a:buSzPct val="100000"/>
              <a:buFont typeface="Arial"/>
              <a:buNone/>
              <a:defRPr sz="45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 sz="4800" dirty="0" smtClean="0"/>
              <a:t>Netherlands</a:t>
            </a:r>
            <a:endParaRPr lang="en" sz="4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432"/>
            <a:ext cx="9144000" cy="532113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0112"/>
            <a:ext cx="9144000" cy="53377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6697"/>
            <a:ext cx="9144000" cy="5344605"/>
          </a:xfrm>
          <a:prstGeom prst="rect">
            <a:avLst/>
          </a:prstGeom>
        </p:spPr>
      </p:pic>
    </p:spTree>
    <p:extLst>
      <p:ext uri="{BB962C8B-B14F-4D97-AF65-F5344CB8AC3E}">
        <p14:creationId xmlns:p14="http://schemas.microsoft.com/office/powerpoint/2010/main" val="26874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112434"/>
            <a:ext cx="8229600" cy="719276"/>
          </a:xfrm>
          <a:prstGeom prst="rect">
            <a:avLst/>
          </a:prstGeom>
        </p:spPr>
        <p:txBody>
          <a:bodyPr lIns="91425" tIns="91425" rIns="91425" bIns="91425" anchor="b" anchorCtr="0">
            <a:noAutofit/>
          </a:bodyPr>
          <a:lstStyle/>
          <a:p>
            <a:pPr lvl="0" algn="ctr" rtl="0">
              <a:buNone/>
            </a:pPr>
            <a:r>
              <a:rPr lang="en" sz="4400" dirty="0" smtClean="0"/>
              <a:t>Climate Refugees</a:t>
            </a:r>
            <a:endParaRPr lang="en" sz="4400" dirty="0"/>
          </a:p>
        </p:txBody>
      </p:sp>
      <p:sp>
        <p:nvSpPr>
          <p:cNvPr id="107" name="Shape 107"/>
          <p:cNvSpPr/>
          <p:nvPr/>
        </p:nvSpPr>
        <p:spPr>
          <a:xfrm>
            <a:off x="-9525" y="6010275"/>
            <a:ext cx="9163050" cy="847725"/>
          </a:xfrm>
          <a:prstGeom prst="rect">
            <a:avLst/>
          </a:prstGeom>
          <a:blipFill>
            <a:blip r:embed="rId3"/>
            <a:stretch>
              <a:fillRect/>
            </a:stretch>
          </a:blipFill>
        </p:spPr>
      </p:sp>
      <p:sp>
        <p:nvSpPr>
          <p:cNvPr id="2" name="Rectangle 1"/>
          <p:cNvSpPr/>
          <p:nvPr/>
        </p:nvSpPr>
        <p:spPr>
          <a:xfrm>
            <a:off x="233778" y="4791495"/>
            <a:ext cx="8817457" cy="1015663"/>
          </a:xfrm>
          <a:prstGeom prst="rect">
            <a:avLst/>
          </a:prstGeom>
        </p:spPr>
        <p:txBody>
          <a:bodyPr wrap="square">
            <a:spAutoFit/>
          </a:bodyPr>
          <a:lstStyle/>
          <a:p>
            <a:r>
              <a:rPr lang="en-US" sz="2000" dirty="0">
                <a:solidFill>
                  <a:schemeClr val="tx1"/>
                </a:solidFill>
                <a:latin typeface="Arial" panose="020B0604020202020204" pitchFamily="34" charset="0"/>
              </a:rPr>
              <a:t>The London-based Environmental Justice Foundation reports that around </a:t>
            </a:r>
            <a:r>
              <a:rPr lang="en-US" sz="2000" b="1" dirty="0">
                <a:solidFill>
                  <a:schemeClr val="tx1"/>
                </a:solidFill>
                <a:latin typeface="Arial" panose="020B0604020202020204" pitchFamily="34" charset="0"/>
              </a:rPr>
              <a:t>26 million people worldwide</a:t>
            </a:r>
            <a:r>
              <a:rPr lang="en-US" sz="2000" dirty="0">
                <a:solidFill>
                  <a:schemeClr val="tx1"/>
                </a:solidFill>
                <a:latin typeface="Arial" panose="020B0604020202020204" pitchFamily="34" charset="0"/>
              </a:rPr>
              <a:t> have already had to move due to the effects of climate change, a figure that could grow to </a:t>
            </a:r>
            <a:r>
              <a:rPr lang="en-US" sz="2000" b="1" dirty="0">
                <a:solidFill>
                  <a:schemeClr val="tx1"/>
                </a:solidFill>
                <a:latin typeface="Arial" panose="020B0604020202020204" pitchFamily="34" charset="0"/>
              </a:rPr>
              <a:t>150 million by 2050</a:t>
            </a:r>
            <a:r>
              <a:rPr lang="en-US" sz="2000" dirty="0">
                <a:solidFill>
                  <a:schemeClr val="tx1"/>
                </a:solidFill>
                <a:latin typeface="Arial" panose="020B0604020202020204" pitchFamily="34" charset="0"/>
              </a:rPr>
              <a:t>. </a:t>
            </a:r>
            <a:endParaRPr lang="en-US" sz="20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42" y="727428"/>
            <a:ext cx="8490916" cy="3967825"/>
          </a:xfrm>
          <a:prstGeom prst="rect">
            <a:avLst/>
          </a:prstGeom>
        </p:spPr>
      </p:pic>
      <p:sp>
        <p:nvSpPr>
          <p:cNvPr id="7" name="Shape 239"/>
          <p:cNvSpPr txBox="1"/>
          <p:nvPr/>
        </p:nvSpPr>
        <p:spPr>
          <a:xfrm>
            <a:off x="6372215" y="5705629"/>
            <a:ext cx="2956200" cy="406176"/>
          </a:xfrm>
          <a:prstGeom prst="rect">
            <a:avLst/>
          </a:prstGeom>
          <a:noFill/>
        </p:spPr>
        <p:txBody>
          <a:bodyPr lIns="91425" tIns="91425" rIns="91425" bIns="91425" anchor="t" anchorCtr="0">
            <a:noAutofit/>
          </a:bodyPr>
          <a:lstStyle/>
          <a:p>
            <a:pPr>
              <a:buNone/>
            </a:pPr>
            <a:r>
              <a:rPr lang="en" dirty="0" smtClean="0"/>
              <a:t>Source: UN/World Watch Institute</a:t>
            </a:r>
            <a:endParaRPr lang="en" dirty="0"/>
          </a:p>
        </p:txBody>
      </p:sp>
    </p:spTree>
    <p:extLst>
      <p:ext uri="{BB962C8B-B14F-4D97-AF65-F5344CB8AC3E}">
        <p14:creationId xmlns:p14="http://schemas.microsoft.com/office/powerpoint/2010/main" val="227934246"/>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206834" y="205629"/>
            <a:ext cx="8495064" cy="693599"/>
          </a:xfrm>
          <a:prstGeom prst="rect">
            <a:avLst/>
          </a:prstGeom>
        </p:spPr>
        <p:txBody>
          <a:bodyPr lIns="91425" tIns="91425" rIns="91425" bIns="91425" anchor="b" anchorCtr="0">
            <a:noAutofit/>
          </a:bodyPr>
          <a:lstStyle/>
          <a:p>
            <a:pPr lvl="0" algn="ctr" rtl="0">
              <a:buNone/>
            </a:pPr>
            <a:r>
              <a:rPr lang="en" sz="4400" dirty="0"/>
              <a:t>Dry Rivers and Food Security</a:t>
            </a:r>
          </a:p>
        </p:txBody>
      </p:sp>
      <p:sp>
        <p:nvSpPr>
          <p:cNvPr id="226" name="Shape 226"/>
          <p:cNvSpPr/>
          <p:nvPr/>
        </p:nvSpPr>
        <p:spPr>
          <a:xfrm>
            <a:off x="-9525" y="6010275"/>
            <a:ext cx="9163050" cy="847725"/>
          </a:xfrm>
          <a:prstGeom prst="rect">
            <a:avLst/>
          </a:prstGeom>
          <a:blipFill>
            <a:blip r:embed="rId3"/>
            <a:stretch>
              <a:fillRect/>
            </a:stretch>
          </a:blipFill>
        </p:spPr>
      </p:sp>
      <p:sp>
        <p:nvSpPr>
          <p:cNvPr id="227" name="Shape 227"/>
          <p:cNvSpPr/>
          <p:nvPr/>
        </p:nvSpPr>
        <p:spPr>
          <a:xfrm>
            <a:off x="181877" y="2740750"/>
            <a:ext cx="1906348" cy="1428573"/>
          </a:xfrm>
          <a:prstGeom prst="rect">
            <a:avLst/>
          </a:prstGeom>
          <a:blipFill>
            <a:blip r:embed="rId4"/>
            <a:stretch>
              <a:fillRect/>
            </a:stretch>
          </a:blipFill>
        </p:spPr>
      </p:sp>
      <p:sp>
        <p:nvSpPr>
          <p:cNvPr id="228" name="Shape 228"/>
          <p:cNvSpPr txBox="1"/>
          <p:nvPr/>
        </p:nvSpPr>
        <p:spPr>
          <a:xfrm>
            <a:off x="0" y="1911983"/>
            <a:ext cx="1906199" cy="338699"/>
          </a:xfrm>
          <a:prstGeom prst="rect">
            <a:avLst/>
          </a:prstGeom>
          <a:noFill/>
        </p:spPr>
        <p:txBody>
          <a:bodyPr lIns="91425" tIns="91425" rIns="91425" bIns="91425" anchor="t" anchorCtr="0">
            <a:noAutofit/>
          </a:bodyPr>
          <a:lstStyle/>
          <a:p>
            <a:pPr algn="ctr">
              <a:buNone/>
            </a:pPr>
            <a:r>
              <a:rPr lang="en" dirty="0"/>
              <a:t>Less Ice In Glaciers</a:t>
            </a:r>
          </a:p>
        </p:txBody>
      </p:sp>
      <p:sp>
        <p:nvSpPr>
          <p:cNvPr id="229" name="Shape 229"/>
          <p:cNvSpPr/>
          <p:nvPr/>
        </p:nvSpPr>
        <p:spPr>
          <a:xfrm>
            <a:off x="2355303" y="2721958"/>
            <a:ext cx="2216697" cy="1447365"/>
          </a:xfrm>
          <a:prstGeom prst="rect">
            <a:avLst/>
          </a:prstGeom>
          <a:blipFill>
            <a:blip r:embed="rId5"/>
            <a:srcRect/>
            <a:stretch>
              <a:fillRect b="-15012"/>
            </a:stretch>
          </a:blipFill>
        </p:spPr>
      </p:sp>
      <p:sp>
        <p:nvSpPr>
          <p:cNvPr id="230" name="Shape 230"/>
          <p:cNvSpPr txBox="1"/>
          <p:nvPr/>
        </p:nvSpPr>
        <p:spPr>
          <a:xfrm>
            <a:off x="2343867" y="1911983"/>
            <a:ext cx="2110499" cy="338699"/>
          </a:xfrm>
          <a:prstGeom prst="rect">
            <a:avLst/>
          </a:prstGeom>
          <a:noFill/>
        </p:spPr>
        <p:txBody>
          <a:bodyPr lIns="91425" tIns="91425" rIns="91425" bIns="91425" anchor="t" anchorCtr="0">
            <a:noAutofit/>
          </a:bodyPr>
          <a:lstStyle/>
          <a:p>
            <a:pPr algn="ctr">
              <a:buNone/>
            </a:pPr>
            <a:r>
              <a:rPr lang="en" dirty="0"/>
              <a:t>Less Water In Rivers</a:t>
            </a:r>
          </a:p>
        </p:txBody>
      </p:sp>
      <p:sp>
        <p:nvSpPr>
          <p:cNvPr id="231" name="Shape 231"/>
          <p:cNvSpPr/>
          <p:nvPr/>
        </p:nvSpPr>
        <p:spPr>
          <a:xfrm>
            <a:off x="4666674" y="2729311"/>
            <a:ext cx="2055600" cy="1542414"/>
          </a:xfrm>
          <a:prstGeom prst="rect">
            <a:avLst/>
          </a:prstGeom>
          <a:blipFill>
            <a:blip r:embed="rId6"/>
            <a:stretch>
              <a:fillRect/>
            </a:stretch>
          </a:blipFill>
        </p:spPr>
      </p:sp>
      <p:sp>
        <p:nvSpPr>
          <p:cNvPr id="232" name="Shape 232"/>
          <p:cNvSpPr txBox="1"/>
          <p:nvPr/>
        </p:nvSpPr>
        <p:spPr>
          <a:xfrm>
            <a:off x="4761349" y="1911983"/>
            <a:ext cx="2055599" cy="338699"/>
          </a:xfrm>
          <a:prstGeom prst="rect">
            <a:avLst/>
          </a:prstGeom>
          <a:noFill/>
        </p:spPr>
        <p:txBody>
          <a:bodyPr lIns="91425" tIns="91425" rIns="91425" bIns="91425" anchor="t" anchorCtr="0">
            <a:noAutofit/>
          </a:bodyPr>
          <a:lstStyle/>
          <a:p>
            <a:pPr algn="ctr">
              <a:buNone/>
            </a:pPr>
            <a:r>
              <a:rPr lang="en" dirty="0"/>
              <a:t>Less Water For Crops</a:t>
            </a:r>
          </a:p>
        </p:txBody>
      </p:sp>
      <p:sp>
        <p:nvSpPr>
          <p:cNvPr id="234" name="Shape 234"/>
          <p:cNvSpPr/>
          <p:nvPr/>
        </p:nvSpPr>
        <p:spPr>
          <a:xfrm>
            <a:off x="6816948" y="2707895"/>
            <a:ext cx="2216700" cy="1542425"/>
          </a:xfrm>
          <a:prstGeom prst="rect">
            <a:avLst/>
          </a:prstGeom>
          <a:blipFill>
            <a:blip r:embed="rId7"/>
            <a:stretch>
              <a:fillRect/>
            </a:stretch>
          </a:blipFill>
        </p:spPr>
      </p:sp>
      <p:sp>
        <p:nvSpPr>
          <p:cNvPr id="235" name="Shape 235"/>
          <p:cNvSpPr txBox="1"/>
          <p:nvPr/>
        </p:nvSpPr>
        <p:spPr>
          <a:xfrm>
            <a:off x="7123931" y="1911982"/>
            <a:ext cx="2055599" cy="338699"/>
          </a:xfrm>
          <a:prstGeom prst="rect">
            <a:avLst/>
          </a:prstGeom>
          <a:noFill/>
        </p:spPr>
        <p:txBody>
          <a:bodyPr lIns="91425" tIns="91425" rIns="91425" bIns="91425" anchor="t" anchorCtr="0">
            <a:noAutofit/>
          </a:bodyPr>
          <a:lstStyle/>
          <a:p>
            <a:pPr algn="ctr">
              <a:buNone/>
            </a:pPr>
            <a:r>
              <a:rPr lang="en" dirty="0"/>
              <a:t>Less Food For People</a:t>
            </a:r>
          </a:p>
        </p:txBody>
      </p:sp>
      <p:cxnSp>
        <p:nvCxnSpPr>
          <p:cNvPr id="236" name="Shape 236"/>
          <p:cNvCxnSpPr>
            <a:stCxn id="228" idx="3"/>
            <a:endCxn id="230" idx="1"/>
          </p:cNvCxnSpPr>
          <p:nvPr/>
        </p:nvCxnSpPr>
        <p:spPr>
          <a:xfrm>
            <a:off x="1906199" y="2081333"/>
            <a:ext cx="437668" cy="0"/>
          </a:xfrm>
          <a:prstGeom prst="straightConnector1">
            <a:avLst/>
          </a:prstGeom>
          <a:noFill/>
          <a:ln w="19050" cap="flat">
            <a:solidFill>
              <a:schemeClr val="dk2"/>
            </a:solidFill>
            <a:prstDash val="solid"/>
            <a:round/>
            <a:headEnd type="none" w="lg" len="lg"/>
            <a:tailEnd type="triangle" w="lg" len="lg"/>
          </a:ln>
        </p:spPr>
      </p:cxnSp>
      <p:cxnSp>
        <p:nvCxnSpPr>
          <p:cNvPr id="237" name="Shape 237"/>
          <p:cNvCxnSpPr>
            <a:stCxn id="232" idx="3"/>
            <a:endCxn id="235" idx="1"/>
          </p:cNvCxnSpPr>
          <p:nvPr/>
        </p:nvCxnSpPr>
        <p:spPr>
          <a:xfrm flipV="1">
            <a:off x="6816948" y="2081332"/>
            <a:ext cx="306983" cy="1"/>
          </a:xfrm>
          <a:prstGeom prst="straightConnector1">
            <a:avLst/>
          </a:prstGeom>
          <a:noFill/>
          <a:ln w="19050" cap="flat">
            <a:solidFill>
              <a:schemeClr val="dk2"/>
            </a:solidFill>
            <a:prstDash val="solid"/>
            <a:round/>
            <a:headEnd type="none" w="lg" len="lg"/>
            <a:tailEnd type="triangle" w="lg" len="lg"/>
          </a:ln>
        </p:spPr>
      </p:cxnSp>
      <p:cxnSp>
        <p:nvCxnSpPr>
          <p:cNvPr id="238" name="Shape 238"/>
          <p:cNvCxnSpPr>
            <a:stCxn id="230" idx="3"/>
            <a:endCxn id="232" idx="1"/>
          </p:cNvCxnSpPr>
          <p:nvPr/>
        </p:nvCxnSpPr>
        <p:spPr>
          <a:xfrm>
            <a:off x="4454366" y="2081333"/>
            <a:ext cx="306983" cy="0"/>
          </a:xfrm>
          <a:prstGeom prst="straightConnector1">
            <a:avLst/>
          </a:prstGeom>
          <a:noFill/>
          <a:ln w="19050" cap="flat">
            <a:solidFill>
              <a:schemeClr val="dk2"/>
            </a:solidFill>
            <a:prstDash val="solid"/>
            <a:round/>
            <a:headEnd type="none" w="lg" len="lg"/>
            <a:tailEnd type="triangle" w="lg" len="lg"/>
          </a:ln>
        </p:spPr>
      </p:cxnSp>
    </p:spTree>
    <p:extLst>
      <p:ext uri="{BB962C8B-B14F-4D97-AF65-F5344CB8AC3E}">
        <p14:creationId xmlns:p14="http://schemas.microsoft.com/office/powerpoint/2010/main" val="2405037342"/>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6" name="Shape 46"/>
          <p:cNvSpPr txBox="1">
            <a:spLocks noGrp="1"/>
          </p:cNvSpPr>
          <p:nvPr>
            <p:ph type="title"/>
          </p:nvPr>
        </p:nvSpPr>
        <p:spPr>
          <a:xfrm>
            <a:off x="323451" y="87386"/>
            <a:ext cx="8229600" cy="759033"/>
          </a:xfrm>
          <a:prstGeom prst="rect">
            <a:avLst/>
          </a:prstGeom>
        </p:spPr>
        <p:txBody>
          <a:bodyPr lIns="91425" tIns="91425" rIns="91425" bIns="91425" anchor="b" anchorCtr="0">
            <a:noAutofit/>
          </a:bodyPr>
          <a:lstStyle/>
          <a:p>
            <a:pPr algn="ctr"/>
            <a:r>
              <a:rPr lang="en-US" sz="4000" dirty="0" smtClean="0"/>
              <a:t>Dry Rivers - India</a:t>
            </a:r>
            <a:endParaRPr sz="4000" dirty="0"/>
          </a:p>
        </p:txBody>
      </p:sp>
      <p:sp>
        <p:nvSpPr>
          <p:cNvPr id="2" name="Rectangle 1"/>
          <p:cNvSpPr/>
          <p:nvPr/>
        </p:nvSpPr>
        <p:spPr>
          <a:xfrm>
            <a:off x="64104" y="875828"/>
            <a:ext cx="8998945" cy="707886"/>
          </a:xfrm>
          <a:prstGeom prst="rect">
            <a:avLst/>
          </a:prstGeom>
        </p:spPr>
        <p:txBody>
          <a:bodyPr wrap="square">
            <a:spAutoFit/>
          </a:bodyPr>
          <a:lstStyle/>
          <a:p>
            <a:pPr lvl="0"/>
            <a:r>
              <a:rPr lang="en" sz="2000" dirty="0" smtClean="0"/>
              <a:t>The Himalayan </a:t>
            </a:r>
            <a:r>
              <a:rPr lang="en" sz="2000" dirty="0"/>
              <a:t>Glaciers will be </a:t>
            </a:r>
            <a:r>
              <a:rPr lang="en" sz="2000" dirty="0" smtClean="0"/>
              <a:t>completely melted </a:t>
            </a:r>
            <a:r>
              <a:rPr lang="en" sz="2000" dirty="0"/>
              <a:t>by 2035</a:t>
            </a:r>
          </a:p>
          <a:p>
            <a:pPr lvl="0"/>
            <a:r>
              <a:rPr lang="en" sz="2000" dirty="0"/>
              <a:t>	&gt;70% of the Ganges River </a:t>
            </a:r>
            <a:r>
              <a:rPr lang="en" sz="2000" dirty="0" smtClean="0"/>
              <a:t>Flow Comes From These Glaciers</a:t>
            </a:r>
            <a:endParaRPr lang="en" sz="2000" dirty="0"/>
          </a:p>
        </p:txBody>
      </p:sp>
      <p:pic>
        <p:nvPicPr>
          <p:cNvPr id="2052" name="Picture 4" descr="glaci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095" y="1655449"/>
            <a:ext cx="5548312" cy="3960502"/>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239"/>
          <p:cNvSpPr txBox="1"/>
          <p:nvPr/>
        </p:nvSpPr>
        <p:spPr>
          <a:xfrm>
            <a:off x="6122182" y="5672567"/>
            <a:ext cx="2940867" cy="213217"/>
          </a:xfrm>
          <a:prstGeom prst="rect">
            <a:avLst/>
          </a:prstGeom>
          <a:noFill/>
        </p:spPr>
        <p:txBody>
          <a:bodyPr lIns="91425" tIns="91425" rIns="91425" bIns="91425" anchor="t" anchorCtr="0">
            <a:noAutofit/>
          </a:bodyPr>
          <a:lstStyle/>
          <a:p>
            <a:pPr>
              <a:buNone/>
            </a:pPr>
            <a:r>
              <a:rPr lang="en" dirty="0" smtClean="0"/>
              <a:t>Source: Yao </a:t>
            </a:r>
            <a:r>
              <a:rPr lang="en" dirty="0"/>
              <a:t>Tandong, IPCC 2007</a:t>
            </a:r>
          </a:p>
        </p:txBody>
      </p:sp>
    </p:spTree>
    <p:extLst>
      <p:ext uri="{BB962C8B-B14F-4D97-AF65-F5344CB8AC3E}">
        <p14:creationId xmlns:p14="http://schemas.microsoft.com/office/powerpoint/2010/main" val="2099749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276999"/>
          </a:xfrm>
          <a:prstGeom prst="rect">
            <a:avLst/>
          </a:prstGeom>
          <a:noFill/>
        </p:spPr>
        <p:txBody>
          <a:bodyPr wrap="square" rtlCol="0">
            <a:spAutoFit/>
          </a:bodyPr>
          <a:lstStyle/>
          <a:p>
            <a:pPr algn="r"/>
            <a:r>
              <a:rPr lang="en-US" sz="1200" dirty="0" smtClean="0"/>
              <a:t>Source: </a:t>
            </a:r>
            <a:r>
              <a:rPr lang="en" sz="1200" dirty="0"/>
              <a:t>IPCC </a:t>
            </a:r>
            <a:r>
              <a:rPr lang="en" sz="1200" dirty="0" smtClean="0"/>
              <a:t>2007/Green Peace</a:t>
            </a:r>
            <a:endParaRPr lang="en-US" sz="1200" dirty="0"/>
          </a:p>
        </p:txBody>
      </p:sp>
      <p:sp>
        <p:nvSpPr>
          <p:cNvPr id="6" name="Shape 46"/>
          <p:cNvSpPr txBox="1">
            <a:spLocks noGrp="1"/>
          </p:cNvSpPr>
          <p:nvPr>
            <p:ph type="title"/>
          </p:nvPr>
        </p:nvSpPr>
        <p:spPr>
          <a:xfrm>
            <a:off x="323451" y="87386"/>
            <a:ext cx="8229600" cy="759033"/>
          </a:xfrm>
          <a:prstGeom prst="rect">
            <a:avLst/>
          </a:prstGeom>
        </p:spPr>
        <p:txBody>
          <a:bodyPr lIns="91425" tIns="91425" rIns="91425" bIns="91425" anchor="b" anchorCtr="0">
            <a:noAutofit/>
          </a:bodyPr>
          <a:lstStyle/>
          <a:p>
            <a:pPr algn="ctr"/>
            <a:r>
              <a:rPr lang="en-US" sz="4000" dirty="0" smtClean="0"/>
              <a:t>Dry Rivers - China</a:t>
            </a:r>
            <a:endParaRPr sz="4000" dirty="0"/>
          </a:p>
        </p:txBody>
      </p:sp>
      <p:sp>
        <p:nvSpPr>
          <p:cNvPr id="2" name="Rectangle 1"/>
          <p:cNvSpPr/>
          <p:nvPr/>
        </p:nvSpPr>
        <p:spPr>
          <a:xfrm>
            <a:off x="64104" y="875828"/>
            <a:ext cx="9078457" cy="707886"/>
          </a:xfrm>
          <a:prstGeom prst="rect">
            <a:avLst/>
          </a:prstGeom>
        </p:spPr>
        <p:txBody>
          <a:bodyPr wrap="square">
            <a:spAutoFit/>
          </a:bodyPr>
          <a:lstStyle/>
          <a:p>
            <a:pPr lvl="0"/>
            <a:r>
              <a:rPr lang="en" sz="2000" dirty="0"/>
              <a:t>2/3 of the Tibet-Qing-hai Plateau Glaciers Will Be Melted by 2050</a:t>
            </a:r>
          </a:p>
          <a:p>
            <a:r>
              <a:rPr lang="en" sz="2000" dirty="0" smtClean="0"/>
              <a:t>     &gt;</a:t>
            </a:r>
            <a:r>
              <a:rPr lang="en" sz="2000" dirty="0"/>
              <a:t>68% of the Yangtze and Yellow Rivers Flow Comes From These Glaciers </a:t>
            </a:r>
          </a:p>
        </p:txBody>
      </p:sp>
      <p:pic>
        <p:nvPicPr>
          <p:cNvPr id="3074" name="Picture 2" descr="Glacier collap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866" y="1725986"/>
            <a:ext cx="4986268" cy="398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83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 name="Content Placeholder 5"/>
          <p:cNvSpPr>
            <a:spLocks noGrp="1"/>
          </p:cNvSpPr>
          <p:nvPr>
            <p:ph idx="1"/>
          </p:nvPr>
        </p:nvSpPr>
        <p:spPr>
          <a:xfrm>
            <a:off x="457200" y="210064"/>
            <a:ext cx="3975710" cy="5927035"/>
          </a:xfrm>
        </p:spPr>
        <p:txBody>
          <a:bodyPr>
            <a:normAutofit fontScale="77500" lnSpcReduction="20000"/>
          </a:bodyPr>
          <a:lstStyle/>
          <a:p>
            <a:pPr marL="0" indent="0">
              <a:buNone/>
            </a:pPr>
            <a:r>
              <a:rPr lang="en-US" sz="3500" b="1" dirty="0" smtClean="0"/>
              <a:t>“Roadmaps” ….</a:t>
            </a:r>
          </a:p>
          <a:p>
            <a:pPr marL="0" indent="0">
              <a:buNone/>
            </a:pPr>
            <a:endParaRPr lang="en-US" dirty="0"/>
          </a:p>
          <a:p>
            <a:pPr marL="0" indent="0">
              <a:buNone/>
            </a:pPr>
            <a:r>
              <a:rPr lang="en-US" dirty="0" smtClean="0">
                <a:solidFill>
                  <a:schemeClr val="bg1">
                    <a:lumMod val="50000"/>
                  </a:schemeClr>
                </a:solidFill>
              </a:rPr>
              <a:t>A few cities and even countries are committed to reaching special targets regarding their CO</a:t>
            </a:r>
            <a:r>
              <a:rPr lang="en-US" baseline="-25000" dirty="0" smtClean="0">
                <a:solidFill>
                  <a:schemeClr val="bg1">
                    <a:lumMod val="50000"/>
                  </a:schemeClr>
                </a:solidFill>
              </a:rPr>
              <a:t>2</a:t>
            </a:r>
            <a:r>
              <a:rPr lang="en-US" dirty="0" smtClean="0">
                <a:solidFill>
                  <a:schemeClr val="bg1">
                    <a:lumMod val="50000"/>
                  </a:schemeClr>
                </a:solidFill>
              </a:rPr>
              <a:t> emissions and environmental performance.</a:t>
            </a:r>
          </a:p>
          <a:p>
            <a:pPr marL="0" indent="0">
              <a:buNone/>
            </a:pPr>
            <a:endParaRPr lang="en-US" dirty="0">
              <a:solidFill>
                <a:schemeClr val="bg1">
                  <a:lumMod val="50000"/>
                </a:schemeClr>
              </a:solidFill>
            </a:endParaRPr>
          </a:p>
          <a:p>
            <a:pPr marL="0" indent="0">
              <a:buNone/>
            </a:pPr>
            <a:r>
              <a:rPr lang="en-US" dirty="0" smtClean="0">
                <a:solidFill>
                  <a:schemeClr val="bg1">
                    <a:lumMod val="50000"/>
                  </a:schemeClr>
                </a:solidFill>
              </a:rPr>
              <a:t>These “roadmaps” are basically political driven!</a:t>
            </a:r>
          </a:p>
          <a:p>
            <a:pPr marL="0" indent="0">
              <a:buNone/>
            </a:pPr>
            <a:endParaRPr lang="en-US" dirty="0" smtClean="0">
              <a:solidFill>
                <a:schemeClr val="bg1">
                  <a:lumMod val="50000"/>
                </a:schemeClr>
              </a:solidFill>
            </a:endParaRPr>
          </a:p>
          <a:p>
            <a:pPr marL="0" indent="0">
              <a:buNone/>
            </a:pPr>
            <a:endParaRPr lang="en-US" dirty="0">
              <a:solidFill>
                <a:schemeClr val="bg1">
                  <a:lumMod val="50000"/>
                </a:schemeClr>
              </a:solidFill>
            </a:endParaRPr>
          </a:p>
          <a:p>
            <a:pPr marL="0" indent="0">
              <a:buNone/>
            </a:pPr>
            <a:r>
              <a:rPr lang="en-US" b="1" dirty="0" smtClean="0"/>
              <a:t>the most important climate target:</a:t>
            </a:r>
          </a:p>
          <a:p>
            <a:pPr marL="0" indent="0" algn="r">
              <a:buNone/>
            </a:pPr>
            <a:r>
              <a:rPr lang="en-US" b="1" dirty="0">
                <a:solidFill>
                  <a:srgbClr val="FF0000"/>
                </a:solidFill>
              </a:rPr>
              <a:t>t</a:t>
            </a:r>
            <a:r>
              <a:rPr lang="en-US" b="1" dirty="0" smtClean="0">
                <a:solidFill>
                  <a:srgbClr val="FF0000"/>
                </a:solidFill>
              </a:rPr>
              <a:t>he 2°C target until 2050</a:t>
            </a:r>
          </a:p>
          <a:p>
            <a:pPr marL="0" indent="0">
              <a:buNone/>
            </a:pPr>
            <a:endParaRPr lang="en-US" dirty="0">
              <a:solidFill>
                <a:schemeClr val="bg1">
                  <a:lumMod val="50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360" y="884789"/>
            <a:ext cx="4366049" cy="4230551"/>
          </a:xfrm>
          <a:prstGeom prst="rect">
            <a:avLst/>
          </a:prstGeom>
        </p:spPr>
      </p:pic>
    </p:spTree>
    <p:extLst>
      <p:ext uri="{BB962C8B-B14F-4D97-AF65-F5344CB8AC3E}">
        <p14:creationId xmlns:p14="http://schemas.microsoft.com/office/powerpoint/2010/main" val="3312201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Greenpeace</a:t>
            </a:r>
          </a:p>
          <a:p>
            <a:pPr algn="r"/>
            <a:endParaRPr lang="en-US" sz="1200" dirty="0"/>
          </a:p>
        </p:txBody>
      </p:sp>
      <p:pic>
        <p:nvPicPr>
          <p:cNvPr id="3" name="Inhaltsplatzhalter 2"/>
          <p:cNvPicPr>
            <a:picLocks noGrp="1" noChangeAspect="1"/>
          </p:cNvPicPr>
          <p:nvPr>
            <p:ph idx="1"/>
          </p:nvPr>
        </p:nvPicPr>
        <p:blipFill rotWithShape="1">
          <a:blip r:embed="rId4"/>
          <a:srcRect l="3172" t="14709" r="1382"/>
          <a:stretch/>
        </p:blipFill>
        <p:spPr>
          <a:xfrm>
            <a:off x="0" y="1143000"/>
            <a:ext cx="9144000" cy="3758744"/>
          </a:xfrm>
        </p:spPr>
      </p:pic>
      <p:sp>
        <p:nvSpPr>
          <p:cNvPr id="8" name="Rechteck 7"/>
          <p:cNvSpPr/>
          <p:nvPr/>
        </p:nvSpPr>
        <p:spPr>
          <a:xfrm>
            <a:off x="1090090" y="228600"/>
            <a:ext cx="6584054" cy="584776"/>
          </a:xfrm>
          <a:prstGeom prst="rect">
            <a:avLst/>
          </a:prstGeom>
        </p:spPr>
        <p:txBody>
          <a:bodyPr wrap="none">
            <a:spAutoFit/>
          </a:bodyPr>
          <a:lstStyle/>
          <a:p>
            <a:pPr algn="ctr"/>
            <a:r>
              <a:rPr lang="en-US" sz="3200" b="1" dirty="0" smtClean="0"/>
              <a:t>The future global footprint per Capita</a:t>
            </a:r>
            <a:endParaRPr lang="de-DE" sz="3200" b="1" dirty="0"/>
          </a:p>
        </p:txBody>
      </p:sp>
      <p:sp>
        <p:nvSpPr>
          <p:cNvPr id="10" name="Rechteck 9"/>
          <p:cNvSpPr/>
          <p:nvPr/>
        </p:nvSpPr>
        <p:spPr>
          <a:xfrm>
            <a:off x="928745" y="4953000"/>
            <a:ext cx="7176313" cy="923330"/>
          </a:xfrm>
          <a:prstGeom prst="rect">
            <a:avLst/>
          </a:prstGeom>
        </p:spPr>
        <p:txBody>
          <a:bodyPr wrap="none">
            <a:spAutoFit/>
          </a:bodyPr>
          <a:lstStyle/>
          <a:p>
            <a:pPr algn="ctr"/>
            <a:r>
              <a:rPr lang="en-US" sz="3200" dirty="0" smtClean="0"/>
              <a:t>&lt;</a:t>
            </a:r>
            <a:r>
              <a:rPr lang="en-US" sz="5400" dirty="0" smtClean="0"/>
              <a:t> </a:t>
            </a:r>
            <a:r>
              <a:rPr lang="en-US" sz="5400" dirty="0" smtClean="0">
                <a:solidFill>
                  <a:srgbClr val="FF0000"/>
                </a:solidFill>
              </a:rPr>
              <a:t>1</a:t>
            </a:r>
            <a:r>
              <a:rPr lang="en-US" sz="3200" dirty="0" smtClean="0"/>
              <a:t>t </a:t>
            </a:r>
            <a:r>
              <a:rPr lang="en-US" sz="4000" dirty="0" smtClean="0"/>
              <a:t>CO</a:t>
            </a:r>
            <a:r>
              <a:rPr lang="en-US" sz="3200" baseline="-25000" dirty="0" smtClean="0"/>
              <a:t>2</a:t>
            </a:r>
            <a:r>
              <a:rPr lang="en-US" sz="3200" dirty="0" smtClean="0"/>
              <a:t>e / year and Capita by </a:t>
            </a:r>
            <a:r>
              <a:rPr lang="en-US" sz="5400" dirty="0">
                <a:solidFill>
                  <a:srgbClr val="FF0000"/>
                </a:solidFill>
              </a:rPr>
              <a:t>2050</a:t>
            </a:r>
            <a:endParaRPr lang="de-DE" sz="5400" dirty="0">
              <a:solidFill>
                <a:srgbClr val="FF0000"/>
              </a:solidFill>
            </a:endParaRPr>
          </a:p>
        </p:txBody>
      </p:sp>
    </p:spTree>
    <p:extLst>
      <p:ext uri="{BB962C8B-B14F-4D97-AF65-F5344CB8AC3E}">
        <p14:creationId xmlns:p14="http://schemas.microsoft.com/office/powerpoint/2010/main" val="4550995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r>
              <a:rPr lang="en-US" sz="1200" dirty="0" err="1" smtClean="0"/>
              <a:t>R.Perez</a:t>
            </a:r>
            <a:endParaRPr lang="en-US" sz="1200" dirty="0" smtClean="0"/>
          </a:p>
          <a:p>
            <a:pPr algn="r"/>
            <a:endParaRPr lang="en-US" sz="1200" dirty="0"/>
          </a:p>
        </p:txBody>
      </p:sp>
      <p:pic>
        <p:nvPicPr>
          <p:cNvPr id="7" name="Bild 6"/>
          <p:cNvPicPr>
            <a:picLocks noChangeAspect="1"/>
          </p:cNvPicPr>
          <p:nvPr/>
        </p:nvPicPr>
        <p:blipFill>
          <a:blip r:embed="rId4"/>
          <a:stretch>
            <a:fillRect/>
          </a:stretch>
        </p:blipFill>
        <p:spPr>
          <a:xfrm>
            <a:off x="868017" y="728931"/>
            <a:ext cx="7166974" cy="5302150"/>
          </a:xfrm>
          <a:prstGeom prst="rect">
            <a:avLst/>
          </a:prstGeom>
        </p:spPr>
      </p:pic>
      <p:sp>
        <p:nvSpPr>
          <p:cNvPr id="6" name="Shape 46"/>
          <p:cNvSpPr txBox="1">
            <a:spLocks noGrp="1"/>
          </p:cNvSpPr>
          <p:nvPr>
            <p:ph type="title"/>
          </p:nvPr>
        </p:nvSpPr>
        <p:spPr>
          <a:xfrm>
            <a:off x="336704" y="0"/>
            <a:ext cx="8229600" cy="759033"/>
          </a:xfrm>
          <a:prstGeom prst="rect">
            <a:avLst/>
          </a:prstGeom>
        </p:spPr>
        <p:txBody>
          <a:bodyPr lIns="91425" tIns="91425" rIns="91425" bIns="91425" anchor="b" anchorCtr="0">
            <a:noAutofit/>
          </a:bodyPr>
          <a:lstStyle/>
          <a:p>
            <a:pPr algn="ctr"/>
            <a:r>
              <a:rPr lang="en-US" sz="4000" dirty="0" smtClean="0"/>
              <a:t>Energy Potential</a:t>
            </a:r>
            <a:endParaRPr sz="4000" dirty="0"/>
          </a:p>
        </p:txBody>
      </p:sp>
    </p:spTree>
    <p:extLst>
      <p:ext uri="{BB962C8B-B14F-4D97-AF65-F5344CB8AC3E}">
        <p14:creationId xmlns:p14="http://schemas.microsoft.com/office/powerpoint/2010/main" val="2988098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Shape 46"/>
          <p:cNvSpPr txBox="1">
            <a:spLocks noGrp="1"/>
          </p:cNvSpPr>
          <p:nvPr>
            <p:ph type="title"/>
          </p:nvPr>
        </p:nvSpPr>
        <p:spPr>
          <a:xfrm>
            <a:off x="260398" y="480561"/>
            <a:ext cx="8568757" cy="3949147"/>
          </a:xfrm>
          <a:prstGeom prst="rect">
            <a:avLst/>
          </a:prstGeom>
        </p:spPr>
        <p:txBody>
          <a:bodyPr lIns="91425" tIns="91425" rIns="91425" bIns="91425" anchor="b" anchorCtr="0">
            <a:noAutofit/>
          </a:bodyPr>
          <a:lstStyle/>
          <a:p>
            <a:pPr algn="ctr"/>
            <a:r>
              <a:rPr lang="en-US" sz="4400" b="0" dirty="0" smtClean="0">
                <a:solidFill>
                  <a:schemeClr val="tx1"/>
                </a:solidFill>
              </a:rPr>
              <a:t>“Don’t be put off by people who know what is not possible. Do what needs to be done, and check to see if it was impossible only after you are done.”</a:t>
            </a:r>
            <a:endParaRPr sz="4400" dirty="0">
              <a:solidFill>
                <a:schemeClr val="tx1"/>
              </a:solidFill>
            </a:endParaRPr>
          </a:p>
        </p:txBody>
      </p:sp>
      <p:sp>
        <p:nvSpPr>
          <p:cNvPr id="3" name="Rectangle 2"/>
          <p:cNvSpPr/>
          <p:nvPr/>
        </p:nvSpPr>
        <p:spPr>
          <a:xfrm>
            <a:off x="5925006" y="4426541"/>
            <a:ext cx="2850460" cy="584775"/>
          </a:xfrm>
          <a:prstGeom prst="rect">
            <a:avLst/>
          </a:prstGeom>
        </p:spPr>
        <p:txBody>
          <a:bodyPr wrap="none">
            <a:spAutoFit/>
          </a:bodyPr>
          <a:lstStyle/>
          <a:p>
            <a:r>
              <a:rPr lang="en-US" sz="3200" dirty="0">
                <a:solidFill>
                  <a:schemeClr val="tx1"/>
                </a:solidFill>
              </a:rPr>
              <a:t>- </a:t>
            </a:r>
            <a:r>
              <a:rPr lang="en-US" sz="3200" dirty="0" smtClean="0">
                <a:solidFill>
                  <a:schemeClr val="tx1"/>
                </a:solidFill>
              </a:rPr>
              <a:t>Paul </a:t>
            </a:r>
            <a:r>
              <a:rPr lang="en-US" sz="3200" dirty="0" err="1" smtClean="0">
                <a:solidFill>
                  <a:schemeClr val="tx1"/>
                </a:solidFill>
              </a:rPr>
              <a:t>Hawken</a:t>
            </a:r>
            <a:endParaRPr lang="en-US" sz="3200" dirty="0"/>
          </a:p>
        </p:txBody>
      </p:sp>
    </p:spTree>
    <p:extLst>
      <p:ext uri="{BB962C8B-B14F-4D97-AF65-F5344CB8AC3E}">
        <p14:creationId xmlns:p14="http://schemas.microsoft.com/office/powerpoint/2010/main" val="117860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6" name="Shape 46"/>
          <p:cNvSpPr txBox="1">
            <a:spLocks noGrp="1"/>
          </p:cNvSpPr>
          <p:nvPr>
            <p:ph type="title"/>
          </p:nvPr>
        </p:nvSpPr>
        <p:spPr>
          <a:xfrm>
            <a:off x="257191" y="2597427"/>
            <a:ext cx="8229600" cy="759033"/>
          </a:xfrm>
          <a:prstGeom prst="rect">
            <a:avLst/>
          </a:prstGeom>
        </p:spPr>
        <p:txBody>
          <a:bodyPr lIns="91425" tIns="91425" rIns="91425" bIns="91425" anchor="b" anchorCtr="0">
            <a:noAutofit/>
          </a:bodyPr>
          <a:lstStyle/>
          <a:p>
            <a:pPr algn="ctr"/>
            <a:endParaRPr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38"/>
            <a:ext cx="9144000" cy="61885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0555"/>
            <a:ext cx="8966264" cy="647445"/>
          </a:xfrm>
          <a:prstGeom prst="rect">
            <a:avLst/>
          </a:prstGeom>
        </p:spPr>
      </p:pic>
    </p:spTree>
    <p:extLst>
      <p:ext uri="{BB962C8B-B14F-4D97-AF65-F5344CB8AC3E}">
        <p14:creationId xmlns:p14="http://schemas.microsoft.com/office/powerpoint/2010/main" val="1583528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6" name="Content Placeholder 5"/>
          <p:cNvSpPr>
            <a:spLocks noGrp="1"/>
          </p:cNvSpPr>
          <p:nvPr>
            <p:ph idx="1"/>
          </p:nvPr>
        </p:nvSpPr>
        <p:spPr>
          <a:xfrm>
            <a:off x="0" y="925681"/>
            <a:ext cx="5724939" cy="5105400"/>
          </a:xfrm>
        </p:spPr>
        <p:txBody>
          <a:bodyPr>
            <a:normAutofit fontScale="92500" lnSpcReduction="10000"/>
          </a:bodyPr>
          <a:lstStyle/>
          <a:p>
            <a:pPr>
              <a:lnSpc>
                <a:spcPct val="130000"/>
              </a:lnSpc>
            </a:pPr>
            <a:r>
              <a:rPr lang="en-US" b="1" dirty="0" smtClean="0"/>
              <a:t>Natural reasons</a:t>
            </a:r>
            <a:r>
              <a:rPr lang="en-US" dirty="0" smtClean="0"/>
              <a:t>: </a:t>
            </a:r>
            <a:r>
              <a:rPr lang="en-US" dirty="0" smtClean="0">
                <a:solidFill>
                  <a:schemeClr val="bg1">
                    <a:lumMod val="50000"/>
                  </a:schemeClr>
                </a:solidFill>
              </a:rPr>
              <a:t>such as oceanic processes, variation of solar radiation, plate tectonics, volcanic eruptions, etc.</a:t>
            </a:r>
          </a:p>
          <a:p>
            <a:pPr marL="0" indent="0">
              <a:lnSpc>
                <a:spcPct val="130000"/>
              </a:lnSpc>
              <a:buNone/>
            </a:pPr>
            <a:r>
              <a:rPr lang="en-US" dirty="0" smtClean="0"/>
              <a:t>    </a:t>
            </a:r>
            <a:r>
              <a:rPr lang="en-US" b="1" dirty="0" smtClean="0">
                <a:solidFill>
                  <a:srgbClr val="FF0000"/>
                </a:solidFill>
              </a:rPr>
              <a:t>NOT INFLUENCEABLE</a:t>
            </a:r>
          </a:p>
          <a:p>
            <a:pPr>
              <a:lnSpc>
                <a:spcPct val="130000"/>
              </a:lnSpc>
            </a:pPr>
            <a:r>
              <a:rPr lang="en-US" b="1" dirty="0" smtClean="0"/>
              <a:t>Anthropogenic reasons</a:t>
            </a:r>
            <a:r>
              <a:rPr lang="en-US" dirty="0" smtClean="0"/>
              <a:t> </a:t>
            </a:r>
            <a:r>
              <a:rPr lang="en-US" dirty="0" smtClean="0">
                <a:solidFill>
                  <a:schemeClr val="tx1"/>
                </a:solidFill>
              </a:rPr>
              <a:t>(Human influence): </a:t>
            </a:r>
            <a:r>
              <a:rPr lang="en-US" dirty="0" smtClean="0">
                <a:solidFill>
                  <a:srgbClr val="7F7F7F"/>
                </a:solidFill>
              </a:rPr>
              <a:t>global warming, lack of awareness, etc.</a:t>
            </a:r>
          </a:p>
          <a:p>
            <a:pPr marL="0" indent="0">
              <a:lnSpc>
                <a:spcPct val="130000"/>
              </a:lnSpc>
              <a:buNone/>
            </a:pPr>
            <a:r>
              <a:rPr lang="en-US" dirty="0" smtClean="0"/>
              <a:t>    </a:t>
            </a:r>
            <a:r>
              <a:rPr lang="en-US" b="1" dirty="0" smtClean="0">
                <a:solidFill>
                  <a:srgbClr val="FF0000"/>
                </a:solidFill>
              </a:rPr>
              <a:t>INFLUENCEABLE!! </a:t>
            </a:r>
            <a:endParaRPr lang="en-US" dirty="0"/>
          </a:p>
          <a:p>
            <a:pPr marL="0" indent="0">
              <a:buNone/>
            </a:pPr>
            <a:endParaRPr lang="en-US" dirty="0"/>
          </a:p>
        </p:txBody>
      </p:sp>
      <p:sp>
        <p:nvSpPr>
          <p:cNvPr id="5" name="Shape 39"/>
          <p:cNvSpPr txBox="1">
            <a:spLocks noGrp="1"/>
          </p:cNvSpPr>
          <p:nvPr>
            <p:ph type="title"/>
          </p:nvPr>
        </p:nvSpPr>
        <p:spPr>
          <a:xfrm>
            <a:off x="221255" y="16220"/>
            <a:ext cx="8700052" cy="745780"/>
          </a:xfrm>
          <a:prstGeom prst="rect">
            <a:avLst/>
          </a:prstGeom>
        </p:spPr>
        <p:txBody>
          <a:bodyPr lIns="91425" tIns="91425" rIns="91425" bIns="91425" anchor="b" anchorCtr="0">
            <a:noAutofit/>
          </a:bodyPr>
          <a:lstStyle/>
          <a:p>
            <a:pPr indent="0" algn="ctr"/>
            <a:r>
              <a:rPr lang="en-US" sz="3200" dirty="0"/>
              <a:t>What are the reasons for Climate Change?</a:t>
            </a:r>
          </a:p>
        </p:txBody>
      </p:sp>
      <p:pic>
        <p:nvPicPr>
          <p:cNvPr id="5122" name="Picture 2" descr="http://static.bbc.co.uk/earthscience/images/ic/640x360/natural_disasters/volc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939" y="1323246"/>
            <a:ext cx="3118676" cy="1754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bentley.edu/offices/sites/www.bentley.edu.offices/files/car-pollu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939" y="3475067"/>
            <a:ext cx="3028906" cy="207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12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43948" y="125345"/>
            <a:ext cx="8229600" cy="745780"/>
          </a:xfrm>
          <a:prstGeom prst="rect">
            <a:avLst/>
          </a:prstGeom>
        </p:spPr>
        <p:txBody>
          <a:bodyPr lIns="91425" tIns="91425" rIns="91425" bIns="91425" anchor="b" anchorCtr="0">
            <a:noAutofit/>
          </a:bodyPr>
          <a:lstStyle/>
          <a:p>
            <a:pPr lvl="0" algn="ctr" rtl="0">
              <a:buNone/>
            </a:pPr>
            <a:r>
              <a:rPr lang="en" sz="4800" dirty="0"/>
              <a:t>Greenhouses Gases</a:t>
            </a:r>
          </a:p>
        </p:txBody>
      </p:sp>
      <p:sp>
        <p:nvSpPr>
          <p:cNvPr id="41" name="Shape 41"/>
          <p:cNvSpPr/>
          <p:nvPr/>
        </p:nvSpPr>
        <p:spPr>
          <a:xfrm>
            <a:off x="-9525" y="6010275"/>
            <a:ext cx="9163050" cy="847725"/>
          </a:xfrm>
          <a:prstGeom prst="rect">
            <a:avLst/>
          </a:prstGeom>
          <a:blipFill>
            <a:blip r:embed="rId3"/>
            <a:stretch>
              <a:fillRect/>
            </a:stretch>
          </a:blipFill>
        </p:spPr>
      </p:sp>
      <p:pic>
        <p:nvPicPr>
          <p:cNvPr id="1026" name="Picture 2" descr="https://lh4.googleusercontent.com/ztCCJQz_uj7PJqWcEUsxqijmH1Eoj5K9myi3MojIRoJZpVOqRNqCdl4JCgiBpmXhp1nHT0VGuaeoCSs8X9_6yBUVPQ8PuNEmJeF0ADiGpQNZZTE_F_nh2n9RLZ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331" y="954802"/>
            <a:ext cx="5474283" cy="4791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idx="1"/>
          </p:nvPr>
        </p:nvSpPr>
        <p:spPr>
          <a:xfrm>
            <a:off x="165652" y="933163"/>
            <a:ext cx="3253409" cy="4967574"/>
          </a:xfrm>
        </p:spPr>
        <p:txBody>
          <a:bodyPr/>
          <a:lstStyle/>
          <a:p>
            <a:pPr marL="0" indent="0">
              <a:buNone/>
            </a:pPr>
            <a:r>
              <a:rPr lang="en-US" sz="2400" dirty="0"/>
              <a:t>The gases that contribute to </a:t>
            </a:r>
            <a:r>
              <a:rPr lang="en-US" sz="2400" b="1" dirty="0">
                <a:solidFill>
                  <a:srgbClr val="C00000"/>
                </a:solidFill>
              </a:rPr>
              <a:t>warming the earth</a:t>
            </a:r>
            <a:r>
              <a:rPr lang="en-US" sz="2400" dirty="0"/>
              <a:t> due to their higher concentrations in our atmosphere. </a:t>
            </a:r>
            <a:endParaRPr lang="en-US" sz="2400" dirty="0" smtClean="0"/>
          </a:p>
          <a:p>
            <a:pPr marL="0" indent="0">
              <a:buNone/>
            </a:pPr>
            <a:endParaRPr lang="en-US" sz="500" dirty="0" smtClean="0"/>
          </a:p>
          <a:p>
            <a:pPr marL="0" indent="0">
              <a:buNone/>
            </a:pPr>
            <a:endParaRPr lang="en-US" sz="500" dirty="0" smtClean="0"/>
          </a:p>
          <a:p>
            <a:pPr>
              <a:buSzPct val="110000"/>
            </a:pPr>
            <a:r>
              <a:rPr lang="en-US" sz="2400" dirty="0"/>
              <a:t>C</a:t>
            </a:r>
            <a:r>
              <a:rPr lang="en-US" sz="2400" dirty="0" smtClean="0"/>
              <a:t>arbon </a:t>
            </a:r>
            <a:r>
              <a:rPr lang="en-US" sz="2400" dirty="0"/>
              <a:t>D</a:t>
            </a:r>
            <a:r>
              <a:rPr lang="en-US" sz="2400" dirty="0" smtClean="0"/>
              <a:t>ioxide</a:t>
            </a:r>
          </a:p>
          <a:p>
            <a:pPr>
              <a:buSzPct val="110000"/>
            </a:pPr>
            <a:r>
              <a:rPr lang="en-US" sz="2400" dirty="0" smtClean="0"/>
              <a:t>Methane</a:t>
            </a:r>
          </a:p>
          <a:p>
            <a:pPr>
              <a:buSzPct val="110000"/>
            </a:pPr>
            <a:r>
              <a:rPr lang="en-US" sz="2400" dirty="0"/>
              <a:t>N</a:t>
            </a:r>
            <a:r>
              <a:rPr lang="en-US" sz="2400" dirty="0" smtClean="0"/>
              <a:t>itrous </a:t>
            </a:r>
            <a:r>
              <a:rPr lang="en-US" sz="2400" dirty="0"/>
              <a:t>O</a:t>
            </a:r>
            <a:r>
              <a:rPr lang="en-US" sz="2400" dirty="0" smtClean="0"/>
              <a:t>xide</a:t>
            </a:r>
          </a:p>
          <a:p>
            <a:pPr>
              <a:buSzPct val="110000"/>
            </a:pPr>
            <a:r>
              <a:rPr lang="en-US" sz="2400" dirty="0"/>
              <a:t>O</a:t>
            </a:r>
            <a:r>
              <a:rPr lang="en-US" sz="2400" dirty="0" smtClean="0"/>
              <a:t>zone</a:t>
            </a:r>
          </a:p>
          <a:p>
            <a:pPr>
              <a:buSzPct val="110000"/>
            </a:pPr>
            <a:r>
              <a:rPr lang="en-US" sz="2400" dirty="0" smtClean="0"/>
              <a:t>CFCs</a:t>
            </a:r>
            <a:endParaRPr lang="en-US" sz="2400" dirty="0"/>
          </a:p>
        </p:txBody>
      </p:sp>
      <p:sp>
        <p:nvSpPr>
          <p:cNvPr id="7" name="TextBox 6"/>
          <p:cNvSpPr txBox="1"/>
          <p:nvPr/>
        </p:nvSpPr>
        <p:spPr>
          <a:xfrm>
            <a:off x="2514600" y="5715000"/>
            <a:ext cx="6629400" cy="707886"/>
          </a:xfrm>
          <a:prstGeom prst="rect">
            <a:avLst/>
          </a:prstGeom>
          <a:noFill/>
        </p:spPr>
        <p:txBody>
          <a:bodyPr wrap="square" rtlCol="0">
            <a:spAutoFit/>
          </a:bodyPr>
          <a:lstStyle/>
          <a:p>
            <a:pPr algn="r"/>
            <a:r>
              <a:rPr lang="en-US" sz="1400" dirty="0" smtClean="0">
                <a:solidFill>
                  <a:schemeClr val="tx1"/>
                </a:solidFill>
              </a:rPr>
              <a:t>Source: National Climatic Data Center</a:t>
            </a:r>
          </a:p>
          <a:p>
            <a:pPr algn="r"/>
            <a:endParaRPr lang="en-US" sz="1400" dirty="0" smtClean="0">
              <a:solidFill>
                <a:schemeClr val="bg1"/>
              </a:solidFill>
            </a:endParaRPr>
          </a:p>
          <a:p>
            <a:pPr algn="r"/>
            <a:endParaRPr lang="en-US" sz="1200" dirty="0">
              <a:solidFill>
                <a:schemeClr val="bg1"/>
              </a:solidFil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60231"/>
            <a:ext cx="6629400" cy="276999"/>
          </a:xfrm>
          <a:prstGeom prst="rect">
            <a:avLst/>
          </a:prstGeom>
          <a:noFill/>
        </p:spPr>
        <p:txBody>
          <a:bodyPr wrap="square" rtlCol="0">
            <a:spAutoFit/>
          </a:bodyPr>
          <a:lstStyle/>
          <a:p>
            <a:pPr algn="r"/>
            <a:r>
              <a:rPr lang="en-US" sz="1200" dirty="0" smtClean="0"/>
              <a:t>Source: National Park Service</a:t>
            </a:r>
            <a:endParaRPr lang="en-US" sz="1200" dirty="0"/>
          </a:p>
        </p:txBody>
      </p:sp>
      <p:pic>
        <p:nvPicPr>
          <p:cNvPr id="4" name="Inhaltsplatzhalter 3" descr="Green House Effect - nps.gov.jpg"/>
          <p:cNvPicPr>
            <a:picLocks noGrp="1" noChangeAspect="1"/>
          </p:cNvPicPr>
          <p:nvPr>
            <p:ph idx="1"/>
          </p:nvPr>
        </p:nvPicPr>
        <p:blipFill rotWithShape="1">
          <a:blip r:embed="rId4">
            <a:extLst>
              <a:ext uri="{28A0092B-C50C-407E-A947-70E740481C1C}">
                <a14:useLocalDpi xmlns:a14="http://schemas.microsoft.com/office/drawing/2010/main" val="0"/>
              </a:ext>
            </a:extLst>
          </a:blip>
          <a:srcRect t="-51" b="3321"/>
          <a:stretch/>
        </p:blipFill>
        <p:spPr>
          <a:xfrm>
            <a:off x="221485" y="811734"/>
            <a:ext cx="8723732" cy="4971034"/>
          </a:xfrm>
        </p:spPr>
      </p:pic>
      <p:sp>
        <p:nvSpPr>
          <p:cNvPr id="10" name="Textfeld 9"/>
          <p:cNvSpPr txBox="1"/>
          <p:nvPr/>
        </p:nvSpPr>
        <p:spPr>
          <a:xfrm>
            <a:off x="1086676" y="-3312"/>
            <a:ext cx="6808304" cy="769441"/>
          </a:xfrm>
          <a:prstGeom prst="rect">
            <a:avLst/>
          </a:prstGeom>
          <a:noFill/>
        </p:spPr>
        <p:txBody>
          <a:bodyPr wrap="square" rtlCol="0">
            <a:spAutoFit/>
          </a:bodyPr>
          <a:lstStyle/>
          <a:p>
            <a:pPr algn="ctr"/>
            <a:r>
              <a:rPr lang="de-DE" sz="4400" b="1" dirty="0" smtClean="0"/>
              <a:t>The Green House Effect</a:t>
            </a:r>
            <a:endParaRPr lang="de-DE" sz="4400" b="1" dirty="0"/>
          </a:p>
        </p:txBody>
      </p:sp>
    </p:spTree>
    <p:extLst>
      <p:ext uri="{BB962C8B-B14F-4D97-AF65-F5344CB8AC3E}">
        <p14:creationId xmlns:p14="http://schemas.microsoft.com/office/powerpoint/2010/main" val="464798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39148" y="223224"/>
            <a:ext cx="8229600" cy="745780"/>
          </a:xfrm>
          <a:prstGeom prst="rect">
            <a:avLst/>
          </a:prstGeom>
        </p:spPr>
        <p:txBody>
          <a:bodyPr lIns="91425" tIns="91425" rIns="91425" bIns="91425" anchor="b" anchorCtr="0">
            <a:noAutofit/>
          </a:bodyPr>
          <a:lstStyle/>
          <a:p>
            <a:pPr lvl="0" algn="ctr"/>
            <a:r>
              <a:rPr lang="en-US" sz="4800" dirty="0"/>
              <a:t>Global Warming Potential</a:t>
            </a:r>
            <a:endParaRPr lang="en" sz="4800" dirty="0"/>
          </a:p>
        </p:txBody>
      </p:sp>
      <p:sp>
        <p:nvSpPr>
          <p:cNvPr id="41" name="Shape 41"/>
          <p:cNvSpPr/>
          <p:nvPr/>
        </p:nvSpPr>
        <p:spPr>
          <a:xfrm>
            <a:off x="-9525" y="6010275"/>
            <a:ext cx="9163050" cy="847725"/>
          </a:xfrm>
          <a:prstGeom prst="rect">
            <a:avLst/>
          </a:prstGeom>
          <a:blipFill>
            <a:blip r:embed="rId3"/>
            <a:stretch>
              <a:fillRect/>
            </a:stretch>
          </a:blipFill>
        </p:spPr>
      </p:sp>
      <p:sp>
        <p:nvSpPr>
          <p:cNvPr id="2" name="Text Placeholder 1"/>
          <p:cNvSpPr>
            <a:spLocks noGrp="1"/>
          </p:cNvSpPr>
          <p:nvPr>
            <p:ph type="body" idx="1"/>
          </p:nvPr>
        </p:nvSpPr>
        <p:spPr>
          <a:xfrm>
            <a:off x="477078" y="1197687"/>
            <a:ext cx="8189843" cy="1706049"/>
          </a:xfrm>
        </p:spPr>
        <p:txBody>
          <a:bodyPr/>
          <a:lstStyle/>
          <a:p>
            <a:pPr marL="0" indent="0">
              <a:buNone/>
            </a:pPr>
            <a:r>
              <a:rPr lang="en-US" sz="2400" b="1" dirty="0" smtClean="0"/>
              <a:t>GWP </a:t>
            </a:r>
            <a:r>
              <a:rPr lang="en-US" sz="2400" dirty="0" smtClean="0"/>
              <a:t>– </a:t>
            </a:r>
          </a:p>
          <a:p>
            <a:pPr marL="0" indent="0">
              <a:buNone/>
            </a:pPr>
            <a:r>
              <a:rPr lang="en-US" sz="2400" dirty="0" smtClean="0"/>
              <a:t>A </a:t>
            </a:r>
            <a:r>
              <a:rPr lang="en-US" sz="2400" dirty="0"/>
              <a:t>measure of the total energy that a gas absorbs over a particular period of time (usually 100 years), compared to carbon dioxide.</a:t>
            </a:r>
          </a:p>
        </p:txBody>
      </p:sp>
      <p:sp>
        <p:nvSpPr>
          <p:cNvPr id="7" name="TextBox 6"/>
          <p:cNvSpPr txBox="1"/>
          <p:nvPr/>
        </p:nvSpPr>
        <p:spPr>
          <a:xfrm>
            <a:off x="2514600" y="5715000"/>
            <a:ext cx="6629400" cy="492443"/>
          </a:xfrm>
          <a:prstGeom prst="rect">
            <a:avLst/>
          </a:prstGeom>
          <a:noFill/>
        </p:spPr>
        <p:txBody>
          <a:bodyPr wrap="square" rtlCol="0">
            <a:spAutoFit/>
          </a:bodyPr>
          <a:lstStyle/>
          <a:p>
            <a:pPr algn="r"/>
            <a:r>
              <a:rPr lang="en-US" sz="1400" dirty="0" smtClean="0">
                <a:solidFill>
                  <a:schemeClr val="tx1"/>
                </a:solidFill>
              </a:rPr>
              <a:t>Source: EPA</a:t>
            </a:r>
            <a:endParaRPr lang="en-US" sz="1400" dirty="0" smtClean="0">
              <a:solidFill>
                <a:schemeClr val="bg1"/>
              </a:solidFill>
            </a:endParaRPr>
          </a:p>
          <a:p>
            <a:pPr algn="r"/>
            <a:endParaRPr lang="en-US" sz="1200" dirty="0">
              <a:solidFill>
                <a:schemeClr val="bg1"/>
              </a:solidFill>
            </a:endParaRPr>
          </a:p>
        </p:txBody>
      </p:sp>
      <p:sp>
        <p:nvSpPr>
          <p:cNvPr id="3" name="Rectangle 2"/>
          <p:cNvSpPr/>
          <p:nvPr/>
        </p:nvSpPr>
        <p:spPr>
          <a:xfrm>
            <a:off x="4053301" y="3132419"/>
            <a:ext cx="5090699" cy="2215991"/>
          </a:xfrm>
          <a:prstGeom prst="rect">
            <a:avLst/>
          </a:prstGeom>
        </p:spPr>
        <p:txBody>
          <a:bodyPr wrap="square">
            <a:spAutoFit/>
          </a:bodyPr>
          <a:lstStyle/>
          <a:p>
            <a:pPr>
              <a:spcBef>
                <a:spcPts val="600"/>
              </a:spcBef>
            </a:pPr>
            <a:r>
              <a:rPr lang="en-US" sz="3200" dirty="0" smtClean="0">
                <a:latin typeface="Arial" panose="020B0604020202020204" pitchFamily="34" charset="0"/>
              </a:rPr>
              <a:t>Carbon Dioxide (CO</a:t>
            </a:r>
            <a:r>
              <a:rPr lang="en-US" sz="3200" baseline="-25000" dirty="0" smtClean="0">
                <a:latin typeface="Arial" panose="020B0604020202020204" pitchFamily="34" charset="0"/>
              </a:rPr>
              <a:t>2</a:t>
            </a:r>
            <a:r>
              <a:rPr lang="en-US" sz="3200" dirty="0" smtClean="0">
                <a:latin typeface="Arial" panose="020B0604020202020204" pitchFamily="34" charset="0"/>
              </a:rPr>
              <a:t>) – </a:t>
            </a:r>
            <a:r>
              <a:rPr lang="en-US" sz="3200" dirty="0">
                <a:latin typeface="Arial" panose="020B0604020202020204" pitchFamily="34" charset="0"/>
              </a:rPr>
              <a:t>1</a:t>
            </a:r>
            <a:endParaRPr lang="en-US" sz="3200" dirty="0"/>
          </a:p>
          <a:p>
            <a:pPr>
              <a:spcBef>
                <a:spcPts val="600"/>
              </a:spcBef>
            </a:pPr>
            <a:r>
              <a:rPr lang="en-US" sz="3200" dirty="0" smtClean="0">
                <a:latin typeface="Arial" panose="020B0604020202020204" pitchFamily="34" charset="0"/>
              </a:rPr>
              <a:t>Methane (CH</a:t>
            </a:r>
            <a:r>
              <a:rPr lang="en-US" sz="3200" baseline="-25000" dirty="0" smtClean="0">
                <a:latin typeface="Arial" panose="020B0604020202020204" pitchFamily="34" charset="0"/>
              </a:rPr>
              <a:t>4</a:t>
            </a:r>
            <a:r>
              <a:rPr lang="en-US" sz="3200" dirty="0" smtClean="0">
                <a:latin typeface="Arial" panose="020B0604020202020204" pitchFamily="34" charset="0"/>
              </a:rPr>
              <a:t>) – </a:t>
            </a:r>
            <a:r>
              <a:rPr lang="en-US" sz="3200" dirty="0">
                <a:latin typeface="Arial" panose="020B0604020202020204" pitchFamily="34" charset="0"/>
              </a:rPr>
              <a:t>21</a:t>
            </a:r>
            <a:endParaRPr lang="en-US" sz="3200" dirty="0"/>
          </a:p>
          <a:p>
            <a:pPr>
              <a:spcBef>
                <a:spcPts val="600"/>
              </a:spcBef>
            </a:pPr>
            <a:r>
              <a:rPr lang="en-US" sz="3200" dirty="0" smtClean="0">
                <a:latin typeface="Arial" panose="020B0604020202020204" pitchFamily="34" charset="0"/>
              </a:rPr>
              <a:t>Nitrous Oxide (NO</a:t>
            </a:r>
            <a:r>
              <a:rPr lang="en-US" sz="3200" baseline="-25000" dirty="0" smtClean="0">
                <a:latin typeface="Arial" panose="020B0604020202020204" pitchFamily="34" charset="0"/>
              </a:rPr>
              <a:t>2</a:t>
            </a:r>
            <a:r>
              <a:rPr lang="en-US" sz="3200" dirty="0" smtClean="0">
                <a:latin typeface="Arial" panose="020B0604020202020204" pitchFamily="34" charset="0"/>
              </a:rPr>
              <a:t>) – </a:t>
            </a:r>
            <a:r>
              <a:rPr lang="en-US" sz="3200" dirty="0">
                <a:latin typeface="Arial" panose="020B0604020202020204" pitchFamily="34" charset="0"/>
              </a:rPr>
              <a:t>310</a:t>
            </a:r>
            <a:endParaRPr lang="en-US" sz="3200" dirty="0"/>
          </a:p>
          <a:p>
            <a:r>
              <a:rPr lang="en-US" sz="3200" dirty="0">
                <a:latin typeface="Arial" panose="020B0604020202020204" pitchFamily="34" charset="0"/>
              </a:rPr>
              <a:t>CFCs </a:t>
            </a:r>
            <a:r>
              <a:rPr lang="en-US" sz="3200" dirty="0" smtClean="0">
                <a:latin typeface="Arial" panose="020B0604020202020204" pitchFamily="34" charset="0"/>
              </a:rPr>
              <a:t>– 6,500 -15,000</a:t>
            </a:r>
            <a:endParaRPr lang="en-US" sz="3200" dirty="0"/>
          </a:p>
        </p:txBody>
      </p:sp>
      <p:pic>
        <p:nvPicPr>
          <p:cNvPr id="1028" name="Picture 4" descr="http://blogs.voanews.com/science-world/files/2012/02/global_warming_480x300_v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45" y="3132419"/>
            <a:ext cx="3435764" cy="251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26469"/>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6" name="Content Placeholder 5"/>
          <p:cNvSpPr>
            <a:spLocks noGrp="1"/>
          </p:cNvSpPr>
          <p:nvPr>
            <p:ph idx="1"/>
          </p:nvPr>
        </p:nvSpPr>
        <p:spPr>
          <a:xfrm>
            <a:off x="1828800" y="3627437"/>
            <a:ext cx="6629400" cy="2392363"/>
          </a:xfrm>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smtClean="0">
                <a:hlinkClick r:id="rId4"/>
              </a:rPr>
              <a:t>The Carbon Cycle </a:t>
            </a:r>
            <a:r>
              <a:rPr lang="en-US" dirty="0" smtClean="0"/>
              <a:t>– by NASA</a:t>
            </a:r>
          </a:p>
          <a:p>
            <a:pPr marL="0" indent="0">
              <a:buNone/>
            </a:pPr>
            <a:r>
              <a:rPr lang="en-US" dirty="0" smtClean="0">
                <a:hlinkClick r:id="rId5"/>
              </a:rPr>
              <a:t>The Green House Effect</a:t>
            </a:r>
            <a:r>
              <a:rPr lang="en-US" dirty="0" smtClean="0"/>
              <a:t> – by NASA</a:t>
            </a:r>
          </a:p>
          <a:p>
            <a:pPr marL="0" indent="0">
              <a:buNone/>
            </a:pPr>
            <a:r>
              <a:rPr lang="en-US" dirty="0" smtClean="0">
                <a:hlinkClick r:id="rId6"/>
              </a:rPr>
              <a:t>Discovery Channel - Global Warming</a:t>
            </a:r>
            <a:r>
              <a:rPr lang="en-US" dirty="0"/>
              <a:t> (</a:t>
            </a:r>
            <a:r>
              <a:rPr lang="en-US" dirty="0" smtClean="0"/>
              <a:t>recommended) </a:t>
            </a:r>
          </a:p>
        </p:txBody>
      </p:sp>
      <p:sp>
        <p:nvSpPr>
          <p:cNvPr id="7" name="Textfeld 6"/>
          <p:cNvSpPr txBox="1"/>
          <p:nvPr/>
        </p:nvSpPr>
        <p:spPr>
          <a:xfrm>
            <a:off x="1447800" y="2819400"/>
            <a:ext cx="6477000" cy="646331"/>
          </a:xfrm>
          <a:prstGeom prst="rect">
            <a:avLst/>
          </a:prstGeom>
          <a:noFill/>
        </p:spPr>
        <p:txBody>
          <a:bodyPr wrap="square" rtlCol="0">
            <a:spAutoFit/>
          </a:bodyPr>
          <a:lstStyle/>
          <a:p>
            <a:pPr algn="ctr"/>
            <a:r>
              <a:rPr lang="de-DE" sz="3600" b="1" dirty="0" smtClean="0"/>
              <a:t>Videos</a:t>
            </a:r>
            <a:endParaRPr lang="de-DE" sz="3600" b="1" dirty="0"/>
          </a:p>
        </p:txBody>
      </p:sp>
      <p:sp>
        <p:nvSpPr>
          <p:cNvPr id="2" name="Rechteck 1"/>
          <p:cNvSpPr/>
          <p:nvPr/>
        </p:nvSpPr>
        <p:spPr>
          <a:xfrm>
            <a:off x="838200" y="398304"/>
            <a:ext cx="7696200" cy="1920526"/>
          </a:xfrm>
          <a:prstGeom prst="rect">
            <a:avLst/>
          </a:prstGeom>
        </p:spPr>
        <p:txBody>
          <a:bodyPr wrap="square">
            <a:spAutoFit/>
          </a:bodyPr>
          <a:lstStyle/>
          <a:p>
            <a:pPr algn="ctr"/>
            <a:r>
              <a:rPr lang="en-US" sz="2000" dirty="0">
                <a:solidFill>
                  <a:srgbClr val="000000"/>
                </a:solidFill>
              </a:rPr>
              <a:t>to make relations and </a:t>
            </a:r>
            <a:r>
              <a:rPr lang="en-US" sz="2000" dirty="0" smtClean="0">
                <a:solidFill>
                  <a:srgbClr val="000000"/>
                </a:solidFill>
              </a:rPr>
              <a:t>comparisons </a:t>
            </a:r>
            <a:r>
              <a:rPr lang="en-US" sz="2000" dirty="0">
                <a:solidFill>
                  <a:srgbClr val="000000"/>
                </a:solidFill>
              </a:rPr>
              <a:t>much easier…</a:t>
            </a:r>
          </a:p>
          <a:p>
            <a:pPr algn="ctr"/>
            <a:r>
              <a:rPr lang="en-US" sz="5400" b="1" dirty="0">
                <a:ln>
                  <a:solidFill>
                    <a:srgbClr val="000000"/>
                  </a:solidFill>
                </a:ln>
                <a:solidFill>
                  <a:srgbClr val="FF0000"/>
                </a:solidFill>
              </a:rPr>
              <a:t>CO</a:t>
            </a:r>
            <a:r>
              <a:rPr lang="en-US" sz="5400" b="1" baseline="-25000" dirty="0">
                <a:ln>
                  <a:solidFill>
                    <a:srgbClr val="000000"/>
                  </a:solidFill>
                </a:ln>
                <a:solidFill>
                  <a:srgbClr val="FF0000"/>
                </a:solidFill>
              </a:rPr>
              <a:t>2</a:t>
            </a:r>
            <a:r>
              <a:rPr lang="en-US" sz="5400" b="1" dirty="0">
                <a:ln>
                  <a:solidFill>
                    <a:srgbClr val="000000"/>
                  </a:solidFill>
                </a:ln>
                <a:solidFill>
                  <a:srgbClr val="FF0000"/>
                </a:solidFill>
              </a:rPr>
              <a:t> equivalent</a:t>
            </a:r>
          </a:p>
          <a:p>
            <a:pPr algn="ctr">
              <a:lnSpc>
                <a:spcPct val="140000"/>
              </a:lnSpc>
            </a:pPr>
            <a:r>
              <a:rPr lang="en-US" sz="3200" dirty="0" smtClean="0">
                <a:solidFill>
                  <a:srgbClr val="000000"/>
                </a:solidFill>
              </a:rPr>
              <a:t>-&gt; CO</a:t>
            </a:r>
            <a:r>
              <a:rPr lang="en-US" sz="3200" baseline="-25000" dirty="0" smtClean="0">
                <a:solidFill>
                  <a:srgbClr val="000000"/>
                </a:solidFill>
              </a:rPr>
              <a:t>2</a:t>
            </a:r>
            <a:r>
              <a:rPr lang="en-US" sz="3200" dirty="0" smtClean="0">
                <a:solidFill>
                  <a:srgbClr val="000000"/>
                </a:solidFill>
              </a:rPr>
              <a:t>e </a:t>
            </a:r>
            <a:r>
              <a:rPr lang="en-US" sz="3200" dirty="0">
                <a:solidFill>
                  <a:srgbClr val="000000"/>
                </a:solidFill>
              </a:rPr>
              <a:t>= CO</a:t>
            </a:r>
            <a:r>
              <a:rPr lang="en-US" sz="3200" baseline="-25000" dirty="0">
                <a:solidFill>
                  <a:srgbClr val="000000"/>
                </a:solidFill>
              </a:rPr>
              <a:t>2</a:t>
            </a:r>
            <a:r>
              <a:rPr lang="en-US" sz="3200" dirty="0">
                <a:solidFill>
                  <a:srgbClr val="000000"/>
                </a:solidFill>
              </a:rPr>
              <a:t> + CH</a:t>
            </a:r>
            <a:r>
              <a:rPr lang="en-US" sz="3200" baseline="-25000" dirty="0">
                <a:solidFill>
                  <a:srgbClr val="000000"/>
                </a:solidFill>
              </a:rPr>
              <a:t>4</a:t>
            </a:r>
            <a:r>
              <a:rPr lang="en-US" sz="3200" dirty="0">
                <a:solidFill>
                  <a:srgbClr val="000000"/>
                </a:solidFill>
              </a:rPr>
              <a:t> + N</a:t>
            </a:r>
            <a:r>
              <a:rPr lang="en-US" sz="3200" baseline="-25000" dirty="0">
                <a:solidFill>
                  <a:srgbClr val="000000"/>
                </a:solidFill>
              </a:rPr>
              <a:t>2</a:t>
            </a:r>
            <a:r>
              <a:rPr lang="en-US" sz="3200" dirty="0">
                <a:solidFill>
                  <a:srgbClr val="000000"/>
                </a:solidFill>
              </a:rPr>
              <a:t>O + </a:t>
            </a:r>
            <a:r>
              <a:rPr lang="en-US" sz="3200" dirty="0" smtClean="0">
                <a:solidFill>
                  <a:srgbClr val="000000"/>
                </a:solidFill>
              </a:rPr>
              <a:t>… &lt;- </a:t>
            </a:r>
            <a:endParaRPr lang="en-US" sz="3200" dirty="0">
              <a:solidFill>
                <a:srgbClr val="000000"/>
              </a:solidFill>
            </a:endParaRPr>
          </a:p>
        </p:txBody>
      </p:sp>
      <p:sp>
        <p:nvSpPr>
          <p:cNvPr id="3" name="Pfeil nach rechts 2"/>
          <p:cNvSpPr/>
          <p:nvPr/>
        </p:nvSpPr>
        <p:spPr>
          <a:xfrm>
            <a:off x="990600" y="3733800"/>
            <a:ext cx="609600" cy="3810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10" name="Pfeil nach rechts 9"/>
          <p:cNvSpPr/>
          <p:nvPr/>
        </p:nvSpPr>
        <p:spPr>
          <a:xfrm>
            <a:off x="990600" y="4343400"/>
            <a:ext cx="609600" cy="3810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
        <p:nvSpPr>
          <p:cNvPr id="11" name="Pfeil nach rechts 10"/>
          <p:cNvSpPr/>
          <p:nvPr/>
        </p:nvSpPr>
        <p:spPr>
          <a:xfrm>
            <a:off x="990600" y="4953000"/>
            <a:ext cx="609600" cy="381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48381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1.gstatic.com/images?q=tbn:ANd9GcT2gbXCbZ3JveX9zJcCOEXjCuESTfX741HUwc7xQlRo6ij_xn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438" y="-1"/>
            <a:ext cx="4223123" cy="283596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31081"/>
            <a:ext cx="9142560" cy="826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Content Placeholder 2"/>
          <p:cNvSpPr txBox="1">
            <a:spLocks/>
          </p:cNvSpPr>
          <p:nvPr/>
        </p:nvSpPr>
        <p:spPr>
          <a:xfrm>
            <a:off x="4191000" y="5257800"/>
            <a:ext cx="4953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dirty="0"/>
          </a:p>
        </p:txBody>
      </p:sp>
      <p:sp>
        <p:nvSpPr>
          <p:cNvPr id="5" name="TextBox 4"/>
          <p:cNvSpPr txBox="1"/>
          <p:nvPr/>
        </p:nvSpPr>
        <p:spPr>
          <a:xfrm>
            <a:off x="2514600" y="5786735"/>
            <a:ext cx="6629400" cy="461665"/>
          </a:xfrm>
          <a:prstGeom prst="rect">
            <a:avLst/>
          </a:prstGeom>
          <a:noFill/>
        </p:spPr>
        <p:txBody>
          <a:bodyPr wrap="square" rtlCol="0">
            <a:spAutoFit/>
          </a:bodyPr>
          <a:lstStyle/>
          <a:p>
            <a:pPr algn="r"/>
            <a:r>
              <a:rPr lang="en-US" sz="1200" dirty="0" smtClean="0"/>
              <a:t>Source: ???????????</a:t>
            </a:r>
          </a:p>
          <a:p>
            <a:pPr algn="r"/>
            <a:endParaRPr lang="en-US" sz="1200" dirty="0"/>
          </a:p>
        </p:txBody>
      </p:sp>
      <p:pic>
        <p:nvPicPr>
          <p:cNvPr id="10" name="Bild 9" descr="abgase_flugzeug.jpg"/>
          <p:cNvPicPr>
            <a:picLocks noChangeAspect="1"/>
          </p:cNvPicPr>
          <p:nvPr/>
        </p:nvPicPr>
        <p:blipFill rotWithShape="1">
          <a:blip r:embed="rId5">
            <a:extLst>
              <a:ext uri="{28A0092B-C50C-407E-A947-70E740481C1C}">
                <a14:useLocalDpi xmlns:a14="http://schemas.microsoft.com/office/drawing/2010/main" val="0"/>
              </a:ext>
            </a:extLst>
          </a:blip>
          <a:srcRect t="35593"/>
          <a:stretch/>
        </p:blipFill>
        <p:spPr>
          <a:xfrm>
            <a:off x="-2" y="-1"/>
            <a:ext cx="6241775" cy="3280425"/>
          </a:xfrm>
          <a:prstGeom prst="rect">
            <a:avLst/>
          </a:prstGeom>
        </p:spPr>
      </p:pic>
      <p:pic>
        <p:nvPicPr>
          <p:cNvPr id="11" name="Bild 10" descr="Abgase Fabriken Verkeh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6599" y="2703803"/>
            <a:ext cx="5164748" cy="3327290"/>
          </a:xfrm>
          <a:prstGeom prst="rect">
            <a:avLst/>
          </a:prstGeom>
        </p:spPr>
      </p:pic>
      <p:pic>
        <p:nvPicPr>
          <p:cNvPr id="12" name="Bild 11" descr="Abgase Aut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2" y="3250525"/>
            <a:ext cx="4232296" cy="2795079"/>
          </a:xfrm>
          <a:prstGeom prst="rect">
            <a:avLst/>
          </a:prstGeom>
        </p:spPr>
      </p:pic>
      <p:pic>
        <p:nvPicPr>
          <p:cNvPr id="4" name="Bild 3" descr="Bild Kuh_Methan.jpg"/>
          <p:cNvPicPr>
            <a:picLocks noChangeAspect="1"/>
          </p:cNvPicPr>
          <p:nvPr/>
        </p:nvPicPr>
        <p:blipFill rotWithShape="1">
          <a:blip r:embed="rId8">
            <a:extLst>
              <a:ext uri="{28A0092B-C50C-407E-A947-70E740481C1C}">
                <a14:useLocalDpi xmlns:a14="http://schemas.microsoft.com/office/drawing/2010/main" val="0"/>
              </a:ext>
            </a:extLst>
          </a:blip>
          <a:srcRect l="27196"/>
          <a:stretch/>
        </p:blipFill>
        <p:spPr>
          <a:xfrm>
            <a:off x="3004727" y="2073283"/>
            <a:ext cx="3074504" cy="2748601"/>
          </a:xfrm>
          <a:prstGeom prst="rect">
            <a:avLst/>
          </a:prstGeom>
        </p:spPr>
      </p:pic>
      <p:sp>
        <p:nvSpPr>
          <p:cNvPr id="7" name="Content Placeholder 5"/>
          <p:cNvSpPr txBox="1">
            <a:spLocks/>
          </p:cNvSpPr>
          <p:nvPr/>
        </p:nvSpPr>
        <p:spPr>
          <a:xfrm>
            <a:off x="155707" y="126926"/>
            <a:ext cx="2494632" cy="7168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400" b="1" dirty="0" smtClean="0"/>
              <a:t>Causes</a:t>
            </a:r>
            <a:endParaRPr lang="en-US" sz="4400" b="1" dirty="0"/>
          </a:p>
        </p:txBody>
      </p:sp>
    </p:spTree>
    <p:extLst>
      <p:ext uri="{BB962C8B-B14F-4D97-AF65-F5344CB8AC3E}">
        <p14:creationId xmlns:p14="http://schemas.microsoft.com/office/powerpoint/2010/main" val="608195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838</Words>
  <Application>Microsoft Office PowerPoint</Application>
  <PresentationFormat>On-screen Show (4:3)</PresentationFormat>
  <Paragraphs>177</Paragraphs>
  <Slides>39</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Microsoft YaHei</vt:lpstr>
      <vt:lpstr>Arial</vt:lpstr>
      <vt:lpstr>Courier New</vt:lpstr>
      <vt:lpstr>Times New Roman</vt:lpstr>
      <vt:lpstr>Wingdings</vt:lpstr>
      <vt:lpstr/>
      <vt:lpstr>PowerPoint Presentation</vt:lpstr>
      <vt:lpstr>PowerPoint Presentation</vt:lpstr>
      <vt:lpstr>Some Definitions…</vt:lpstr>
      <vt:lpstr>What are the reasons for Climate Change?</vt:lpstr>
      <vt:lpstr>Greenhouses Gases</vt:lpstr>
      <vt:lpstr>PowerPoint Presentation</vt:lpstr>
      <vt:lpstr>Global Warming Potential</vt:lpstr>
      <vt:lpstr>PowerPoint Presentation</vt:lpstr>
      <vt:lpstr>PowerPoint Presentation</vt:lpstr>
      <vt:lpstr>PowerPoint Presentation</vt:lpstr>
      <vt:lpstr>PowerPoint Presentation</vt:lpstr>
      <vt:lpstr>PowerPoint Presentation</vt:lpstr>
      <vt:lpstr>PowerPoint Presentation</vt:lpstr>
      <vt:lpstr>Global Temperature Models</vt:lpstr>
      <vt:lpstr>PowerPoint Presentation</vt:lpstr>
      <vt:lpstr>PowerPoint Presentation</vt:lpstr>
      <vt:lpstr>PowerPoint Presentation</vt:lpstr>
      <vt:lpstr>PowerPoint Presentation</vt:lpstr>
      <vt:lpstr>PowerPoint Presentation</vt:lpstr>
      <vt:lpstr>Carbon Content</vt:lpstr>
      <vt:lpstr>Melting Permafrost</vt:lpstr>
      <vt:lpstr>Melting Ice</vt:lpstr>
      <vt:lpstr>Losing Arctic Sea Ice</vt:lpstr>
      <vt:lpstr>Albedo Effect</vt:lpstr>
      <vt:lpstr>Warming Ocean Temperature</vt:lpstr>
      <vt:lpstr>Weather Patterns</vt:lpstr>
      <vt:lpstr>Sea Levels</vt:lpstr>
      <vt:lpstr>PowerPoint Presentation</vt:lpstr>
      <vt:lpstr>PowerPoint Presentation</vt:lpstr>
      <vt:lpstr>PowerPoint Presentation</vt:lpstr>
      <vt:lpstr>Climate Refugees</vt:lpstr>
      <vt:lpstr>Dry Rivers and Food Security</vt:lpstr>
      <vt:lpstr>Dry Rivers - India</vt:lpstr>
      <vt:lpstr>Dry Rivers - China</vt:lpstr>
      <vt:lpstr>PowerPoint Presentation</vt:lpstr>
      <vt:lpstr>PowerPoint Presentation</vt:lpstr>
      <vt:lpstr>Energy Potential</vt:lpstr>
      <vt:lpstr>“Don’t be put off by people who know what is not possible. Do what needs to be done, and check to see if it was impossible only after you are done.”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Display</dc:creator>
  <cp:lastModifiedBy>geni</cp:lastModifiedBy>
  <cp:revision>80</cp:revision>
  <dcterms:modified xsi:type="dcterms:W3CDTF">2013-07-11T21:27:46Z</dcterms:modified>
</cp:coreProperties>
</file>