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Default Extension="vml" ContentType="application/vnd.openxmlformats-officedocument.vmlDrawing"/>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5"/>
  </p:notesMasterIdLst>
  <p:handoutMasterIdLst>
    <p:handoutMasterId r:id="rId36"/>
  </p:handoutMasterIdLst>
  <p:sldIdLst>
    <p:sldId id="269" r:id="rId2"/>
    <p:sldId id="280" r:id="rId3"/>
    <p:sldId id="299" r:id="rId4"/>
    <p:sldId id="296" r:id="rId5"/>
    <p:sldId id="297" r:id="rId6"/>
    <p:sldId id="298" r:id="rId7"/>
    <p:sldId id="287" r:id="rId8"/>
    <p:sldId id="283" r:id="rId9"/>
    <p:sldId id="284" r:id="rId10"/>
    <p:sldId id="302" r:id="rId11"/>
    <p:sldId id="315" r:id="rId12"/>
    <p:sldId id="289" r:id="rId13"/>
    <p:sldId id="304" r:id="rId14"/>
    <p:sldId id="292" r:id="rId15"/>
    <p:sldId id="305" r:id="rId16"/>
    <p:sldId id="314" r:id="rId17"/>
    <p:sldId id="306" r:id="rId18"/>
    <p:sldId id="324" r:id="rId19"/>
    <p:sldId id="311" r:id="rId20"/>
    <p:sldId id="316" r:id="rId21"/>
    <p:sldId id="323" r:id="rId22"/>
    <p:sldId id="318" r:id="rId23"/>
    <p:sldId id="294" r:id="rId24"/>
    <p:sldId id="317" r:id="rId25"/>
    <p:sldId id="295" r:id="rId26"/>
    <p:sldId id="320" r:id="rId27"/>
    <p:sldId id="322" r:id="rId28"/>
    <p:sldId id="279" r:id="rId29"/>
    <p:sldId id="281" r:id="rId30"/>
    <p:sldId id="282" r:id="rId31"/>
    <p:sldId id="285" r:id="rId32"/>
    <p:sldId id="286" r:id="rId33"/>
    <p:sldId id="293"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6699"/>
    <a:srgbClr val="2B74B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30" autoAdjust="0"/>
    <p:restoredTop sz="94628" autoAdjust="0"/>
  </p:normalViewPr>
  <p:slideViewPr>
    <p:cSldViewPr snapToGrid="0">
      <p:cViewPr>
        <p:scale>
          <a:sx n="100" d="100"/>
          <a:sy n="100" d="100"/>
        </p:scale>
        <p:origin x="-396"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1974"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grife\Local%20Settings\Temporary%20Internet%20Files\Content.Outlook\4HM3Y9I2\FY%202011%20Water%20Supply%20Chart%20.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cpieroni\Local%20Settings\Temporary%20Internet%20Files\Content.Outlook\FCOQACEK\City%20Historical%20Water%20Conservation%20Data-COPY2.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ad\DFS\WTR-Shared\Groups\Resources%20&amp;%20Planning\Water%20Purification%20Demonstration%20Project\Public%20Outreach\Speakers%20Bureau\cost%20of%20water%20jpasek%20102610%20(Autosav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ctr">
              <a:defRPr sz="2800">
                <a:effectLst>
                  <a:outerShdw blurRad="38100" dist="38100" dir="2700000" algn="tl">
                    <a:srgbClr val="000000">
                      <a:alpha val="43137"/>
                    </a:srgbClr>
                  </a:outerShdw>
                </a:effectLst>
              </a:defRPr>
            </a:pPr>
            <a:r>
              <a:rPr lang="en-US" sz="3600" b="0" cap="small" baseline="0" dirty="0" smtClean="0">
                <a:solidFill>
                  <a:srgbClr val="336699"/>
                </a:solidFill>
                <a:effectLst/>
              </a:rPr>
              <a:t>City of San Diego’s Water Supplies </a:t>
            </a:r>
            <a:br>
              <a:rPr lang="en-US" sz="3600" b="0" cap="small" baseline="0" dirty="0" smtClean="0">
                <a:solidFill>
                  <a:srgbClr val="336699"/>
                </a:solidFill>
                <a:effectLst/>
              </a:rPr>
            </a:br>
            <a:r>
              <a:rPr lang="en-US" sz="1800" b="0" cap="small" baseline="0" dirty="0" smtClean="0">
                <a:solidFill>
                  <a:srgbClr val="336699"/>
                </a:solidFill>
                <a:effectLst/>
              </a:rPr>
              <a:t>Seven </a:t>
            </a:r>
            <a:r>
              <a:rPr lang="en-US" sz="1800" b="0" cap="small" baseline="0" dirty="0">
                <a:solidFill>
                  <a:srgbClr val="336699"/>
                </a:solidFill>
                <a:effectLst/>
              </a:rPr>
              <a:t>Year </a:t>
            </a:r>
            <a:r>
              <a:rPr lang="en-US" sz="1800" b="0" cap="small" baseline="0" dirty="0" smtClean="0">
                <a:solidFill>
                  <a:srgbClr val="336699"/>
                </a:solidFill>
                <a:effectLst/>
              </a:rPr>
              <a:t>Historical Average – FY 2005 - 2012</a:t>
            </a:r>
            <a:endParaRPr lang="en-US" sz="1800" b="0" cap="small" baseline="0" dirty="0">
              <a:solidFill>
                <a:srgbClr val="336699"/>
              </a:solidFill>
              <a:effectLst/>
            </a:endParaRPr>
          </a:p>
        </c:rich>
      </c:tx>
      <c:layout>
        <c:manualLayout>
          <c:xMode val="edge"/>
          <c:yMode val="edge"/>
          <c:x val="0.19213220410778586"/>
          <c:y val="1.4123580214786463E-2"/>
        </c:manualLayout>
      </c:layout>
    </c:title>
    <c:view3D>
      <c:rotX val="30"/>
      <c:perspective val="30"/>
    </c:view3D>
    <c:plotArea>
      <c:layout>
        <c:manualLayout>
          <c:layoutTarget val="inner"/>
          <c:xMode val="edge"/>
          <c:yMode val="edge"/>
          <c:x val="9.3055555555557029E-2"/>
          <c:y val="0.33861366287547839"/>
          <c:w val="0.81388888888889288"/>
          <c:h val="0.55865230387868181"/>
        </c:manualLayout>
      </c:layout>
      <c:pie3DChart>
        <c:varyColors val="1"/>
        <c:ser>
          <c:idx val="0"/>
          <c:order val="0"/>
          <c:explosion val="25"/>
          <c:dLbls>
            <c:dLbl>
              <c:idx val="0"/>
              <c:layout>
                <c:manualLayout>
                  <c:x val="9.0380338822511994E-2"/>
                  <c:y val="2.7489670459896361E-2"/>
                </c:manualLayout>
              </c:layout>
              <c:tx>
                <c:rich>
                  <a:bodyPr/>
                  <a:lstStyle/>
                  <a:p>
                    <a:r>
                      <a:rPr lang="en-US" dirty="0"/>
                      <a:t>Local Surface </a:t>
                    </a:r>
                    <a:r>
                      <a:rPr lang="en-US" dirty="0" smtClean="0"/>
                      <a:t>Water 7.30</a:t>
                    </a:r>
                    <a:r>
                      <a:rPr lang="en-US" dirty="0"/>
                      <a:t>%</a:t>
                    </a:r>
                  </a:p>
                </c:rich>
              </c:tx>
              <c:showVal val="1"/>
              <c:showCatName val="1"/>
            </c:dLbl>
            <c:dLbl>
              <c:idx val="1"/>
              <c:layout>
                <c:manualLayout>
                  <c:x val="-0.48824669731272435"/>
                  <c:y val="-0.11448546061019653"/>
                </c:manualLayout>
              </c:layout>
              <c:tx>
                <c:rich>
                  <a:bodyPr/>
                  <a:lstStyle/>
                  <a:p>
                    <a:r>
                      <a:rPr lang="en-US" sz="1800" dirty="0">
                        <a:solidFill>
                          <a:srgbClr val="336699"/>
                        </a:solidFill>
                      </a:rPr>
                      <a:t>I</a:t>
                    </a:r>
                    <a:r>
                      <a:rPr lang="en-US" sz="2000" dirty="0"/>
                      <a:t>mported </a:t>
                    </a:r>
                    <a:r>
                      <a:rPr lang="en-US" sz="2000" dirty="0" smtClean="0"/>
                      <a:t>Water</a:t>
                    </a:r>
                    <a:r>
                      <a:rPr lang="en-US" sz="2000" baseline="0" dirty="0" smtClean="0"/>
                      <a:t> </a:t>
                    </a:r>
                    <a:r>
                      <a:rPr lang="en-US" sz="2000" dirty="0" smtClean="0"/>
                      <a:t>76.8%</a:t>
                    </a:r>
                    <a:endParaRPr lang="en-US" sz="2000" dirty="0"/>
                  </a:p>
                </c:rich>
              </c:tx>
              <c:showVal val="1"/>
              <c:showCatName val="1"/>
            </c:dLbl>
            <c:dLbl>
              <c:idx val="2"/>
              <c:layout>
                <c:manualLayout>
                  <c:x val="-8.5359816604121952E-2"/>
                  <c:y val="3.682229752249782E-2"/>
                </c:manualLayout>
              </c:layout>
              <c:tx>
                <c:rich>
                  <a:bodyPr/>
                  <a:lstStyle/>
                  <a:p>
                    <a:r>
                      <a:rPr lang="en-US" sz="1800" dirty="0" smtClean="0">
                        <a:solidFill>
                          <a:srgbClr val="336699"/>
                        </a:solidFill>
                      </a:rPr>
                      <a:t>C</a:t>
                    </a:r>
                    <a:r>
                      <a:rPr lang="en-US" dirty="0" smtClean="0">
                        <a:solidFill>
                          <a:srgbClr val="336699"/>
                        </a:solidFill>
                      </a:rPr>
                      <a:t>onservation</a:t>
                    </a:r>
                    <a:r>
                      <a:rPr lang="en-US" baseline="0" dirty="0" smtClean="0">
                        <a:solidFill>
                          <a:srgbClr val="336699"/>
                        </a:solidFill>
                      </a:rPr>
                      <a:t> </a:t>
                    </a:r>
                    <a:r>
                      <a:rPr lang="en-US" dirty="0" smtClean="0">
                        <a:solidFill>
                          <a:srgbClr val="336699"/>
                        </a:solidFill>
                      </a:rPr>
                      <a:t>13.1%</a:t>
                    </a:r>
                    <a:endParaRPr lang="en-US" dirty="0">
                      <a:solidFill>
                        <a:srgbClr val="336699"/>
                      </a:solidFill>
                    </a:endParaRPr>
                  </a:p>
                </c:rich>
              </c:tx>
              <c:showVal val="1"/>
              <c:showCatName val="1"/>
            </c:dLbl>
            <c:dLbl>
              <c:idx val="3"/>
              <c:layout>
                <c:manualLayout>
                  <c:x val="-0.12676046444388392"/>
                  <c:y val="-2.8727793472682932E-2"/>
                </c:manualLayout>
              </c:layout>
              <c:tx>
                <c:rich>
                  <a:bodyPr/>
                  <a:lstStyle/>
                  <a:p>
                    <a:r>
                      <a:rPr lang="en-US" dirty="0"/>
                      <a:t>Recycled </a:t>
                    </a:r>
                    <a:r>
                      <a:rPr lang="en-US" dirty="0" smtClean="0"/>
                      <a:t>Water</a:t>
                    </a:r>
                    <a:r>
                      <a:rPr lang="en-US" baseline="0" dirty="0" smtClean="0"/>
                      <a:t> </a:t>
                    </a:r>
                    <a:r>
                      <a:rPr lang="en-US" dirty="0" smtClean="0"/>
                      <a:t>2.80</a:t>
                    </a:r>
                    <a:r>
                      <a:rPr lang="en-US" dirty="0"/>
                      <a:t>%</a:t>
                    </a:r>
                  </a:p>
                </c:rich>
              </c:tx>
              <c:showVal val="1"/>
              <c:showCatName val="1"/>
            </c:dLbl>
            <c:dLbl>
              <c:idx val="4"/>
              <c:layout>
                <c:manualLayout>
                  <c:x val="2.7944470754980841E-2"/>
                  <c:y val="-2.8727793472682932E-2"/>
                </c:manualLayout>
              </c:layout>
              <c:tx>
                <c:rich>
                  <a:bodyPr/>
                  <a:lstStyle/>
                  <a:p>
                    <a:r>
                      <a:rPr lang="en-US" dirty="0" smtClean="0"/>
                      <a:t>Groundwater </a:t>
                    </a:r>
                    <a:r>
                      <a:rPr lang="en-US" dirty="0"/>
                      <a:t>0.10%</a:t>
                    </a:r>
                  </a:p>
                </c:rich>
              </c:tx>
              <c:showVal val="1"/>
              <c:showCatName val="1"/>
            </c:dLbl>
            <c:txPr>
              <a:bodyPr/>
              <a:lstStyle/>
              <a:p>
                <a:pPr>
                  <a:defRPr sz="1800">
                    <a:solidFill>
                      <a:srgbClr val="336699"/>
                    </a:solidFill>
                  </a:defRPr>
                </a:pPr>
                <a:endParaRPr lang="en-US"/>
              </a:p>
            </c:txPr>
            <c:showVal val="1"/>
            <c:showCatName val="1"/>
            <c:showLeaderLines val="1"/>
          </c:dLbls>
          <c:cat>
            <c:strRef>
              <c:f>Sheet1!$A$6:$A$10</c:f>
              <c:strCache>
                <c:ptCount val="5"/>
                <c:pt idx="0">
                  <c:v>Local Surface Water</c:v>
                </c:pt>
                <c:pt idx="1">
                  <c:v>Imported Water</c:v>
                </c:pt>
                <c:pt idx="2">
                  <c:v>Conservation</c:v>
                </c:pt>
                <c:pt idx="3">
                  <c:v>Recycled Water</c:v>
                </c:pt>
                <c:pt idx="4">
                  <c:v>Groundwater</c:v>
                </c:pt>
              </c:strCache>
            </c:strRef>
          </c:cat>
          <c:val>
            <c:numRef>
              <c:f>Sheet1!$B$6:$B$10</c:f>
              <c:numCache>
                <c:formatCode>0.00%</c:formatCode>
                <c:ptCount val="5"/>
                <c:pt idx="0">
                  <c:v>7.2000000000000133E-2</c:v>
                </c:pt>
                <c:pt idx="1">
                  <c:v>0.77400000000000191</c:v>
                </c:pt>
                <c:pt idx="2">
                  <c:v>0.127</c:v>
                </c:pt>
                <c:pt idx="3">
                  <c:v>2.7000000000000239E-2</c:v>
                </c:pt>
                <c:pt idx="4">
                  <c:v>1.0000000000000041E-3</c:v>
                </c:pt>
              </c:numCache>
            </c:numRef>
          </c:val>
        </c:ser>
        <c:dLbls>
          <c:showVal val="1"/>
        </c:dLbls>
      </c:pie3DChart>
      <c:spPr>
        <a:noFill/>
        <a:ln w="25400">
          <a:noFill/>
        </a:ln>
      </c:spPr>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areaChart>
        <c:grouping val="standard"/>
        <c:ser>
          <c:idx val="0"/>
          <c:order val="0"/>
          <c:tx>
            <c:strRef>
              <c:f>Sheet2!$A$1</c:f>
              <c:strCache>
                <c:ptCount val="1"/>
                <c:pt idx="0">
                  <c:v>Year</c:v>
                </c:pt>
              </c:strCache>
            </c:strRef>
          </c:tx>
          <c:cat>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val>
        </c:ser>
        <c:ser>
          <c:idx val="1"/>
          <c:order val="1"/>
          <c:tx>
            <c:strRef>
              <c:f>Sheet2!$B$1</c:f>
              <c:strCache>
                <c:ptCount val="1"/>
                <c:pt idx="0">
                  <c:v>Population</c:v>
                </c:pt>
              </c:strCache>
            </c:strRef>
          </c:tx>
          <c:spPr>
            <a:gradFill>
              <a:gsLst>
                <a:gs pos="0">
                  <a:srgbClr val="009A96"/>
                </a:gs>
                <a:gs pos="72000">
                  <a:srgbClr val="00ACA8"/>
                </a:gs>
                <a:gs pos="100000">
                  <a:srgbClr val="00706D"/>
                </a:gs>
              </a:gsLst>
              <a:lin ang="5400000" scaled="0"/>
            </a:gradFill>
            <a:ln w="15875" cap="rnd">
              <a:solidFill>
                <a:sysClr val="window" lastClr="FFFFFF"/>
              </a:solidFill>
            </a:ln>
          </c:spPr>
          <c:cat>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Sheet2!$B$2:$B$44</c:f>
              <c:numCache>
                <c:formatCode>#,##0</c:formatCode>
                <c:ptCount val="43"/>
                <c:pt idx="0">
                  <c:v>697400</c:v>
                </c:pt>
                <c:pt idx="1">
                  <c:v>697300</c:v>
                </c:pt>
                <c:pt idx="2">
                  <c:v>717600</c:v>
                </c:pt>
                <c:pt idx="3">
                  <c:v>739400</c:v>
                </c:pt>
                <c:pt idx="4">
                  <c:v>750900</c:v>
                </c:pt>
                <c:pt idx="5">
                  <c:v>771200</c:v>
                </c:pt>
                <c:pt idx="6">
                  <c:v>793100</c:v>
                </c:pt>
                <c:pt idx="7">
                  <c:v>813000</c:v>
                </c:pt>
                <c:pt idx="8">
                  <c:v>825500</c:v>
                </c:pt>
                <c:pt idx="9">
                  <c:v>865000</c:v>
                </c:pt>
                <c:pt idx="10">
                  <c:v>875538</c:v>
                </c:pt>
                <c:pt idx="11">
                  <c:v>886100</c:v>
                </c:pt>
                <c:pt idx="12">
                  <c:v>900400</c:v>
                </c:pt>
                <c:pt idx="13">
                  <c:v>923500</c:v>
                </c:pt>
                <c:pt idx="14">
                  <c:v>950200</c:v>
                </c:pt>
                <c:pt idx="15">
                  <c:v>970100</c:v>
                </c:pt>
                <c:pt idx="16">
                  <c:v>995900</c:v>
                </c:pt>
                <c:pt idx="17">
                  <c:v>1019400</c:v>
                </c:pt>
                <c:pt idx="18">
                  <c:v>1044100</c:v>
                </c:pt>
                <c:pt idx="19">
                  <c:v>1073200</c:v>
                </c:pt>
                <c:pt idx="20">
                  <c:v>1110549</c:v>
                </c:pt>
                <c:pt idx="21">
                  <c:v>1121000</c:v>
                </c:pt>
                <c:pt idx="22">
                  <c:v>1134800</c:v>
                </c:pt>
                <c:pt idx="23">
                  <c:v>1144700</c:v>
                </c:pt>
                <c:pt idx="24">
                  <c:v>1144200</c:v>
                </c:pt>
                <c:pt idx="25">
                  <c:v>1145400</c:v>
                </c:pt>
                <c:pt idx="26">
                  <c:v>1146900</c:v>
                </c:pt>
                <c:pt idx="27">
                  <c:v>1159100</c:v>
                </c:pt>
                <c:pt idx="28">
                  <c:v>1176900</c:v>
                </c:pt>
                <c:pt idx="29">
                  <c:v>1200800</c:v>
                </c:pt>
                <c:pt idx="30">
                  <c:v>1223400</c:v>
                </c:pt>
                <c:pt idx="31">
                  <c:v>1228432</c:v>
                </c:pt>
                <c:pt idx="32">
                  <c:v>1236616</c:v>
                </c:pt>
                <c:pt idx="33">
                  <c:v>1251700</c:v>
                </c:pt>
                <c:pt idx="34">
                  <c:v>1257358</c:v>
                </c:pt>
                <c:pt idx="35">
                  <c:v>1261035</c:v>
                </c:pt>
                <c:pt idx="36">
                  <c:v>1261633</c:v>
                </c:pt>
                <c:pt idx="37">
                  <c:v>1266978</c:v>
                </c:pt>
                <c:pt idx="38">
                  <c:v>1279505</c:v>
                </c:pt>
                <c:pt idx="39">
                  <c:v>1294031</c:v>
                </c:pt>
                <c:pt idx="40">
                  <c:v>1301617</c:v>
                </c:pt>
                <c:pt idx="41">
                  <c:v>1309784</c:v>
                </c:pt>
                <c:pt idx="42">
                  <c:v>1321315</c:v>
                </c:pt>
              </c:numCache>
            </c:numRef>
          </c:val>
        </c:ser>
        <c:ser>
          <c:idx val="2"/>
          <c:order val="2"/>
          <c:tx>
            <c:strRef>
              <c:f>Sheet2!$C$1</c:f>
              <c:strCache>
                <c:ptCount val="1"/>
                <c:pt idx="0">
                  <c:v>Water Production (AF)</c:v>
                </c:pt>
              </c:strCache>
            </c:strRef>
          </c:tx>
          <c:spPr>
            <a:gradFill>
              <a:gsLst>
                <a:gs pos="0">
                  <a:srgbClr val="336699"/>
                </a:gs>
                <a:gs pos="50000">
                  <a:srgbClr val="3D7BB9"/>
                </a:gs>
                <a:gs pos="100000">
                  <a:srgbClr val="81ABD5"/>
                </a:gs>
              </a:gsLst>
              <a:lin ang="5700000" scaled="0"/>
            </a:gradFill>
            <a:ln w="15875">
              <a:solidFill>
                <a:sysClr val="window" lastClr="FFFFFF"/>
              </a:solidFill>
            </a:ln>
          </c:spPr>
          <c:cat>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Sheet2!$C$2:$C$44</c:f>
              <c:numCache>
                <c:formatCode>#,##0</c:formatCode>
                <c:ptCount val="43"/>
                <c:pt idx="0">
                  <c:v>126982.08</c:v>
                </c:pt>
                <c:pt idx="1">
                  <c:v>134719.40999999997</c:v>
                </c:pt>
                <c:pt idx="2">
                  <c:v>145730.78</c:v>
                </c:pt>
                <c:pt idx="3">
                  <c:v>142480.25</c:v>
                </c:pt>
                <c:pt idx="4">
                  <c:v>157623.15000000002</c:v>
                </c:pt>
                <c:pt idx="5">
                  <c:v>157057.17000000001</c:v>
                </c:pt>
                <c:pt idx="6">
                  <c:v>171240.12</c:v>
                </c:pt>
                <c:pt idx="7">
                  <c:v>165940.96000000002</c:v>
                </c:pt>
                <c:pt idx="8">
                  <c:v>155250.33000000002</c:v>
                </c:pt>
                <c:pt idx="9">
                  <c:v>162252.72</c:v>
                </c:pt>
                <c:pt idx="10">
                  <c:v>171834.62999999998</c:v>
                </c:pt>
                <c:pt idx="11">
                  <c:v>188593.84000000003</c:v>
                </c:pt>
                <c:pt idx="12">
                  <c:v>189239.78</c:v>
                </c:pt>
                <c:pt idx="13">
                  <c:v>179285.8</c:v>
                </c:pt>
                <c:pt idx="14">
                  <c:v>200126.25</c:v>
                </c:pt>
                <c:pt idx="15">
                  <c:v>212230.22999999998</c:v>
                </c:pt>
                <c:pt idx="16">
                  <c:v>217924.66</c:v>
                </c:pt>
                <c:pt idx="17">
                  <c:v>224154.55</c:v>
                </c:pt>
                <c:pt idx="18">
                  <c:v>227313.43</c:v>
                </c:pt>
                <c:pt idx="19">
                  <c:v>237278.84000000003</c:v>
                </c:pt>
                <c:pt idx="20">
                  <c:v>235228.19</c:v>
                </c:pt>
                <c:pt idx="21">
                  <c:v>209328.7</c:v>
                </c:pt>
                <c:pt idx="22">
                  <c:v>185449.99000000002</c:v>
                </c:pt>
                <c:pt idx="23">
                  <c:v>201991</c:v>
                </c:pt>
                <c:pt idx="24">
                  <c:v>202905.4</c:v>
                </c:pt>
                <c:pt idx="25">
                  <c:v>200789.36000000002</c:v>
                </c:pt>
                <c:pt idx="26">
                  <c:v>221725.28</c:v>
                </c:pt>
                <c:pt idx="27">
                  <c:v>227988.5</c:v>
                </c:pt>
                <c:pt idx="28">
                  <c:v>210579.5</c:v>
                </c:pt>
                <c:pt idx="29">
                  <c:v>220400.5</c:v>
                </c:pt>
                <c:pt idx="30">
                  <c:v>236004.3</c:v>
                </c:pt>
                <c:pt idx="31">
                  <c:v>221150.4</c:v>
                </c:pt>
                <c:pt idx="32">
                  <c:v>224414.9</c:v>
                </c:pt>
                <c:pt idx="33">
                  <c:v>215825.7</c:v>
                </c:pt>
                <c:pt idx="34">
                  <c:v>234480.2</c:v>
                </c:pt>
                <c:pt idx="35">
                  <c:v>222290.05</c:v>
                </c:pt>
                <c:pt idx="36">
                  <c:v>228985.63999999998</c:v>
                </c:pt>
                <c:pt idx="37">
                  <c:v>235230.45</c:v>
                </c:pt>
                <c:pt idx="38">
                  <c:v>230874.56</c:v>
                </c:pt>
                <c:pt idx="39">
                  <c:v>217331.49</c:v>
                </c:pt>
                <c:pt idx="40">
                  <c:v>193307.38999999998</c:v>
                </c:pt>
                <c:pt idx="41">
                  <c:v>183198.16</c:v>
                </c:pt>
                <c:pt idx="42">
                  <c:v>186638.71</c:v>
                </c:pt>
              </c:numCache>
            </c:numRef>
          </c:val>
        </c:ser>
        <c:axId val="155844608"/>
        <c:axId val="155846144"/>
      </c:areaChart>
      <c:dateAx>
        <c:axId val="155844608"/>
        <c:scaling>
          <c:orientation val="minMax"/>
          <c:min val="1970"/>
        </c:scaling>
        <c:axPos val="b"/>
        <c:numFmt formatCode="General" sourceLinked="0"/>
        <c:minorTickMark val="out"/>
        <c:tickLblPos val="nextTo"/>
        <c:spPr>
          <a:ln cap="sq"/>
        </c:spPr>
        <c:txPr>
          <a:bodyPr rot="-2700000"/>
          <a:lstStyle/>
          <a:p>
            <a:pPr>
              <a:defRPr/>
            </a:pPr>
            <a:endParaRPr lang="en-US"/>
          </a:p>
        </c:txPr>
        <c:crossAx val="155846144"/>
        <c:crosses val="autoZero"/>
        <c:lblOffset val="100"/>
        <c:baseTimeUnit val="days"/>
        <c:majorUnit val="2"/>
        <c:majorTimeUnit val="days"/>
        <c:minorUnit val="1"/>
        <c:minorTimeUnit val="years"/>
      </c:dateAx>
      <c:valAx>
        <c:axId val="155846144"/>
        <c:scaling>
          <c:orientation val="minMax"/>
          <c:max val="1400000"/>
        </c:scaling>
        <c:axPos val="l"/>
        <c:majorGridlines>
          <c:spPr>
            <a:ln w="15875">
              <a:solidFill>
                <a:schemeClr val="bg1">
                  <a:lumMod val="75000"/>
                </a:schemeClr>
              </a:solidFill>
            </a:ln>
          </c:spPr>
        </c:majorGridlines>
        <c:numFmt formatCode="#,##0" sourceLinked="0"/>
        <c:tickLblPos val="nextTo"/>
        <c:crossAx val="155844608"/>
        <c:crossesAt val="1"/>
        <c:crossBetween val="midCat"/>
      </c:valAx>
      <c:spPr>
        <a:solidFill>
          <a:srgbClr val="EAEAEA"/>
        </a:solidFill>
      </c:spPr>
    </c:plotArea>
    <c:plotVisOnly val="1"/>
  </c:chart>
  <c:spPr>
    <a:ln>
      <a:solidFill>
        <a:schemeClr val="bg1"/>
      </a:solidFill>
    </a:ln>
  </c:sp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layout/>
    </c:title>
    <c:plotArea>
      <c:layout/>
      <c:barChart>
        <c:barDir val="col"/>
        <c:grouping val="clustered"/>
        <c:ser>
          <c:idx val="0"/>
          <c:order val="0"/>
          <c:tx>
            <c:strRef>
              <c:f>Sheet1!$B$1</c:f>
              <c:strCache>
                <c:ptCount val="1"/>
                <c:pt idx="0">
                  <c:v>Gallon Per Capita Per Day</c:v>
                </c:pt>
              </c:strCache>
            </c:strRef>
          </c:tx>
          <c:dLbls>
            <c:showVal val="1"/>
          </c:dLbls>
          <c:cat>
            <c:numRef>
              <c:f>Sheet1!$A$2:$A$9</c:f>
              <c:numCache>
                <c:formatCode>General</c:formatCode>
                <c:ptCount val="8"/>
                <c:pt idx="0">
                  <c:v>1980</c:v>
                </c:pt>
                <c:pt idx="1">
                  <c:v>1985</c:v>
                </c:pt>
                <c:pt idx="2">
                  <c:v>1990</c:v>
                </c:pt>
                <c:pt idx="3">
                  <c:v>1995</c:v>
                </c:pt>
                <c:pt idx="4">
                  <c:v>2000</c:v>
                </c:pt>
                <c:pt idx="5">
                  <c:v>2005</c:v>
                </c:pt>
                <c:pt idx="6">
                  <c:v>2010</c:v>
                </c:pt>
                <c:pt idx="7">
                  <c:v>2012</c:v>
                </c:pt>
              </c:numCache>
            </c:numRef>
          </c:cat>
          <c:val>
            <c:numRef>
              <c:f>Sheet1!$B$2:$B$9</c:f>
              <c:numCache>
                <c:formatCode>General</c:formatCode>
                <c:ptCount val="8"/>
                <c:pt idx="0">
                  <c:v>175</c:v>
                </c:pt>
                <c:pt idx="1">
                  <c:v>195</c:v>
                </c:pt>
                <c:pt idx="2">
                  <c:v>189</c:v>
                </c:pt>
                <c:pt idx="3">
                  <c:v>156</c:v>
                </c:pt>
                <c:pt idx="4">
                  <c:v>172</c:v>
                </c:pt>
                <c:pt idx="5">
                  <c:v>157</c:v>
                </c:pt>
                <c:pt idx="6">
                  <c:v>133</c:v>
                </c:pt>
                <c:pt idx="7">
                  <c:v>126</c:v>
                </c:pt>
              </c:numCache>
            </c:numRef>
          </c:val>
        </c:ser>
        <c:ser>
          <c:idx val="1"/>
          <c:order val="1"/>
          <c:tx>
            <c:strRef>
              <c:f>Sheet1!$C$1</c:f>
              <c:strCache>
                <c:ptCount val="1"/>
                <c:pt idx="0">
                  <c:v>Series 2</c:v>
                </c:pt>
              </c:strCache>
            </c:strRef>
          </c:tx>
          <c:cat>
            <c:numRef>
              <c:f>Sheet1!$A$2:$A$9</c:f>
              <c:numCache>
                <c:formatCode>General</c:formatCode>
                <c:ptCount val="8"/>
                <c:pt idx="0">
                  <c:v>1980</c:v>
                </c:pt>
                <c:pt idx="1">
                  <c:v>1985</c:v>
                </c:pt>
                <c:pt idx="2">
                  <c:v>1990</c:v>
                </c:pt>
                <c:pt idx="3">
                  <c:v>1995</c:v>
                </c:pt>
                <c:pt idx="4">
                  <c:v>2000</c:v>
                </c:pt>
                <c:pt idx="5">
                  <c:v>2005</c:v>
                </c:pt>
                <c:pt idx="6">
                  <c:v>2010</c:v>
                </c:pt>
                <c:pt idx="7">
                  <c:v>2012</c:v>
                </c:pt>
              </c:numCache>
            </c:numRef>
          </c:cat>
          <c:val>
            <c:numRef>
              <c:f>Sheet1!$C$2:$C$9</c:f>
            </c:numRef>
          </c:val>
        </c:ser>
        <c:ser>
          <c:idx val="2"/>
          <c:order val="2"/>
          <c:tx>
            <c:strRef>
              <c:f>Sheet1!$D$1</c:f>
              <c:strCache>
                <c:ptCount val="1"/>
                <c:pt idx="0">
                  <c:v>Series 3</c:v>
                </c:pt>
              </c:strCache>
            </c:strRef>
          </c:tx>
          <c:cat>
            <c:numRef>
              <c:f>Sheet1!$A$2:$A$9</c:f>
              <c:numCache>
                <c:formatCode>General</c:formatCode>
                <c:ptCount val="8"/>
                <c:pt idx="0">
                  <c:v>1980</c:v>
                </c:pt>
                <c:pt idx="1">
                  <c:v>1985</c:v>
                </c:pt>
                <c:pt idx="2">
                  <c:v>1990</c:v>
                </c:pt>
                <c:pt idx="3">
                  <c:v>1995</c:v>
                </c:pt>
                <c:pt idx="4">
                  <c:v>2000</c:v>
                </c:pt>
                <c:pt idx="5">
                  <c:v>2005</c:v>
                </c:pt>
                <c:pt idx="6">
                  <c:v>2010</c:v>
                </c:pt>
                <c:pt idx="7">
                  <c:v>2012</c:v>
                </c:pt>
              </c:numCache>
            </c:numRef>
          </c:cat>
          <c:val>
            <c:numRef>
              <c:f>Sheet1!$D$2:$D$9</c:f>
            </c:numRef>
          </c:val>
        </c:ser>
        <c:axId val="57160448"/>
        <c:axId val="57161984"/>
      </c:barChart>
      <c:catAx>
        <c:axId val="57160448"/>
        <c:scaling>
          <c:orientation val="minMax"/>
        </c:scaling>
        <c:axPos val="b"/>
        <c:numFmt formatCode="General" sourceLinked="1"/>
        <c:tickLblPos val="nextTo"/>
        <c:crossAx val="57161984"/>
        <c:crosses val="autoZero"/>
        <c:auto val="1"/>
        <c:lblAlgn val="ctr"/>
        <c:lblOffset val="100"/>
      </c:catAx>
      <c:valAx>
        <c:axId val="57161984"/>
        <c:scaling>
          <c:orientation val="minMax"/>
        </c:scaling>
        <c:axPos val="l"/>
        <c:majorGridlines/>
        <c:numFmt formatCode="General" sourceLinked="1"/>
        <c:tickLblPos val="nextTo"/>
        <c:crossAx val="57160448"/>
        <c:crosses val="autoZero"/>
        <c:crossBetween val="between"/>
      </c:valAx>
    </c:plotArea>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7506169331926294"/>
          <c:y val="4.0176422122761513E-2"/>
          <c:w val="0.78922815704737959"/>
          <c:h val="0.55941026590112075"/>
        </c:manualLayout>
      </c:layout>
      <c:stockChart>
        <c:ser>
          <c:idx val="0"/>
          <c:order val="0"/>
          <c:tx>
            <c:strRef>
              <c:f>'Equinox energy 2010'!$E$23</c:f>
              <c:strCache>
                <c:ptCount val="1"/>
                <c:pt idx="0">
                  <c:v>high</c:v>
                </c:pt>
              </c:strCache>
            </c:strRef>
          </c:tx>
          <c:spPr>
            <a:ln w="28575">
              <a:noFill/>
            </a:ln>
          </c:spPr>
          <c:marker>
            <c:symbol val="none"/>
          </c:marker>
          <c:cat>
            <c:strRef>
              <c:f>'Equinox energy 2010'!$D$24:$D$30</c:f>
              <c:strCache>
                <c:ptCount val="7"/>
                <c:pt idx="0">
                  <c:v>local surface</c:v>
                </c:pt>
                <c:pt idx="1">
                  <c:v>groundwater</c:v>
                </c:pt>
                <c:pt idx="2">
                  <c:v>imported</c:v>
                </c:pt>
                <c:pt idx="3">
                  <c:v>ocean desalinated</c:v>
                </c:pt>
                <c:pt idx="4">
                  <c:v>non-potable recycled</c:v>
                </c:pt>
                <c:pt idx="5">
                  <c:v>potable recycled</c:v>
                </c:pt>
                <c:pt idx="6">
                  <c:v>conservation</c:v>
                </c:pt>
              </c:strCache>
            </c:strRef>
          </c:cat>
          <c:val>
            <c:numRef>
              <c:f>'Equinox energy 2010'!$E$24:$E$30</c:f>
              <c:numCache>
                <c:formatCode>General</c:formatCode>
                <c:ptCount val="7"/>
                <c:pt idx="0">
                  <c:v>500</c:v>
                </c:pt>
                <c:pt idx="1">
                  <c:v>400</c:v>
                </c:pt>
                <c:pt idx="2">
                  <c:v>2000</c:v>
                </c:pt>
                <c:pt idx="3">
                  <c:v>4100</c:v>
                </c:pt>
                <c:pt idx="4">
                  <c:v>600</c:v>
                </c:pt>
                <c:pt idx="5">
                  <c:v>1500</c:v>
                </c:pt>
              </c:numCache>
            </c:numRef>
          </c:val>
        </c:ser>
        <c:ser>
          <c:idx val="1"/>
          <c:order val="1"/>
          <c:tx>
            <c:strRef>
              <c:f>'Equinox energy 2010'!$F$23</c:f>
              <c:strCache>
                <c:ptCount val="1"/>
                <c:pt idx="0">
                  <c:v>low</c:v>
                </c:pt>
              </c:strCache>
            </c:strRef>
          </c:tx>
          <c:spPr>
            <a:ln w="28575">
              <a:noFill/>
            </a:ln>
          </c:spPr>
          <c:marker>
            <c:symbol val="none"/>
          </c:marker>
          <c:cat>
            <c:strRef>
              <c:f>'Equinox energy 2010'!$D$24:$D$30</c:f>
              <c:strCache>
                <c:ptCount val="7"/>
                <c:pt idx="0">
                  <c:v>local surface</c:v>
                </c:pt>
                <c:pt idx="1">
                  <c:v>groundwater</c:v>
                </c:pt>
                <c:pt idx="2">
                  <c:v>imported</c:v>
                </c:pt>
                <c:pt idx="3">
                  <c:v>ocean desalinated</c:v>
                </c:pt>
                <c:pt idx="4">
                  <c:v>non-potable recycled</c:v>
                </c:pt>
                <c:pt idx="5">
                  <c:v>potable recycled</c:v>
                </c:pt>
                <c:pt idx="6">
                  <c:v>conservation</c:v>
                </c:pt>
              </c:strCache>
            </c:strRef>
          </c:cat>
          <c:val>
            <c:numRef>
              <c:f>'Equinox energy 2010'!$F$24:$F$30</c:f>
              <c:numCache>
                <c:formatCode>General</c:formatCode>
                <c:ptCount val="7"/>
                <c:pt idx="0">
                  <c:v>1000</c:v>
                </c:pt>
                <c:pt idx="1">
                  <c:v>1200</c:v>
                </c:pt>
                <c:pt idx="2">
                  <c:v>3000</c:v>
                </c:pt>
                <c:pt idx="3">
                  <c:v>5100</c:v>
                </c:pt>
                <c:pt idx="4">
                  <c:v>1000</c:v>
                </c:pt>
                <c:pt idx="5">
                  <c:v>2000</c:v>
                </c:pt>
              </c:numCache>
            </c:numRef>
          </c:val>
        </c:ser>
        <c:hiLowLines>
          <c:spPr>
            <a:ln w="190500" cap="flat" cmpd="sng" algn="ctr">
              <a:solidFill>
                <a:srgbClr val="FF0000"/>
              </a:solidFill>
              <a:prstDash val="solid"/>
            </a:ln>
            <a:effectLst/>
          </c:spPr>
        </c:hiLowLines>
        <c:axId val="121939840"/>
        <c:axId val="121941376"/>
      </c:stockChart>
      <c:catAx>
        <c:axId val="121939840"/>
        <c:scaling>
          <c:orientation val="minMax"/>
        </c:scaling>
        <c:axPos val="b"/>
        <c:majorGridlines>
          <c:spPr>
            <a:ln w="6350">
              <a:solidFill>
                <a:schemeClr val="accent1">
                  <a:shade val="50000"/>
                </a:schemeClr>
              </a:solidFill>
            </a:ln>
          </c:spPr>
        </c:majorGridlines>
        <c:majorTickMark val="none"/>
        <c:tickLblPos val="nextTo"/>
        <c:txPr>
          <a:bodyPr/>
          <a:lstStyle/>
          <a:p>
            <a:pPr>
              <a:defRPr sz="1600" baseline="0"/>
            </a:pPr>
            <a:endParaRPr lang="en-US"/>
          </a:p>
        </c:txPr>
        <c:crossAx val="121941376"/>
        <c:crosses val="autoZero"/>
        <c:lblAlgn val="ctr"/>
        <c:lblOffset val="0"/>
      </c:catAx>
      <c:valAx>
        <c:axId val="121941376"/>
        <c:scaling>
          <c:orientation val="minMax"/>
        </c:scaling>
        <c:axPos val="l"/>
        <c:majorGridlines/>
        <c:title>
          <c:tx>
            <c:rich>
              <a:bodyPr rot="-5400000" vert="horz"/>
              <a:lstStyle/>
              <a:p>
                <a:pPr>
                  <a:defRPr sz="1600" b="0"/>
                </a:pPr>
                <a:r>
                  <a:rPr lang="en-US" sz="1600" b="0" baseline="0" dirty="0" smtClean="0"/>
                  <a:t>Kilowatt-hours </a:t>
                </a:r>
                <a:r>
                  <a:rPr lang="en-US" sz="1600" b="0" baseline="0" dirty="0"/>
                  <a:t>p</a:t>
                </a:r>
                <a:r>
                  <a:rPr lang="en-US" sz="1600" b="0" dirty="0"/>
                  <a:t>er acre-foot</a:t>
                </a:r>
              </a:p>
            </c:rich>
          </c:tx>
          <c:layout>
            <c:manualLayout>
              <c:xMode val="edge"/>
              <c:yMode val="edge"/>
              <c:x val="1.6464810455394111E-2"/>
              <c:y val="4.3718872646550576E-2"/>
            </c:manualLayout>
          </c:layout>
        </c:title>
        <c:numFmt formatCode="#,##0" sourceLinked="0"/>
        <c:majorTickMark val="none"/>
        <c:tickLblPos val="nextTo"/>
        <c:txPr>
          <a:bodyPr/>
          <a:lstStyle/>
          <a:p>
            <a:pPr>
              <a:defRPr sz="1600"/>
            </a:pPr>
            <a:endParaRPr lang="en-US"/>
          </a:p>
        </c:txPr>
        <c:crossAx val="121939840"/>
        <c:crosses val="autoZero"/>
        <c:crossBetween val="between"/>
      </c:valAx>
    </c:plotArea>
    <c:plotVisOnly val="1"/>
  </c:chart>
  <c:spPr>
    <a:ln w="12700">
      <a:noFill/>
    </a:ln>
  </c:sp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drawing1.xml><?xml version="1.0" encoding="utf-8"?>
<c:userShapes xmlns:c="http://schemas.openxmlformats.org/drawingml/2006/chart">
  <cdr:relSizeAnchor xmlns:cdr="http://schemas.openxmlformats.org/drawingml/2006/chartDrawing">
    <cdr:from>
      <cdr:x>0.28528</cdr:x>
      <cdr:y>0.80197</cdr:y>
    </cdr:from>
    <cdr:to>
      <cdr:x>0.75011</cdr:x>
      <cdr:y>0.88783</cdr:y>
    </cdr:to>
    <cdr:sp macro="" textlink="">
      <cdr:nvSpPr>
        <cdr:cNvPr id="2" name="TextBox 3"/>
        <cdr:cNvSpPr txBox="1"/>
      </cdr:nvSpPr>
      <cdr:spPr>
        <a:xfrm xmlns:a="http://schemas.openxmlformats.org/drawingml/2006/main">
          <a:off x="1839616" y="3648075"/>
          <a:ext cx="2997408" cy="390525"/>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n-US" sz="2000" b="1">
              <a:solidFill>
                <a:sysClr val="window" lastClr="FFFFFF"/>
              </a:solidFill>
            </a:rPr>
            <a:t>Water Use in Acre-Feet</a:t>
          </a:r>
        </a:p>
      </cdr:txBody>
    </cdr:sp>
  </cdr:relSizeAnchor>
</c:userShapes>
</file>

<file path=ppt/drawings/drawing2.xml><?xml version="1.0" encoding="utf-8"?>
<c:userShapes xmlns:c="http://schemas.openxmlformats.org/drawingml/2006/chart">
  <cdr:relSizeAnchor xmlns:cdr="http://schemas.openxmlformats.org/drawingml/2006/chartDrawing">
    <cdr:from>
      <cdr:x>0.87113</cdr:x>
      <cdr:y>0.06524</cdr:y>
    </cdr:from>
    <cdr:to>
      <cdr:x>0.96517</cdr:x>
      <cdr:y>0.49228</cdr:y>
    </cdr:to>
    <cdr:sp macro="" textlink="">
      <cdr:nvSpPr>
        <cdr:cNvPr id="2" name="TextBox 21"/>
        <cdr:cNvSpPr txBox="1"/>
      </cdr:nvSpPr>
      <cdr:spPr>
        <a:xfrm xmlns:a="http://schemas.openxmlformats.org/drawingml/2006/main" rot="17168714">
          <a:off x="5820055" y="914117"/>
          <a:ext cx="1932749" cy="695062"/>
        </a:xfrm>
        <a:prstGeom xmlns:a="http://schemas.openxmlformats.org/drawingml/2006/main" prst="rect">
          <a:avLst/>
        </a:prstGeom>
      </cdr:spPr>
      <cdr:txBody>
        <a:bodyPr xmlns:a="http://schemas.openxmlformats.org/drawingml/2006/main" wrap="square" rtlCol="0" anchor="b" anchorCtr="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marL="0" marR="0" indent="0" algn="l" defTabSz="914400" rtl="0" eaLnBrk="1" fontAlgn="auto" latinLnBrk="0" hangingPunct="1">
            <a:lnSpc>
              <a:spcPts val="4700"/>
            </a:lnSpc>
            <a:spcBef>
              <a:spcPct val="0"/>
            </a:spcBef>
            <a:spcAft>
              <a:spcPts val="0"/>
            </a:spcAft>
            <a:buClrTx/>
            <a:buSzTx/>
            <a:buFontTx/>
            <a:buNone/>
            <a:tabLst/>
          </a:pPr>
          <a:r>
            <a:rPr kumimoji="0" lang="en-US" b="0" i="0" u="none" strike="noStrike" kern="1200" cap="none" spc="0" normalizeH="0" baseline="0" noProof="0" dirty="0" smtClean="0">
              <a:ln>
                <a:noFill/>
              </a:ln>
              <a:solidFill>
                <a:srgbClr val="336699"/>
              </a:solidFill>
              <a:effectLst/>
              <a:uLnTx/>
              <a:uFillTx/>
              <a:latin typeface="Calibri"/>
              <a:cs typeface="Arial" pitchFamily="34" charset="0"/>
            </a:rPr>
            <a:t>negligible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r>
              <a:rPr lang="en-US" dirty="0" smtClean="0"/>
              <a:t>SBP style.pptx</a:t>
            </a: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1F31DAC-D251-4F74-8928-29417BC09E9D}" type="slidenum">
              <a:rPr lang="en-US" smtClean="0"/>
              <a:pPr/>
              <a:t>‹#›</a:t>
            </a:fld>
            <a:endParaRPr lang="en-US"/>
          </a:p>
        </p:txBody>
      </p:sp>
    </p:spTree>
    <p:extLst>
      <p:ext uri="{BB962C8B-B14F-4D97-AF65-F5344CB8AC3E}">
        <p14:creationId xmlns:p14="http://schemas.microsoft.com/office/powerpoint/2010/main" xmlns="" val="2801840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17CB8A9-77D9-43B9-A4D7-3228D35F0253}" type="datetimeFigureOut">
              <a:rPr lang="en-US" smtClean="0"/>
              <a:pPr/>
              <a:t>1/8/2013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5F2919C-AFBB-408D-A6F1-C532113F66AA}" type="slidenum">
              <a:rPr lang="en-US" smtClean="0"/>
              <a:pPr/>
              <a:t>‹#›</a:t>
            </a:fld>
            <a:endParaRPr lang="en-US"/>
          </a:p>
        </p:txBody>
      </p:sp>
    </p:spTree>
    <p:extLst>
      <p:ext uri="{BB962C8B-B14F-4D97-AF65-F5344CB8AC3E}">
        <p14:creationId xmlns:p14="http://schemas.microsoft.com/office/powerpoint/2010/main" xmlns="" val="272650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baseline="0" dirty="0" smtClean="0"/>
          </a:p>
          <a:p>
            <a:r>
              <a:rPr lang="en-US" baseline="0" dirty="0" smtClean="0"/>
              <a:t>This animation will show you how the technology works inside the equipment that you will see outside. </a:t>
            </a:r>
          </a:p>
          <a:p>
            <a:endParaRPr lang="en-US" baseline="0" dirty="0" smtClean="0"/>
          </a:p>
          <a:p>
            <a:r>
              <a:rPr lang="en-US" b="1" dirty="0" smtClean="0"/>
              <a:t>Membrane-filtration: Barrier One</a:t>
            </a:r>
            <a:r>
              <a:rPr lang="en-US" sz="1500" b="1" i="1" dirty="0" smtClean="0">
                <a:solidFill>
                  <a:srgbClr val="FFFF00"/>
                </a:solidFill>
                <a:effectLst>
                  <a:outerShdw blurRad="38100" dist="38100" dir="2700000" algn="tl">
                    <a:srgbClr val="C0C0C0"/>
                  </a:outerShdw>
                </a:effectLst>
              </a:rPr>
              <a:t> </a:t>
            </a:r>
            <a:endParaRPr lang="en-US" b="1" dirty="0" smtClean="0"/>
          </a:p>
          <a:p>
            <a:pPr defTabSz="913998" eaLnBrk="0" fontAlgn="base" hangingPunct="0">
              <a:spcBef>
                <a:spcPct val="30000"/>
              </a:spcBef>
              <a:spcAft>
                <a:spcPct val="0"/>
              </a:spcAft>
              <a:buFont typeface="Arial" pitchFamily="34" charset="0"/>
              <a:buChar char="•"/>
              <a:defRPr/>
            </a:pPr>
            <a:r>
              <a:rPr lang="en-US" dirty="0" smtClean="0"/>
              <a:t>Wastewater is first sucked up into thousands of tiny straws (no wider than three hundredths the thickness of a human hair) which help separate out bacteria. </a:t>
            </a:r>
          </a:p>
          <a:p>
            <a:pPr>
              <a:buFont typeface="Arial" pitchFamily="34" charset="0"/>
              <a:buChar char="•"/>
            </a:pPr>
            <a:r>
              <a:rPr lang="en-US" dirty="0" smtClean="0"/>
              <a:t>This step improves the performance of the reverse osmosis process by eliminating bacteria, protozoa and suspended particles.</a:t>
            </a:r>
          </a:p>
          <a:p>
            <a:pPr defTabSz="914132">
              <a:buFont typeface="Arial" pitchFamily="34" charset="0"/>
              <a:buChar char="•"/>
              <a:defRPr/>
            </a:pPr>
            <a:r>
              <a:rPr lang="en-US" dirty="0" smtClean="0"/>
              <a:t>The Demonstration project is testing 2</a:t>
            </a:r>
            <a:r>
              <a:rPr lang="en-US" baseline="0" dirty="0" smtClean="0"/>
              <a:t> types of membrane filtration to determine which is most effective: Ultra-filtration and Micro-filtration to determine which works best for the purposes of the WPDP.</a:t>
            </a:r>
          </a:p>
          <a:p>
            <a:pPr defTabSz="914132">
              <a:buFont typeface="Arial" pitchFamily="34" charset="0"/>
              <a:buChar char="•"/>
              <a:defRPr/>
            </a:pPr>
            <a:endParaRPr lang="en-US" baseline="0" dirty="0" smtClean="0"/>
          </a:p>
          <a:p>
            <a:pPr defTabSz="914132">
              <a:defRPr/>
            </a:pPr>
            <a:r>
              <a:rPr lang="en-US" b="1" dirty="0" smtClean="0"/>
              <a:t>Reverse Osmosis: Barrier Two</a:t>
            </a:r>
            <a:endParaRPr lang="en-US" b="1" baseline="0" dirty="0" smtClean="0"/>
          </a:p>
          <a:p>
            <a:pPr defTabSz="913998" eaLnBrk="0" fontAlgn="base" hangingPunct="0">
              <a:spcBef>
                <a:spcPct val="0"/>
              </a:spcBef>
              <a:spcAft>
                <a:spcPct val="25000"/>
              </a:spcAft>
              <a:buClr>
                <a:srgbClr val="FFF1B7"/>
              </a:buClr>
              <a:buFont typeface="Arial" pitchFamily="34" charset="0"/>
              <a:buChar char="•"/>
              <a:defRPr/>
            </a:pPr>
            <a:r>
              <a:rPr lang="en-US" dirty="0" smtClean="0"/>
              <a:t>a process where intense pressure is used to force the molecules through a sheet of plastic. </a:t>
            </a:r>
          </a:p>
          <a:p>
            <a:pPr defTabSz="913998" eaLnBrk="0" fontAlgn="base" hangingPunct="0">
              <a:spcBef>
                <a:spcPct val="0"/>
              </a:spcBef>
              <a:spcAft>
                <a:spcPct val="25000"/>
              </a:spcAft>
              <a:buClr>
                <a:srgbClr val="FFF1B7"/>
              </a:buClr>
              <a:buFont typeface="Arial" pitchFamily="34" charset="0"/>
              <a:buChar char="•"/>
              <a:defRPr/>
            </a:pPr>
            <a:r>
              <a:rPr lang="en-US" dirty="0" smtClean="0"/>
              <a:t>Also used by bottled water companies and for seawater desalination. </a:t>
            </a:r>
          </a:p>
          <a:p>
            <a:pPr>
              <a:spcBef>
                <a:spcPct val="0"/>
              </a:spcBef>
              <a:spcAft>
                <a:spcPct val="25000"/>
              </a:spcAft>
              <a:buClr>
                <a:srgbClr val="FFF1B7"/>
              </a:buClr>
              <a:buFont typeface="Arial" pitchFamily="34" charset="0"/>
              <a:buChar char="•"/>
            </a:pPr>
            <a:r>
              <a:rPr lang="en-US" dirty="0" smtClean="0"/>
              <a:t>Reverse osmosis removes viruses, pesticides, and dissolved</a:t>
            </a:r>
            <a:r>
              <a:rPr lang="en-US" baseline="0" dirty="0" smtClean="0"/>
              <a:t> </a:t>
            </a:r>
            <a:r>
              <a:rPr lang="en-US" dirty="0" smtClean="0"/>
              <a:t>organics and salts. The water is similar to distilled water quality. </a:t>
            </a:r>
          </a:p>
          <a:p>
            <a:pPr>
              <a:spcBef>
                <a:spcPct val="0"/>
              </a:spcBef>
              <a:spcAft>
                <a:spcPct val="25000"/>
              </a:spcAft>
              <a:buClr>
                <a:srgbClr val="FFF1B7"/>
              </a:buClr>
              <a:buFont typeface="Arial" pitchFamily="34" charset="0"/>
              <a:buChar char="•"/>
            </a:pPr>
            <a:r>
              <a:rPr lang="en-US" dirty="0" smtClean="0"/>
              <a:t>NOTE: 99+% removal of dissolved organics and approximately 99.99% removal for the protozoa, bacteria, and virus. (source: Bill Pearce)</a:t>
            </a:r>
          </a:p>
          <a:p>
            <a:pPr>
              <a:spcBef>
                <a:spcPct val="0"/>
              </a:spcBef>
              <a:spcAft>
                <a:spcPct val="25000"/>
              </a:spcAft>
              <a:buClr>
                <a:srgbClr val="FFF1B7"/>
              </a:buClr>
              <a:buFont typeface="Arial" pitchFamily="34" charset="0"/>
              <a:buChar char="•"/>
            </a:pPr>
            <a:endParaRPr lang="en-US" dirty="0" smtClean="0"/>
          </a:p>
          <a:p>
            <a:pPr>
              <a:spcBef>
                <a:spcPct val="0"/>
              </a:spcBef>
              <a:spcAft>
                <a:spcPct val="25000"/>
              </a:spcAft>
              <a:buClr>
                <a:srgbClr val="FFF1B7"/>
              </a:buClr>
              <a:buFont typeface="Arial" pitchFamily="34" charset="0"/>
              <a:buNone/>
            </a:pPr>
            <a:r>
              <a:rPr lang="en-US" b="1" dirty="0" smtClean="0">
                <a:solidFill>
                  <a:schemeClr val="accent1">
                    <a:lumMod val="75000"/>
                  </a:schemeClr>
                </a:solidFill>
              </a:rPr>
              <a:t>Ultraviolet Light / Advanced Oxidation</a:t>
            </a:r>
            <a:r>
              <a:rPr lang="en-US" sz="1300" b="1" dirty="0" smtClean="0">
                <a:solidFill>
                  <a:schemeClr val="accent1">
                    <a:lumMod val="75000"/>
                  </a:schemeClr>
                </a:solidFill>
              </a:rPr>
              <a:t>: Barrier three</a:t>
            </a:r>
            <a:endParaRPr lang="en-US" b="1" dirty="0" smtClean="0"/>
          </a:p>
          <a:p>
            <a:pPr>
              <a:spcBef>
                <a:spcPct val="0"/>
              </a:spcBef>
              <a:spcAft>
                <a:spcPct val="25000"/>
              </a:spcAft>
              <a:buClr>
                <a:srgbClr val="FFF1B7"/>
              </a:buClr>
              <a:buFont typeface="Arial" pitchFamily="34" charset="0"/>
              <a:buChar char="•"/>
            </a:pPr>
            <a:r>
              <a:rPr lang="en-US" dirty="0" smtClean="0"/>
              <a:t>This process destroys any contaminants that may be remaining in the water following the first two steps (Microfiltration &amp;</a:t>
            </a:r>
            <a:r>
              <a:rPr lang="en-US" baseline="0" dirty="0" smtClean="0"/>
              <a:t> RO)</a:t>
            </a:r>
            <a:r>
              <a:rPr lang="en-US" dirty="0" smtClean="0"/>
              <a:t>.</a:t>
            </a:r>
          </a:p>
          <a:p>
            <a:pPr>
              <a:spcBef>
                <a:spcPct val="0"/>
              </a:spcBef>
              <a:spcAft>
                <a:spcPct val="25000"/>
              </a:spcAft>
              <a:buClr>
                <a:srgbClr val="FFF1B7"/>
              </a:buClr>
              <a:buFont typeface="Arial" pitchFamily="34" charset="0"/>
              <a:buChar char="•"/>
            </a:pPr>
            <a:r>
              <a:rPr lang="en-US" dirty="0" smtClean="0"/>
              <a:t> The UV light, at an intensity 40 times that typically used for water disinfection, breaks up remaining organic molecules. The hydrogen peroxide oxidizes remnants of broken molecules. </a:t>
            </a:r>
          </a:p>
          <a:p>
            <a:pPr>
              <a:spcBef>
                <a:spcPct val="0"/>
              </a:spcBef>
              <a:spcAft>
                <a:spcPct val="25000"/>
              </a:spcAft>
              <a:buClr>
                <a:srgbClr val="FFF1B7"/>
              </a:buClr>
              <a:buFont typeface="Arial" pitchFamily="34" charset="0"/>
              <a:buChar char="•"/>
            </a:pPr>
            <a:r>
              <a:rPr lang="en-US" dirty="0" smtClean="0"/>
              <a:t>Ultraviolet light is used to disinfect medical and dental instruments and hydrogen peroxide is a common skin disinfectant.</a:t>
            </a:r>
          </a:p>
          <a:p>
            <a:pPr>
              <a:buFontTx/>
              <a:buChar char="•"/>
            </a:pPr>
            <a:r>
              <a:rPr lang="en-US" dirty="0" smtClean="0"/>
              <a:t>The entire process ensures that not even the tiniest bacterium, virus, or chemical can survive. </a:t>
            </a:r>
          </a:p>
          <a:p>
            <a:pPr>
              <a:buFontTx/>
              <a:buChar char="•"/>
            </a:pPr>
            <a:r>
              <a:rPr lang="en-US" dirty="0" smtClean="0"/>
              <a:t>This is the same 3 step AWT process used in Orange County’s Groundwater</a:t>
            </a:r>
            <a:r>
              <a:rPr lang="en-US" baseline="0" dirty="0" smtClean="0"/>
              <a:t> Replenishment System.</a:t>
            </a:r>
            <a:endParaRPr lang="en-US" dirty="0" smtClean="0"/>
          </a:p>
          <a:p>
            <a:pPr defTabSz="914132">
              <a:buFont typeface="Arial" pitchFamily="34" charset="0"/>
              <a:buChar char="•"/>
              <a:defRPr/>
            </a:pPr>
            <a:endParaRPr lang="en-US" baseline="0" dirty="0" smtClean="0"/>
          </a:p>
          <a:p>
            <a:pPr defTabSz="914132">
              <a:buFont typeface="Arial" pitchFamily="34" charset="0"/>
              <a:buChar char="•"/>
              <a:defRPr/>
            </a:pPr>
            <a:endParaRPr lang="en-US" baseline="0" dirty="0" smtClean="0"/>
          </a:p>
          <a:p>
            <a:pPr defTabSz="914132">
              <a:buFont typeface="Arial" pitchFamily="34" charset="0"/>
              <a:buChar char="•"/>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A5A0A28-B4E5-4F99-A1F5-CF06F6C3F856}" type="slidenum">
              <a:rPr lang="en-US" smtClean="0"/>
              <a:pPr>
                <a:defRPr/>
              </a:pPr>
              <a:t>24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New WR Coalition Website:  www.SDWaterSupply.com</a:t>
            </a:r>
          </a:p>
          <a:p>
            <a:endParaRPr lang="en-US" dirty="0"/>
          </a:p>
        </p:txBody>
      </p:sp>
      <p:sp>
        <p:nvSpPr>
          <p:cNvPr id="4" name="Slide Number Placeholder 3"/>
          <p:cNvSpPr>
            <a:spLocks noGrp="1"/>
          </p:cNvSpPr>
          <p:nvPr>
            <p:ph type="sldNum" sz="quarter" idx="10"/>
          </p:nvPr>
        </p:nvSpPr>
        <p:spPr/>
        <p:txBody>
          <a:bodyPr/>
          <a:lstStyle/>
          <a:p>
            <a:fld id="{7D940E36-0418-48E0-B575-AE46CA7408B5}"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F197DE-62EF-410B-8408-1EFBB52379B3}" type="slidenum">
              <a:rPr lang="en-US"/>
              <a:pPr/>
              <a:t>5</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701675" y="4416428"/>
            <a:ext cx="5608638" cy="4183063"/>
          </a:xfrm>
        </p:spPr>
        <p:txBody>
          <a:bodyPr/>
          <a:lstStyle/>
          <a:p>
            <a:pPr>
              <a:buFontTx/>
              <a:buChar char="•"/>
            </a:pPr>
            <a:r>
              <a:rPr lang="en-US" dirty="0" smtClean="0"/>
              <a:t>Imported </a:t>
            </a:r>
            <a:r>
              <a:rPr lang="en-US" dirty="0"/>
              <a:t>sources make up the vast majority of city water supplies. The City purchases this water from the San Diego County Water Authority which purchases the imported water from the Metropolitan Water District of Southern California. The mix of water from the Colorado River Aqueduct and the California Aqueduct varies yearly and is dependent on water supply conditions feeding these two aqueduct systems.</a:t>
            </a:r>
          </a:p>
          <a:p>
            <a:pPr>
              <a:buFontTx/>
              <a:buChar char="•"/>
            </a:pPr>
            <a:endParaRPr lang="en-US" dirty="0"/>
          </a:p>
          <a:p>
            <a:pPr>
              <a:buFontTx/>
              <a:buChar char="•"/>
            </a:pPr>
            <a:r>
              <a:rPr lang="en-US" dirty="0"/>
              <a:t>Imported water costs more than $</a:t>
            </a:r>
            <a:r>
              <a:rPr lang="en-US" dirty="0" smtClean="0"/>
              <a:t>187 </a:t>
            </a:r>
            <a:r>
              <a:rPr lang="en-US" dirty="0"/>
              <a:t>million annually (</a:t>
            </a:r>
            <a:r>
              <a:rPr lang="en-US" dirty="0" smtClean="0"/>
              <a:t>FY10).</a:t>
            </a:r>
            <a:endParaRPr lang="en-US" dirty="0"/>
          </a:p>
          <a:p>
            <a:pPr>
              <a:buClr>
                <a:srgbClr val="FFFFCC"/>
              </a:buClr>
              <a:buSzPct val="70000"/>
              <a:buFont typeface="Arial" charset="0"/>
              <a:buChar char="●"/>
            </a:pPr>
            <a:r>
              <a:rPr lang="en-US" dirty="0"/>
              <a:t>Largest line item in the department’s annual budget.</a:t>
            </a:r>
          </a:p>
          <a:p>
            <a:pPr>
              <a:buFontTx/>
              <a:buChar char="•"/>
            </a:pPr>
            <a:endParaRPr lang="en-US" dirty="0"/>
          </a:p>
          <a:p>
            <a:pPr>
              <a:buFontTx/>
              <a:buChar char="•"/>
            </a:pPr>
            <a:r>
              <a:rPr lang="en-US" dirty="0"/>
              <a:t>San Diego’s water system consists of reservoirs, drinking water treatment plants, more than 3,297 miles of pipeline, and 29 distribution reservoirs and standpipes throughout the c</a:t>
            </a:r>
            <a:r>
              <a:rPr lang="en-US" dirty="0">
                <a:solidFill>
                  <a:schemeClr val="tx2"/>
                </a:solidFill>
              </a:rPr>
              <a:t>ity.  As a result of this system we are able to deliver 210 million gallons a day (annual avg.) to 1.3 million people in a water service area of 404 square miles</a:t>
            </a:r>
            <a:endParaRPr lang="en-US" dirty="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you can see</a:t>
            </a:r>
            <a:r>
              <a:rPr lang="en-US" baseline="0" dirty="0" smtClean="0"/>
              <a:t> as we moved along we different meetings accomplished different goals.</a:t>
            </a:r>
          </a:p>
          <a:p>
            <a:endParaRPr lang="en-US" baseline="0" dirty="0" smtClean="0"/>
          </a:p>
          <a:p>
            <a:r>
              <a:rPr lang="en-US" baseline="0" dirty="0" smtClean="0"/>
              <a:t>The “</a:t>
            </a:r>
            <a:r>
              <a:rPr lang="en-US" b="1" baseline="0" dirty="0" smtClean="0"/>
              <a:t>why</a:t>
            </a:r>
            <a:r>
              <a:rPr lang="en-US" baseline="0" dirty="0" smtClean="0"/>
              <a:t>” path devoted to defining the major goals of the 2012 LRWRP</a:t>
            </a:r>
          </a:p>
          <a:p>
            <a:r>
              <a:rPr lang="en-US" baseline="0" dirty="0" smtClean="0"/>
              <a:t> The “</a:t>
            </a:r>
            <a:r>
              <a:rPr lang="en-US" b="1" baseline="0" dirty="0" smtClean="0"/>
              <a:t>how</a:t>
            </a:r>
            <a:r>
              <a:rPr lang="en-US" baseline="0" dirty="0" smtClean="0"/>
              <a:t>” path  identifies the various options and strategies that can be selected for achieving the objectives stated in the “why” path.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as a example</a:t>
            </a:r>
            <a:r>
              <a:rPr lang="en-US" baseline="0" dirty="0" smtClean="0"/>
              <a:t> you can see here for the year 2035 for how the Hybrid #2 portfolio can help us achieve our water reliability goals.</a:t>
            </a:r>
          </a:p>
          <a:p>
            <a:endParaRPr lang="en-US" baseline="0" dirty="0" smtClean="0"/>
          </a:p>
          <a:p>
            <a:r>
              <a:rPr lang="en-US" baseline="0" dirty="0" smtClean="0"/>
              <a:t>So, that if we did nothing at all there is a possibility of being short water….</a:t>
            </a:r>
          </a:p>
          <a:p>
            <a:r>
              <a:rPr lang="en-US" baseline="0" dirty="0" smtClean="0"/>
              <a:t>---Implementing the near-term options  helps off-set some of the potential shortage…</a:t>
            </a:r>
          </a:p>
          <a:p>
            <a:r>
              <a:rPr lang="en-US" baseline="0" dirty="0" smtClean="0"/>
              <a:t>----while enabling all of the hybrid # 2 options will negate any potential shortages.</a:t>
            </a:r>
          </a:p>
          <a:p>
            <a:endParaRPr lang="en-US" baseline="0" dirty="0" smtClean="0"/>
          </a:p>
          <a:p>
            <a:r>
              <a:rPr lang="en-US" baseline="0" dirty="0" smtClean="0"/>
              <a:t>These shortages are a result of imported water uncertainty and reductions in local supplies..… which mainly center around MWD’s rate structure, wheeling and drought allocation (where MWD and SDCWA disagree on many of these issues) </a:t>
            </a:r>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had four</a:t>
            </a:r>
            <a:r>
              <a:rPr lang="en-US" baseline="0" dirty="0" smtClean="0"/>
              <a:t> members of IROC, business, financial, planning and environmental interests and representatives……..a diverse group.</a:t>
            </a:r>
          </a:p>
          <a:p>
            <a:endParaRPr lang="en-US" baseline="0" dirty="0" smtClean="0"/>
          </a:p>
        </p:txBody>
      </p:sp>
      <p:sp>
        <p:nvSpPr>
          <p:cNvPr id="4" name="Slide Number Placeholder 3"/>
          <p:cNvSpPr>
            <a:spLocks noGrp="1"/>
          </p:cNvSpPr>
          <p:nvPr>
            <p:ph type="sldNum" sz="quarter" idx="10"/>
          </p:nvPr>
        </p:nvSpPr>
        <p:spPr/>
        <p:txBody>
          <a:bodyPr/>
          <a:lstStyle/>
          <a:p>
            <a:fld id="{65F2919C-AFBB-408D-A6F1-C532113F66AA}"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3998" eaLnBrk="0" fontAlgn="base" hangingPunct="0">
              <a:spcBef>
                <a:spcPct val="30000"/>
              </a:spcBef>
              <a:spcAft>
                <a:spcPct val="0"/>
              </a:spcAft>
              <a:buFont typeface="Arial" pitchFamily="34" charset="0"/>
              <a:buChar char="•"/>
              <a:defRPr/>
            </a:pPr>
            <a:r>
              <a:rPr lang="en-US" sz="1100" dirty="0" smtClean="0">
                <a:latin typeface="+mj-lt"/>
              </a:rPr>
              <a:t>Currently there are </a:t>
            </a:r>
            <a:r>
              <a:rPr lang="en-US" sz="1100" dirty="0" smtClean="0"/>
              <a:t>346</a:t>
            </a:r>
            <a:r>
              <a:rPr lang="en-US" sz="1100" dirty="0" smtClean="0">
                <a:latin typeface="+mj-lt"/>
              </a:rPr>
              <a:t> dischargers putting treated wastewater into the Colorado River and the State Water project which provide San Diego’s water supply</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r>
              <a:rPr lang="en-US" sz="1100" dirty="0" smtClean="0">
                <a:latin typeface="+mj-lt"/>
              </a:rPr>
              <a:t>Some people would determine this fact to mean “we are already drinking treated wastewater.”  </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r>
              <a:rPr lang="en-US" sz="1100" dirty="0" smtClean="0">
                <a:latin typeface="+mj-lt"/>
              </a:rPr>
              <a:t>The advanced water purification process will improve the quality of current water supply.</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r>
              <a:rPr lang="en-US" sz="1100" dirty="0" smtClean="0">
                <a:latin typeface="+mj-lt"/>
              </a:rPr>
              <a:t>This technology can provide us a safe, reliable and local water supply.</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r>
              <a:rPr lang="en-US" dirty="0" smtClean="0"/>
              <a:t>For the </a:t>
            </a:r>
            <a:r>
              <a:rPr lang="en-US" b="1" dirty="0" smtClean="0"/>
              <a:t>Central Valley</a:t>
            </a:r>
            <a:r>
              <a:rPr lang="en-US" dirty="0" smtClean="0"/>
              <a:t> [watersheds of the Sacramento River, San Joaquin River, and other rivers tributary to the Bay Delta]</a:t>
            </a:r>
          </a:p>
          <a:p>
            <a:pPr lvl="0"/>
            <a:r>
              <a:rPr lang="en-US" dirty="0" smtClean="0"/>
              <a:t>93 municipal discharges totaling 1027 MGD </a:t>
            </a:r>
            <a:r>
              <a:rPr lang="en-US" b="1" dirty="0" smtClean="0"/>
              <a:t>(~1.15 million acre feet per year)</a:t>
            </a:r>
            <a:endParaRPr lang="en-US" dirty="0" smtClean="0"/>
          </a:p>
          <a:p>
            <a:r>
              <a:rPr lang="en-US" dirty="0" smtClean="0"/>
              <a:t> </a:t>
            </a:r>
          </a:p>
          <a:p>
            <a:r>
              <a:rPr lang="en-US" dirty="0" smtClean="0"/>
              <a:t>For the </a:t>
            </a:r>
            <a:r>
              <a:rPr lang="en-US" b="1" dirty="0" smtClean="0"/>
              <a:t>Colorado Basin</a:t>
            </a:r>
            <a:r>
              <a:rPr lang="en-US" dirty="0" smtClean="0"/>
              <a:t> [entire Colorado River Watershed upstream of MWD’s intakes at Lake Havasu]</a:t>
            </a:r>
          </a:p>
          <a:p>
            <a:pPr lvl="0"/>
            <a:r>
              <a:rPr lang="en-US" dirty="0" smtClean="0"/>
              <a:t>253 municipal discharges totaling 493 MGD </a:t>
            </a:r>
            <a:r>
              <a:rPr lang="en-US" b="1" dirty="0" smtClean="0"/>
              <a:t>(~0.55 million acre-ft per year)</a:t>
            </a:r>
            <a:endParaRPr lang="en-US" dirty="0" smtClean="0"/>
          </a:p>
          <a:p>
            <a:r>
              <a:rPr lang="en-US" dirty="0" smtClean="0"/>
              <a:t> </a:t>
            </a:r>
          </a:p>
          <a:p>
            <a:r>
              <a:rPr lang="en-US" dirty="0" smtClean="0"/>
              <a:t>So, combined, there are 346 municipal wastewater discharges, totaling </a:t>
            </a:r>
            <a:r>
              <a:rPr lang="en-US" u="sng" dirty="0" smtClean="0"/>
              <a:t>1.5 billion gallons per day</a:t>
            </a:r>
            <a:r>
              <a:rPr lang="en-US" dirty="0" smtClean="0"/>
              <a:t>, into our imported water sources.  That works out to about </a:t>
            </a:r>
            <a:r>
              <a:rPr lang="en-US" b="1" i="1" dirty="0" smtClean="0"/>
              <a:t>1.7 million acre feet per year</a:t>
            </a:r>
            <a:r>
              <a:rPr lang="en-US" dirty="0" smtClean="0"/>
              <a:t>.  Please note that these numbers are design capacity of the plants.</a:t>
            </a:r>
          </a:p>
          <a:p>
            <a:r>
              <a:rPr lang="en-US" sz="1100" dirty="0" smtClean="0"/>
              <a:t>Map Sources: </a:t>
            </a:r>
          </a:p>
          <a:p>
            <a:pPr lvl="0"/>
            <a:r>
              <a:rPr lang="en-US" sz="1100" dirty="0" smtClean="0"/>
              <a:t>United States Environmental Protection Agency</a:t>
            </a:r>
          </a:p>
          <a:p>
            <a:pPr lvl="0"/>
            <a:r>
              <a:rPr lang="en-US" sz="1100" dirty="0" smtClean="0"/>
              <a:t>California Department of Water Resources</a:t>
            </a:r>
          </a:p>
          <a:p>
            <a:pPr lvl="0"/>
            <a:r>
              <a:rPr lang="en-US" sz="1100" dirty="0" smtClean="0"/>
              <a:t>Colorado River Basin Salinity Control Forum</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endParaRPr lang="en-US" sz="1100" dirty="0" smtClean="0">
              <a:latin typeface="+mj-lt"/>
            </a:endParaRPr>
          </a:p>
        </p:txBody>
      </p:sp>
      <p:sp>
        <p:nvSpPr>
          <p:cNvPr id="4" name="Slide Number Placeholder 3"/>
          <p:cNvSpPr>
            <a:spLocks noGrp="1"/>
          </p:cNvSpPr>
          <p:nvPr>
            <p:ph type="sldNum" sz="quarter" idx="10"/>
          </p:nvPr>
        </p:nvSpPr>
        <p:spPr/>
        <p:txBody>
          <a:bodyPr/>
          <a:lstStyle/>
          <a:p>
            <a:pPr>
              <a:defRPr/>
            </a:pPr>
            <a:fld id="{EF197A94-8CAC-408E-933A-12AD29021835}" type="slidenum">
              <a:rPr lang="en-US" smtClean="0"/>
              <a:pPr>
                <a:defRPr/>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smtClean="0"/>
              <a:t>Currently</a:t>
            </a:r>
            <a:r>
              <a:rPr lang="en-US" baseline="0" dirty="0" smtClean="0"/>
              <a:t> advanced water purification technology is being used successfully in Southern California and Fairfax County, Virginia.</a:t>
            </a:r>
          </a:p>
          <a:p>
            <a:pPr>
              <a:buFont typeface="Arial" pitchFamily="34" charset="0"/>
              <a:buChar char="•"/>
            </a:pPr>
            <a:endParaRPr lang="en-US" baseline="0" dirty="0" smtClean="0"/>
          </a:p>
          <a:p>
            <a:pPr>
              <a:buFont typeface="Arial" pitchFamily="34" charset="0"/>
              <a:buChar char="•"/>
            </a:pPr>
            <a:r>
              <a:rPr lang="en-US" baseline="0" dirty="0" smtClean="0"/>
              <a:t>OCWD’s Groundwater Replenishment System uses the same advanced water purification process being examined by the Demonstration Project to supply a safe and reliable water source to nearly 600,000 residents. </a:t>
            </a:r>
          </a:p>
          <a:p>
            <a:pPr>
              <a:buFont typeface="Arial" pitchFamily="34" charset="0"/>
              <a:buChar char="•"/>
            </a:pPr>
            <a:endParaRPr lang="en-US" baseline="0" dirty="0" smtClean="0"/>
          </a:p>
          <a:p>
            <a:pPr>
              <a:buFont typeface="Arial" pitchFamily="34" charset="0"/>
              <a:buChar char="•"/>
            </a:pPr>
            <a:r>
              <a:rPr lang="en-US" dirty="0" smtClean="0"/>
              <a:t>Orange County Sanitation District Groundwater Replenishment System facility is being expanded to produce another 30 MGD of purified water....total capacity, after completion in 2014, is 100 MGD or 103,000 AFY, enough water for 850,000 people.</a:t>
            </a:r>
            <a:endParaRPr lang="en-US" baseline="0" dirty="0" smtClean="0"/>
          </a:p>
          <a:p>
            <a:pPr>
              <a:buFont typeface="Arial" pitchFamily="34" charset="0"/>
              <a:buChar char="•"/>
            </a:pPr>
            <a:endParaRPr lang="en-US" baseline="0" dirty="0" smtClean="0"/>
          </a:p>
          <a:p>
            <a:pPr>
              <a:buFont typeface="Arial" pitchFamily="34" charset="0"/>
              <a:buChar char="•"/>
            </a:pPr>
            <a:r>
              <a:rPr lang="en-US" dirty="0" smtClean="0"/>
              <a:t>Recycled water is used to supplement a drinking water open lake reservoir in Fairfax County, Virginia.  The Upper Occoquan Reservoir project has been in place for almost 30 years (about 1982). </a:t>
            </a:r>
          </a:p>
          <a:p>
            <a:endParaRPr lang="en-US" dirty="0" smtClean="0"/>
          </a:p>
          <a:p>
            <a:pPr>
              <a:buFont typeface="Arial" pitchFamily="34" charset="0"/>
              <a:buChar char="•"/>
            </a:pPr>
            <a:r>
              <a:rPr lang="en-US" dirty="0" smtClean="0"/>
              <a:t>The Upper Occoquan Sewage Authority's effluent supplies 20 percent of the inflow into the Occoquan Reservoir, which gives the residents of Fairfax County, Virginia, their drinking water. In droughts, it can supply 80 percent, and the sewage authority maintains that its highly treated effluent is cleaner than most water sources that end up in the reservoir.</a:t>
            </a:r>
          </a:p>
          <a:p>
            <a:pPr>
              <a:buFont typeface="Arial" pitchFamily="34" charset="0"/>
              <a:buNone/>
            </a:pPr>
            <a:endParaRPr lang="en-US" dirty="0" smtClean="0"/>
          </a:p>
          <a:p>
            <a:pPr>
              <a:buFont typeface="Arial" pitchFamily="34" charset="0"/>
              <a:buChar char="•"/>
            </a:pPr>
            <a:r>
              <a:rPr lang="en-US" dirty="0" smtClean="0"/>
              <a:t>A key benefit of this opportunity is it allows for storage of large amounts of recycled water that might be produced in winter when irrigation demands are low.</a:t>
            </a:r>
          </a:p>
          <a:p>
            <a:pPr>
              <a:buFont typeface="Arial" pitchFamily="34" charset="0"/>
              <a:buChar char="•"/>
            </a:pPr>
            <a:endParaRPr lang="en-US" dirty="0" smtClean="0"/>
          </a:p>
          <a:p>
            <a:pPr>
              <a:buFont typeface="Arial" pitchFamily="34" charset="0"/>
              <a:buChar char="•"/>
            </a:pPr>
            <a:r>
              <a:rPr lang="en-US" dirty="0" smtClean="0"/>
              <a:t>In 1978, the UOSA (Upper Occoquan Service Authority)</a:t>
            </a:r>
            <a:r>
              <a:rPr lang="en-US" baseline="0" dirty="0" smtClean="0"/>
              <a:t> </a:t>
            </a:r>
            <a:r>
              <a:rPr lang="en-US" dirty="0" smtClean="0"/>
              <a:t>Regional Water Reclamation Plant, began operation.</a:t>
            </a:r>
          </a:p>
          <a:p>
            <a:pPr>
              <a:buFont typeface="Arial" pitchFamily="34" charset="0"/>
              <a:buChar char="•"/>
            </a:pPr>
            <a:endParaRPr lang="en-US" dirty="0" smtClean="0"/>
          </a:p>
          <a:p>
            <a:pPr>
              <a:buFont typeface="Arial" pitchFamily="34" charset="0"/>
              <a:buChar char="•"/>
            </a:pPr>
            <a:r>
              <a:rPr lang="en-US" dirty="0" smtClean="0"/>
              <a:t>Through several expansions, the initial ten million gallons per day (</a:t>
            </a:r>
            <a:r>
              <a:rPr lang="en-US" dirty="0" err="1" smtClean="0"/>
              <a:t>mgd</a:t>
            </a:r>
            <a:r>
              <a:rPr lang="en-US" dirty="0" smtClean="0"/>
              <a:t>) capacity of UOSA was increased to 32 </a:t>
            </a:r>
            <a:r>
              <a:rPr lang="en-US" dirty="0" err="1" smtClean="0"/>
              <a:t>mgd</a:t>
            </a:r>
            <a:r>
              <a:rPr lang="en-US" dirty="0" smtClean="0"/>
              <a:t>, and a major expansion to 54 </a:t>
            </a:r>
            <a:r>
              <a:rPr lang="en-US" dirty="0" err="1" smtClean="0"/>
              <a:t>mgd</a:t>
            </a:r>
            <a:r>
              <a:rPr lang="en-US" dirty="0" smtClean="0"/>
              <a:t> was recently completed.</a:t>
            </a:r>
          </a:p>
          <a:p>
            <a:pPr>
              <a:buFont typeface="Arial" pitchFamily="34" charset="0"/>
              <a:buNone/>
            </a:pPr>
            <a:r>
              <a:rPr lang="en-US" dirty="0" smtClean="0"/>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EC0EA6B-D8B2-45D8-BD2C-B40AAAD6A437}"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The WPDP</a:t>
            </a:r>
            <a:r>
              <a:rPr lang="en-US" baseline="0" dirty="0" smtClean="0"/>
              <a:t> is examining and testing a process which can take wastewater from your home and put it through multiple steps of purification to supply safe, reliable and sustainable drinking water to your tap.</a:t>
            </a:r>
          </a:p>
          <a:p>
            <a:pPr>
              <a:buFont typeface="Arial" pitchFamily="34" charset="0"/>
              <a:buChar char="•"/>
            </a:pPr>
            <a:endParaRPr lang="en-US" baseline="0" dirty="0" smtClean="0"/>
          </a:p>
          <a:p>
            <a:pPr>
              <a:buFont typeface="Arial" pitchFamily="34" charset="0"/>
              <a:buChar char="•"/>
            </a:pPr>
            <a:r>
              <a:rPr lang="en-US" baseline="0" dirty="0" smtClean="0"/>
              <a:t>The process involves sending highly treated recycled wastewater to an advanced purification facility where it is purified to remove all contaminants and harmful substances.</a:t>
            </a:r>
          </a:p>
          <a:p>
            <a:pPr>
              <a:buFont typeface="Arial" pitchFamily="34" charset="0"/>
              <a:buChar char="•"/>
            </a:pPr>
            <a:endParaRPr lang="en-US" baseline="0" dirty="0" smtClean="0"/>
          </a:p>
          <a:p>
            <a:pPr>
              <a:buFont typeface="Arial" pitchFamily="34" charset="0"/>
              <a:buChar char="•"/>
            </a:pPr>
            <a:r>
              <a:rPr lang="en-US" baseline="0" dirty="0" smtClean="0"/>
              <a:t>If Reservoir Augmentation is approved, the purified water produced form this process can be sent to a local reservoir where it would blend with existing “raw” water supplies that would eventually be treated like all drinking water to meet State and Federal health and safety standards at a drinking water treatment plant.  </a:t>
            </a:r>
          </a:p>
          <a:p>
            <a:endParaRPr lang="en-US" dirty="0"/>
          </a:p>
        </p:txBody>
      </p:sp>
      <p:sp>
        <p:nvSpPr>
          <p:cNvPr id="4" name="Slide Number Placeholder 3"/>
          <p:cNvSpPr>
            <a:spLocks noGrp="1"/>
          </p:cNvSpPr>
          <p:nvPr>
            <p:ph type="sldNum" sz="quarter" idx="10"/>
          </p:nvPr>
        </p:nvSpPr>
        <p:spPr/>
        <p:txBody>
          <a:bodyPr/>
          <a:lstStyle/>
          <a:p>
            <a:fld id="{0EC0EA6B-D8B2-45D8-BD2C-B40AAAD6A437}"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1828800" y="1752600"/>
            <a:ext cx="7467600" cy="1847850"/>
          </a:xfrm>
          <a:prstGeom prst="rect">
            <a:avLst/>
          </a:prstGeom>
        </p:spPr>
        <p:txBody>
          <a:bodyPr anchor="b" anchorCtr="0"/>
          <a:lstStyle>
            <a:lvl1pPr algn="l">
              <a:lnSpc>
                <a:spcPts val="4300"/>
              </a:lnSpc>
              <a:defRPr sz="4200" spc="-150">
                <a:solidFill>
                  <a:srgbClr val="2B74BA"/>
                </a:solidFill>
                <a:latin typeface="+mj-lt"/>
                <a:cs typeface="Arial" pitchFamily="34" charset="0"/>
              </a:defRPr>
            </a:lvl1pPr>
          </a:lstStyle>
          <a:p>
            <a:r>
              <a:rPr lang="en-US" dirty="0" smtClean="0"/>
              <a:t/>
            </a:r>
            <a:br>
              <a:rPr lang="en-US" dirty="0" smtClean="0"/>
            </a:br>
            <a:r>
              <a:rPr lang="en-US" dirty="0" smtClean="0"/>
              <a:t>Insert Presentation Title</a:t>
            </a:r>
            <a:endParaRPr lang="en-US" dirty="0"/>
          </a:p>
        </p:txBody>
      </p:sp>
      <p:sp>
        <p:nvSpPr>
          <p:cNvPr id="18" name="Subtitle 2"/>
          <p:cNvSpPr>
            <a:spLocks noGrp="1"/>
          </p:cNvSpPr>
          <p:nvPr>
            <p:ph type="subTitle" idx="1" hasCustomPrompt="1"/>
          </p:nvPr>
        </p:nvSpPr>
        <p:spPr>
          <a:xfrm>
            <a:off x="1828799" y="3657599"/>
            <a:ext cx="7000875" cy="838200"/>
          </a:xfrm>
          <a:prstGeom prst="rect">
            <a:avLst/>
          </a:prstGeom>
        </p:spPr>
        <p:txBody>
          <a:bodyPr/>
          <a:lstStyle>
            <a:lvl1pPr marL="0" indent="0" algn="l">
              <a:buNone/>
              <a:defRPr spc="-15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Insert Subtitle if any</a:t>
            </a:r>
            <a:endParaRPr lang="en-US" dirty="0"/>
          </a:p>
        </p:txBody>
      </p:sp>
      <p:sp>
        <p:nvSpPr>
          <p:cNvPr id="10" name="Text Placeholder 9"/>
          <p:cNvSpPr>
            <a:spLocks noGrp="1"/>
          </p:cNvSpPr>
          <p:nvPr>
            <p:ph type="body" sz="quarter" idx="11" hasCustomPrompt="1"/>
          </p:nvPr>
        </p:nvSpPr>
        <p:spPr>
          <a:xfrm>
            <a:off x="1828800" y="5476875"/>
            <a:ext cx="2971800" cy="381000"/>
          </a:xfrm>
          <a:prstGeom prst="rect">
            <a:avLst/>
          </a:prstGeom>
        </p:spPr>
        <p:txBody>
          <a:bodyPr/>
          <a:lstStyle>
            <a:lvl1pPr>
              <a:buFontTx/>
              <a:buNone/>
              <a:defRPr sz="1600">
                <a:solidFill>
                  <a:schemeClr val="bg1">
                    <a:lumMod val="50000"/>
                  </a:schemeClr>
                </a:solidFill>
              </a:defRPr>
            </a:lvl1pPr>
            <a:lvl2pPr>
              <a:buFontTx/>
              <a:buNone/>
              <a:defRPr sz="1600">
                <a:solidFill>
                  <a:schemeClr val="bg1">
                    <a:lumMod val="75000"/>
                  </a:schemeClr>
                </a:solidFill>
              </a:defRPr>
            </a:lvl2pPr>
            <a:lvl3pPr>
              <a:buFontTx/>
              <a:buNone/>
              <a:defRPr sz="1600">
                <a:solidFill>
                  <a:schemeClr val="bg1">
                    <a:lumMod val="75000"/>
                  </a:schemeClr>
                </a:solidFill>
              </a:defRPr>
            </a:lvl3pPr>
            <a:lvl4pPr>
              <a:buFontTx/>
              <a:buNone/>
              <a:defRPr sz="1600">
                <a:solidFill>
                  <a:schemeClr val="bg1">
                    <a:lumMod val="75000"/>
                  </a:schemeClr>
                </a:solidFill>
              </a:defRPr>
            </a:lvl4pPr>
            <a:lvl5pPr>
              <a:buFontTx/>
              <a:buNone/>
              <a:defRPr sz="1600">
                <a:solidFill>
                  <a:schemeClr val="bg1">
                    <a:lumMod val="75000"/>
                  </a:schemeClr>
                </a:solidFill>
              </a:defRPr>
            </a:lvl5pPr>
          </a:lstStyle>
          <a:p>
            <a:pPr lvl="0"/>
            <a:r>
              <a:rPr lang="en-US" dirty="0" smtClean="0"/>
              <a:t>Insert Date</a:t>
            </a:r>
            <a:endParaRPr lang="en-US" dirty="0"/>
          </a:p>
        </p:txBody>
      </p:sp>
      <p:sp>
        <p:nvSpPr>
          <p:cNvPr id="7" name="Text Placeholder 6"/>
          <p:cNvSpPr>
            <a:spLocks noGrp="1"/>
          </p:cNvSpPr>
          <p:nvPr>
            <p:ph type="body" sz="quarter" idx="13" hasCustomPrompt="1"/>
          </p:nvPr>
        </p:nvSpPr>
        <p:spPr>
          <a:xfrm>
            <a:off x="1828800" y="4800600"/>
            <a:ext cx="7010400" cy="533400"/>
          </a:xfrm>
          <a:prstGeom prst="rect">
            <a:avLst/>
          </a:prstGeom>
        </p:spPr>
        <p:txBody>
          <a:bodyPr/>
          <a:lstStyle>
            <a:lvl1pPr>
              <a:buNone/>
              <a:defRPr sz="2000">
                <a:solidFill>
                  <a:schemeClr val="bg1">
                    <a:lumMod val="50000"/>
                  </a:schemeClr>
                </a:solidFill>
              </a:defRPr>
            </a:lvl1pPr>
            <a:lvl2pPr>
              <a:buNone/>
              <a:defRPr sz="2000">
                <a:solidFill>
                  <a:schemeClr val="bg1">
                    <a:lumMod val="50000"/>
                  </a:schemeClr>
                </a:solidFill>
              </a:defRPr>
            </a:lvl2pPr>
            <a:lvl3pPr>
              <a:buNone/>
              <a:defRPr sz="2000">
                <a:solidFill>
                  <a:schemeClr val="bg1">
                    <a:lumMod val="50000"/>
                  </a:schemeClr>
                </a:solidFill>
              </a:defRPr>
            </a:lvl3pPr>
            <a:lvl4pPr>
              <a:buNone/>
              <a:defRPr sz="2000">
                <a:solidFill>
                  <a:schemeClr val="bg1">
                    <a:lumMod val="50000"/>
                  </a:schemeClr>
                </a:solidFill>
              </a:defRPr>
            </a:lvl4pPr>
            <a:lvl5pPr>
              <a:buNone/>
              <a:defRPr sz="2000">
                <a:solidFill>
                  <a:schemeClr val="bg1">
                    <a:lumMod val="50000"/>
                  </a:schemeClr>
                </a:solidFill>
              </a:defRPr>
            </a:lvl5pPr>
          </a:lstStyle>
          <a:p>
            <a:pPr lvl="0"/>
            <a:r>
              <a:rPr lang="en-US" dirty="0" smtClean="0"/>
              <a:t>Presenter’s Name(s)</a:t>
            </a:r>
            <a:endParaRPr lang="en-US" dirty="0"/>
          </a:p>
        </p:txBody>
      </p:sp>
      <p:sp>
        <p:nvSpPr>
          <p:cNvPr id="8" name="Text Placeholder 7"/>
          <p:cNvSpPr>
            <a:spLocks noGrp="1"/>
          </p:cNvSpPr>
          <p:nvPr>
            <p:ph type="body" sz="quarter" idx="14" hasCustomPrompt="1"/>
          </p:nvPr>
        </p:nvSpPr>
        <p:spPr>
          <a:xfrm>
            <a:off x="1828800" y="1066800"/>
            <a:ext cx="7162800" cy="533400"/>
          </a:xfrm>
          <a:prstGeom prst="rect">
            <a:avLst/>
          </a:prstGeom>
        </p:spPr>
        <p:txBody>
          <a:bodyPr/>
          <a:lstStyle>
            <a:lvl1pPr>
              <a:buNone/>
              <a:defRPr sz="2000" baseline="0">
                <a:solidFill>
                  <a:schemeClr val="bg1">
                    <a:lumMod val="50000"/>
                  </a:schemeClr>
                </a:solidFill>
              </a:defRPr>
            </a:lvl1pPr>
          </a:lstStyle>
          <a:p>
            <a:pPr lvl="0"/>
            <a:r>
              <a:rPr lang="en-US" dirty="0" smtClean="0"/>
              <a:t>Presentation to [insert name]</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1" name="Picture 10" descr="linear header 3.jpg"/>
          <p:cNvPicPr>
            <a:picLocks noChangeAspect="1"/>
          </p:cNvPicPr>
          <p:nvPr userDrawn="1"/>
        </p:nvPicPr>
        <p:blipFill>
          <a:blip r:embed="rId2" cstate="print"/>
          <a:stretch>
            <a:fillRect/>
          </a:stretch>
        </p:blipFill>
        <p:spPr>
          <a:xfrm>
            <a:off x="0" y="0"/>
            <a:ext cx="9144000" cy="1371600"/>
          </a:xfrm>
          <a:prstGeom prst="rect">
            <a:avLst/>
          </a:prstGeom>
        </p:spPr>
      </p:pic>
      <p:sp>
        <p:nvSpPr>
          <p:cNvPr id="2" name="Title 1"/>
          <p:cNvSpPr>
            <a:spLocks noGrp="1"/>
          </p:cNvSpPr>
          <p:nvPr>
            <p:ph type="title"/>
          </p:nvPr>
        </p:nvSpPr>
        <p:spPr>
          <a:xfrm>
            <a:off x="1371600" y="274638"/>
            <a:ext cx="7391400" cy="1020762"/>
          </a:xfrm>
          <a:prstGeom prst="rect">
            <a:avLst/>
          </a:prstGeom>
        </p:spPr>
        <p:txBody>
          <a:bodyPr anchor="b" anchorCtr="0">
            <a:noAutofit/>
          </a:bodyPr>
          <a:lstStyle>
            <a:lvl1pPr algn="l">
              <a:lnSpc>
                <a:spcPts val="3800"/>
              </a:lnSpc>
              <a:defRPr sz="3600" baseline="0">
                <a:solidFill>
                  <a:srgbClr val="2B74BA"/>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371600" y="1600200"/>
            <a:ext cx="7391400" cy="4525963"/>
          </a:xfrm>
          <a:prstGeom prst="rect">
            <a:avLst/>
          </a:prstGeom>
        </p:spPr>
        <p:txBody>
          <a:bodyPr/>
          <a:lstStyle>
            <a:lvl1pPr>
              <a:defRPr sz="2800"/>
            </a:lvl1pPr>
            <a:lvl2pPr>
              <a:defRPr sz="2600"/>
            </a:lvl2pPr>
            <a:lvl3pPr>
              <a:defRPr sz="26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863EA-A6C8-41D7-B880-0730E3E01AB8}"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863EA-A6C8-41D7-B880-0730E3E01AB8}"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863EA-A6C8-41D7-B880-0730E3E01AB8}" type="slidenum">
              <a:rPr lang="en-US" smtClean="0"/>
              <a:pPr/>
              <a:t>‹#›</a:t>
            </a:fld>
            <a:endParaRPr lang="en-US"/>
          </a:p>
        </p:txBody>
      </p:sp>
      <p:sp>
        <p:nvSpPr>
          <p:cNvPr id="6" name="Title 1"/>
          <p:cNvSpPr>
            <a:spLocks noGrp="1"/>
          </p:cNvSpPr>
          <p:nvPr>
            <p:ph type="title"/>
          </p:nvPr>
        </p:nvSpPr>
        <p:spPr>
          <a:xfrm>
            <a:off x="1295400" y="274638"/>
            <a:ext cx="7391400" cy="1020762"/>
          </a:xfrm>
          <a:prstGeom prst="rect">
            <a:avLst/>
          </a:prstGeom>
        </p:spPr>
        <p:txBody>
          <a:bodyPr anchor="b" anchorCtr="0">
            <a:noAutofit/>
          </a:bodyPr>
          <a:lstStyle>
            <a:lvl1pPr algn="l">
              <a:lnSpc>
                <a:spcPct val="85000"/>
              </a:lnSpc>
              <a:defRPr sz="3600" baseline="0">
                <a:solidFill>
                  <a:srgbClr val="336699"/>
                </a:solidFill>
              </a:defRPr>
            </a:lvl1pPr>
          </a:lstStyle>
          <a:p>
            <a:r>
              <a:rPr lang="en-US" smtClean="0"/>
              <a:t>Click to edit Master title style</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52400"/>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E51F047F-90E3-4D3A-AF8F-B33A2C20586E}"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863EA-A6C8-41D7-B880-0730E3E01AB8}" type="slidenum">
              <a:rPr lang="en-US" smtClean="0"/>
              <a:pPr/>
              <a:t>‹#›</a:t>
            </a:fld>
            <a:endParaRPr lang="en-US"/>
          </a:p>
        </p:txBody>
      </p:sp>
      <p:sp>
        <p:nvSpPr>
          <p:cNvPr id="6" name="Title 1"/>
          <p:cNvSpPr>
            <a:spLocks noGrp="1"/>
          </p:cNvSpPr>
          <p:nvPr>
            <p:ph type="title"/>
          </p:nvPr>
        </p:nvSpPr>
        <p:spPr>
          <a:xfrm>
            <a:off x="1295400" y="274638"/>
            <a:ext cx="7391400" cy="1020762"/>
          </a:xfrm>
          <a:prstGeom prst="rect">
            <a:avLst/>
          </a:prstGeom>
        </p:spPr>
        <p:txBody>
          <a:bodyPr anchor="b" anchorCtr="0">
            <a:noAutofit/>
          </a:bodyPr>
          <a:lstStyle>
            <a:lvl1pPr algn="l">
              <a:lnSpc>
                <a:spcPct val="85000"/>
              </a:lnSpc>
              <a:defRPr sz="3600" baseline="0">
                <a:solidFill>
                  <a:srgbClr val="336699"/>
                </a:solidFill>
              </a:defRPr>
            </a:lvl1pPr>
          </a:lstStyle>
          <a:p>
            <a:r>
              <a:rPr lang="en-US" smtClean="0"/>
              <a:t>Click to edit Master title style</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863EA-A6C8-41D7-B880-0730E3E01A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6" r:id="rId3"/>
    <p:sldLayoutId id="2147483787" r:id="rId4"/>
    <p:sldLayoutId id="2147483788" r:id="rId5"/>
    <p:sldLayoutId id="2147483789" r:id="rId6"/>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tif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24" Type="http://schemas.openxmlformats.org/officeDocument/2006/relationships/image" Target="../media/image56.jpeg"/><Relationship Id="rId5" Type="http://schemas.openxmlformats.org/officeDocument/2006/relationships/image" Target="../media/image37.jpe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png"/><Relationship Id="rId22"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sandiego.gov/water/conservatio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ctrTitle"/>
          </p:nvPr>
        </p:nvSpPr>
        <p:spPr>
          <a:xfrm>
            <a:off x="1628775" y="1752600"/>
            <a:ext cx="7467600" cy="1847850"/>
          </a:xfrm>
        </p:spPr>
        <p:txBody>
          <a:bodyPr/>
          <a:lstStyle/>
          <a:p>
            <a:r>
              <a:rPr lang="en-US" sz="5400" dirty="0" smtClean="0"/>
              <a:t>San Diego’s Water Supply </a:t>
            </a:r>
            <a:br>
              <a:rPr lang="en-US" sz="5400" dirty="0" smtClean="0"/>
            </a:br>
            <a:r>
              <a:rPr lang="en-US" sz="5400" dirty="0" smtClean="0"/>
              <a:t>Is it Sustainable?</a:t>
            </a:r>
            <a:endParaRPr lang="en-US" sz="5400" dirty="0"/>
          </a:p>
        </p:txBody>
      </p:sp>
      <p:sp>
        <p:nvSpPr>
          <p:cNvPr id="26" name="Subtitle 25"/>
          <p:cNvSpPr>
            <a:spLocks noGrp="1"/>
          </p:cNvSpPr>
          <p:nvPr>
            <p:ph type="subTitle" idx="1"/>
          </p:nvPr>
        </p:nvSpPr>
        <p:spPr>
          <a:xfrm>
            <a:off x="1628774" y="3657599"/>
            <a:ext cx="7000875" cy="838200"/>
          </a:xfrm>
        </p:spPr>
        <p:txBody>
          <a:bodyPr/>
          <a:lstStyle/>
          <a:p>
            <a:r>
              <a:rPr lang="en-US" sz="2800" dirty="0" smtClean="0"/>
              <a:t>Public Utilities Department Briefing</a:t>
            </a:r>
            <a:endParaRPr lang="en-US" sz="2800" dirty="0"/>
          </a:p>
        </p:txBody>
      </p:sp>
      <p:sp>
        <p:nvSpPr>
          <p:cNvPr id="27" name="Text Placeholder 26"/>
          <p:cNvSpPr>
            <a:spLocks noGrp="1"/>
          </p:cNvSpPr>
          <p:nvPr>
            <p:ph type="body" sz="quarter" idx="11"/>
          </p:nvPr>
        </p:nvSpPr>
        <p:spPr>
          <a:xfrm>
            <a:off x="1628775" y="5476875"/>
            <a:ext cx="2971800" cy="381000"/>
          </a:xfrm>
        </p:spPr>
        <p:txBody>
          <a:bodyPr/>
          <a:lstStyle/>
          <a:p>
            <a:r>
              <a:rPr lang="en-US" dirty="0" smtClean="0"/>
              <a:t>January 10, 2013</a:t>
            </a:r>
            <a:endParaRPr lang="en-US" dirty="0"/>
          </a:p>
        </p:txBody>
      </p:sp>
      <p:sp>
        <p:nvSpPr>
          <p:cNvPr id="28" name="Text Placeholder 27"/>
          <p:cNvSpPr>
            <a:spLocks noGrp="1"/>
          </p:cNvSpPr>
          <p:nvPr>
            <p:ph type="body" sz="quarter" idx="13"/>
          </p:nvPr>
        </p:nvSpPr>
        <p:spPr>
          <a:xfrm>
            <a:off x="1628775" y="4800600"/>
            <a:ext cx="7010400" cy="533400"/>
          </a:xfrm>
        </p:spPr>
        <p:txBody>
          <a:bodyPr/>
          <a:lstStyle/>
          <a:p>
            <a:r>
              <a:rPr lang="en-US" dirty="0" smtClean="0"/>
              <a:t>Cathleen Pieroni, Principal Water Resources Specialist</a:t>
            </a:r>
            <a:endParaRPr lang="en-US" dirty="0"/>
          </a:p>
        </p:txBody>
      </p:sp>
      <p:sp>
        <p:nvSpPr>
          <p:cNvPr id="29" name="Text Placeholder 28"/>
          <p:cNvSpPr>
            <a:spLocks noGrp="1"/>
          </p:cNvSpPr>
          <p:nvPr>
            <p:ph type="body" sz="quarter" idx="14"/>
          </p:nvPr>
        </p:nvSpPr>
        <p:spPr>
          <a:xfrm>
            <a:off x="1628775" y="1066800"/>
            <a:ext cx="7162800" cy="533400"/>
          </a:xfrm>
        </p:spPr>
        <p:txBody>
          <a:bodyPr/>
          <a:lstStyle/>
          <a:p>
            <a:r>
              <a:rPr lang="en-US" dirty="0" smtClean="0"/>
              <a:t>Presentation to the Green Scene</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San Diego’s Long-Range </a:t>
            </a:r>
            <a:br>
              <a:rPr lang="en-US" dirty="0" smtClean="0"/>
            </a:br>
            <a:r>
              <a:rPr lang="en-US" dirty="0" smtClean="0"/>
              <a:t>Water Resources Plan (2012)</a:t>
            </a:r>
            <a:endParaRPr lang="en-US"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3240941" y="1600200"/>
            <a:ext cx="3652718" cy="4525963"/>
          </a:xfrm>
          <a:prstGeom prst="rect">
            <a:avLst/>
          </a:prstGeom>
          <a:noFill/>
          <a:ln w="9525">
            <a:solidFill>
              <a:schemeClr val="accent1">
                <a:lumMod val="75000"/>
              </a:schemeClr>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 to Other Planning Work</a:t>
            </a:r>
            <a:endParaRPr lang="en-US" dirty="0"/>
          </a:p>
        </p:txBody>
      </p:sp>
      <p:grpSp>
        <p:nvGrpSpPr>
          <p:cNvPr id="3" name="Group 20"/>
          <p:cNvGrpSpPr>
            <a:grpSpLocks/>
          </p:cNvGrpSpPr>
          <p:nvPr/>
        </p:nvGrpSpPr>
        <p:grpSpPr bwMode="auto">
          <a:xfrm>
            <a:off x="104775" y="2265076"/>
            <a:ext cx="2233613" cy="3412392"/>
            <a:chOff x="104148" y="2361235"/>
            <a:chExt cx="2233910" cy="3411217"/>
          </a:xfrm>
        </p:grpSpPr>
        <p:sp>
          <p:nvSpPr>
            <p:cNvPr id="5" name="Rectangle 4"/>
            <p:cNvSpPr/>
            <p:nvPr/>
          </p:nvSpPr>
          <p:spPr>
            <a:xfrm>
              <a:off x="104148" y="2372344"/>
              <a:ext cx="1829043" cy="340010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t>LRWRP</a:t>
              </a:r>
              <a:endParaRPr lang="en-US" sz="2800" b="1" dirty="0"/>
            </a:p>
            <a:p>
              <a:pPr marL="112713" indent="-112713">
                <a:buFont typeface="Arial" pitchFamily="34" charset="0"/>
                <a:buChar char="•"/>
                <a:defRPr/>
              </a:pPr>
              <a:endParaRPr lang="en-US" sz="1600" dirty="0" smtClean="0"/>
            </a:p>
            <a:p>
              <a:pPr marL="112713" indent="-112713">
                <a:lnSpc>
                  <a:spcPts val="1700"/>
                </a:lnSpc>
                <a:spcAft>
                  <a:spcPts val="600"/>
                </a:spcAft>
                <a:buFont typeface="Arial" pitchFamily="34" charset="0"/>
                <a:buChar char="•"/>
                <a:defRPr/>
              </a:pPr>
              <a:r>
                <a:rPr lang="en-US" sz="1600" dirty="0" smtClean="0"/>
                <a:t>Strategic planning</a:t>
              </a:r>
            </a:p>
            <a:p>
              <a:pPr marL="112713" indent="-112713">
                <a:lnSpc>
                  <a:spcPts val="1700"/>
                </a:lnSpc>
                <a:spcAft>
                  <a:spcPts val="600"/>
                </a:spcAft>
                <a:buFont typeface="Arial" pitchFamily="34" charset="0"/>
                <a:buChar char="•"/>
                <a:defRPr/>
              </a:pPr>
              <a:r>
                <a:rPr lang="en-US" sz="1600" dirty="0" smtClean="0"/>
                <a:t>Conceptual analysis</a:t>
              </a:r>
            </a:p>
            <a:p>
              <a:pPr marL="112713" indent="-112713">
                <a:lnSpc>
                  <a:spcPts val="1700"/>
                </a:lnSpc>
                <a:spcAft>
                  <a:spcPts val="600"/>
                </a:spcAft>
                <a:buFont typeface="Arial" pitchFamily="34" charset="0"/>
                <a:buChar char="•"/>
                <a:defRPr/>
              </a:pPr>
              <a:r>
                <a:rPr lang="en-US" sz="1600" dirty="0" smtClean="0"/>
                <a:t>Examines trade- offs between  </a:t>
              </a:r>
              <a:br>
                <a:rPr lang="en-US" sz="1600" dirty="0" smtClean="0"/>
              </a:br>
              <a:r>
                <a:rPr lang="en-US" sz="1600" dirty="0" smtClean="0"/>
                <a:t>alternatives</a:t>
              </a:r>
            </a:p>
            <a:p>
              <a:pPr marL="112713" indent="-112713">
                <a:lnSpc>
                  <a:spcPts val="1700"/>
                </a:lnSpc>
                <a:spcAft>
                  <a:spcPts val="600"/>
                </a:spcAft>
                <a:buFont typeface="Arial" pitchFamily="34" charset="0"/>
                <a:buChar char="•"/>
                <a:defRPr/>
              </a:pPr>
              <a:r>
                <a:rPr lang="en-US" sz="1600" dirty="0" smtClean="0"/>
                <a:t>Develops overall targets for supply &amp; demand-side programs</a:t>
              </a:r>
              <a:endParaRPr lang="en-US" sz="1600" dirty="0"/>
            </a:p>
            <a:p>
              <a:pPr algn="ctr">
                <a:defRPr/>
              </a:pPr>
              <a:endParaRPr lang="en-US" sz="1600" b="1" dirty="0"/>
            </a:p>
          </p:txBody>
        </p:sp>
        <p:sp>
          <p:nvSpPr>
            <p:cNvPr id="6" name="Isosceles Triangle 5"/>
            <p:cNvSpPr/>
            <p:nvPr/>
          </p:nvSpPr>
          <p:spPr>
            <a:xfrm rot="5400000">
              <a:off x="435573" y="3869968"/>
              <a:ext cx="3411217" cy="393752"/>
            </a:xfrm>
            <a:prstGeom prst="triangle">
              <a:avLst/>
            </a:prstGeom>
            <a:solidFill>
              <a:schemeClr val="tx2">
                <a:lumMod val="75000"/>
                <a:alpha val="7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p>
          </p:txBody>
        </p:sp>
      </p:grpSp>
      <p:grpSp>
        <p:nvGrpSpPr>
          <p:cNvPr id="4" name="Group 22"/>
          <p:cNvGrpSpPr>
            <a:grpSpLocks/>
          </p:cNvGrpSpPr>
          <p:nvPr/>
        </p:nvGrpSpPr>
        <p:grpSpPr bwMode="auto">
          <a:xfrm>
            <a:off x="4676775" y="2277776"/>
            <a:ext cx="2246313" cy="3440635"/>
            <a:chOff x="4676185" y="2372810"/>
            <a:chExt cx="2247426" cy="2907178"/>
          </a:xfrm>
        </p:grpSpPr>
        <p:sp>
          <p:nvSpPr>
            <p:cNvPr id="8" name="Rectangle 7"/>
            <p:cNvSpPr/>
            <p:nvPr/>
          </p:nvSpPr>
          <p:spPr>
            <a:xfrm>
              <a:off x="4676185" y="2372810"/>
              <a:ext cx="1840825" cy="2892889"/>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500"/>
                </a:lnSpc>
                <a:defRPr/>
              </a:pPr>
              <a:r>
                <a:rPr lang="en-US" sz="2800" b="1" dirty="0" smtClean="0">
                  <a:solidFill>
                    <a:schemeClr val="bg1"/>
                  </a:solidFill>
                </a:rPr>
                <a:t>Master Plans and Studies</a:t>
              </a:r>
              <a:br>
                <a:rPr lang="en-US" sz="2800" b="1" dirty="0" smtClean="0">
                  <a:solidFill>
                    <a:schemeClr val="bg1"/>
                  </a:solidFill>
                </a:rPr>
              </a:br>
              <a:endParaRPr lang="en-US" sz="3600" b="1" dirty="0" smtClean="0">
                <a:solidFill>
                  <a:schemeClr val="bg1"/>
                </a:solidFill>
              </a:endParaRPr>
            </a:p>
            <a:p>
              <a:pPr marL="112713" indent="-112713">
                <a:lnSpc>
                  <a:spcPts val="1700"/>
                </a:lnSpc>
                <a:spcAft>
                  <a:spcPts val="600"/>
                </a:spcAft>
                <a:buFont typeface="Arial" pitchFamily="34" charset="0"/>
                <a:buChar char="•"/>
                <a:defRPr/>
              </a:pPr>
              <a:r>
                <a:rPr lang="en-US" sz="1600" dirty="0" smtClean="0">
                  <a:solidFill>
                    <a:schemeClr val="bg1"/>
                  </a:solidFill>
                </a:rPr>
                <a:t>Facilities plans for water &amp; recycled water</a:t>
              </a:r>
            </a:p>
            <a:p>
              <a:pPr marL="112713" indent="-112713">
                <a:lnSpc>
                  <a:spcPts val="1700"/>
                </a:lnSpc>
                <a:spcAft>
                  <a:spcPts val="600"/>
                </a:spcAft>
                <a:buFont typeface="Arial" pitchFamily="34" charset="0"/>
                <a:buChar char="•"/>
                <a:defRPr/>
              </a:pPr>
              <a:r>
                <a:rPr lang="en-US" sz="1600" dirty="0" smtClean="0">
                  <a:solidFill>
                    <a:schemeClr val="bg1"/>
                  </a:solidFill>
                </a:rPr>
                <a:t>Groundwater management plans &amp; studies</a:t>
              </a:r>
            </a:p>
            <a:p>
              <a:pPr marL="112713" indent="-112713">
                <a:defRPr/>
              </a:pPr>
              <a:endParaRPr lang="en-US" sz="1600" dirty="0">
                <a:solidFill>
                  <a:schemeClr val="bg1"/>
                </a:solidFill>
              </a:endParaRPr>
            </a:p>
            <a:p>
              <a:pPr algn="ctr">
                <a:defRPr/>
              </a:pPr>
              <a:endParaRPr lang="en-US" dirty="0"/>
            </a:p>
          </p:txBody>
        </p:sp>
        <p:sp>
          <p:nvSpPr>
            <p:cNvPr id="9" name="Isosceles Triangle 8"/>
            <p:cNvSpPr/>
            <p:nvPr/>
          </p:nvSpPr>
          <p:spPr>
            <a:xfrm rot="5400000">
              <a:off x="5273868" y="3630246"/>
              <a:ext cx="2905591" cy="393895"/>
            </a:xfrm>
            <a:prstGeom prst="triangle">
              <a:avLst/>
            </a:prstGeom>
            <a:solidFill>
              <a:schemeClr val="accent2">
                <a:lumMod val="75000"/>
                <a:alpha val="73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bg1"/>
                </a:solidFill>
              </a:endParaRPr>
            </a:p>
          </p:txBody>
        </p:sp>
      </p:grpSp>
      <p:grpSp>
        <p:nvGrpSpPr>
          <p:cNvPr id="7" name="Group 23"/>
          <p:cNvGrpSpPr>
            <a:grpSpLocks/>
          </p:cNvGrpSpPr>
          <p:nvPr/>
        </p:nvGrpSpPr>
        <p:grpSpPr bwMode="auto">
          <a:xfrm>
            <a:off x="6945313" y="2269839"/>
            <a:ext cx="2144712" cy="3448573"/>
            <a:chOff x="6944811" y="2365095"/>
            <a:chExt cx="2145182" cy="2905248"/>
          </a:xfrm>
        </p:grpSpPr>
        <p:sp>
          <p:nvSpPr>
            <p:cNvPr id="11" name="Rectangle 10"/>
            <p:cNvSpPr/>
            <p:nvPr/>
          </p:nvSpPr>
          <p:spPr>
            <a:xfrm>
              <a:off x="6944811" y="2384146"/>
              <a:ext cx="1748220" cy="287032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Ins="0" anchor="ctr"/>
            <a:lstStyle/>
            <a:p>
              <a:pPr algn="ctr">
                <a:defRPr/>
              </a:pPr>
              <a:r>
                <a:rPr lang="en-US" sz="2800" b="1" dirty="0" smtClean="0">
                  <a:solidFill>
                    <a:schemeClr val="bg1"/>
                  </a:solidFill>
                </a:rPr>
                <a:t>CIP</a:t>
              </a:r>
            </a:p>
            <a:p>
              <a:pPr algn="ctr">
                <a:defRPr/>
              </a:pPr>
              <a:endParaRPr lang="en-US" sz="3200" b="1" dirty="0">
                <a:solidFill>
                  <a:schemeClr val="bg1"/>
                </a:solidFill>
              </a:endParaRPr>
            </a:p>
            <a:p>
              <a:pPr marL="112713" indent="-112713">
                <a:lnSpc>
                  <a:spcPts val="1700"/>
                </a:lnSpc>
                <a:spcAft>
                  <a:spcPts val="1200"/>
                </a:spcAft>
                <a:buFont typeface="Arial" pitchFamily="34" charset="0"/>
                <a:buChar char="•"/>
                <a:tabLst>
                  <a:tab pos="112713" algn="l"/>
                </a:tabLst>
                <a:defRPr/>
              </a:pPr>
              <a:r>
                <a:rPr lang="en-US" sz="1600" dirty="0" smtClean="0">
                  <a:solidFill>
                    <a:schemeClr val="bg1"/>
                  </a:solidFill>
                </a:rPr>
                <a:t>Identified projects for near-term implementation</a:t>
              </a:r>
            </a:p>
            <a:p>
              <a:pPr marL="112713" indent="-112713">
                <a:lnSpc>
                  <a:spcPts val="1700"/>
                </a:lnSpc>
                <a:spcAft>
                  <a:spcPts val="1200"/>
                </a:spcAft>
                <a:buFont typeface="Arial" pitchFamily="34" charset="0"/>
                <a:buChar char="•"/>
                <a:tabLst>
                  <a:tab pos="112713" algn="l"/>
                </a:tabLst>
                <a:defRPr/>
              </a:pPr>
              <a:r>
                <a:rPr lang="en-US" sz="1600" dirty="0" smtClean="0">
                  <a:solidFill>
                    <a:schemeClr val="bg1"/>
                  </a:solidFill>
                </a:rPr>
                <a:t>Detailed cost and schedule information</a:t>
              </a:r>
            </a:p>
            <a:p>
              <a:pPr marL="112713" indent="-112713">
                <a:lnSpc>
                  <a:spcPts val="1700"/>
                </a:lnSpc>
                <a:spcAft>
                  <a:spcPts val="1200"/>
                </a:spcAft>
                <a:buFont typeface="Arial" pitchFamily="34" charset="0"/>
                <a:buChar char="•"/>
                <a:tabLst>
                  <a:tab pos="112713" algn="l"/>
                </a:tabLst>
                <a:defRPr/>
              </a:pPr>
              <a:endParaRPr lang="en-US" sz="1600" dirty="0" smtClean="0">
                <a:solidFill>
                  <a:schemeClr val="bg1"/>
                </a:solidFill>
              </a:endParaRPr>
            </a:p>
            <a:p>
              <a:pPr algn="ctr">
                <a:defRPr/>
              </a:pPr>
              <a:endParaRPr lang="en-US" dirty="0">
                <a:solidFill>
                  <a:schemeClr val="bg1"/>
                </a:solidFill>
              </a:endParaRPr>
            </a:p>
          </p:txBody>
        </p:sp>
        <p:sp>
          <p:nvSpPr>
            <p:cNvPr id="12" name="Isosceles Triangle 11"/>
            <p:cNvSpPr/>
            <p:nvPr/>
          </p:nvSpPr>
          <p:spPr>
            <a:xfrm rot="5400000">
              <a:off x="7440475" y="3620826"/>
              <a:ext cx="2905248" cy="393786"/>
            </a:xfrm>
            <a:prstGeom prst="triangle">
              <a:avLst/>
            </a:prstGeom>
            <a:solidFill>
              <a:schemeClr val="accent3">
                <a:lumMod val="75000"/>
                <a:alpha val="59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bg1"/>
                </a:solidFill>
              </a:endParaRPr>
            </a:p>
          </p:txBody>
        </p:sp>
      </p:grpSp>
      <p:grpSp>
        <p:nvGrpSpPr>
          <p:cNvPr id="10" name="Group 21"/>
          <p:cNvGrpSpPr>
            <a:grpSpLocks/>
          </p:cNvGrpSpPr>
          <p:nvPr/>
        </p:nvGrpSpPr>
        <p:grpSpPr bwMode="auto">
          <a:xfrm>
            <a:off x="2363788" y="2244439"/>
            <a:ext cx="2303462" cy="3433030"/>
            <a:chOff x="2363138" y="2340013"/>
            <a:chExt cx="2303360" cy="2916820"/>
          </a:xfrm>
        </p:grpSpPr>
        <p:sp>
          <p:nvSpPr>
            <p:cNvPr id="14" name="Rectangle 13"/>
            <p:cNvSpPr/>
            <p:nvPr/>
          </p:nvSpPr>
          <p:spPr>
            <a:xfrm>
              <a:off x="2363138" y="2351128"/>
              <a:ext cx="1898566" cy="290570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UWMP</a:t>
              </a:r>
              <a:endParaRPr lang="en-US" sz="3200" b="1" dirty="0"/>
            </a:p>
            <a:p>
              <a:pPr marL="112713" indent="-112713">
                <a:buFont typeface="Arial" pitchFamily="34" charset="0"/>
                <a:buChar char="•"/>
                <a:defRPr/>
              </a:pPr>
              <a:endParaRPr lang="en-US" sz="1600" dirty="0" smtClean="0"/>
            </a:p>
            <a:p>
              <a:pPr marL="112713" indent="-112713">
                <a:lnSpc>
                  <a:spcPts val="1700"/>
                </a:lnSpc>
                <a:spcAft>
                  <a:spcPts val="600"/>
                </a:spcAft>
                <a:buFont typeface="Arial" pitchFamily="34" charset="0"/>
                <a:buChar char="•"/>
                <a:defRPr/>
              </a:pPr>
              <a:r>
                <a:rPr lang="en-US" sz="1600" dirty="0" smtClean="0"/>
                <a:t>Required by State every five years</a:t>
              </a:r>
            </a:p>
            <a:p>
              <a:pPr marL="112713" indent="-112713">
                <a:lnSpc>
                  <a:spcPts val="1700"/>
                </a:lnSpc>
                <a:spcAft>
                  <a:spcPts val="600"/>
                </a:spcAft>
                <a:buFont typeface="Arial" pitchFamily="34" charset="0"/>
                <a:buChar char="•"/>
                <a:defRPr/>
              </a:pPr>
              <a:r>
                <a:rPr lang="en-US" sz="1600" dirty="0" smtClean="0"/>
                <a:t>Compares supplies and demands under normal &amp; dry years</a:t>
              </a:r>
            </a:p>
            <a:p>
              <a:pPr marL="112713" indent="-112713">
                <a:lnSpc>
                  <a:spcPts val="1700"/>
                </a:lnSpc>
                <a:spcAft>
                  <a:spcPts val="600"/>
                </a:spcAft>
                <a:buFont typeface="Arial" pitchFamily="34" charset="0"/>
                <a:buChar char="•"/>
                <a:defRPr/>
              </a:pPr>
              <a:r>
                <a:rPr lang="en-US" sz="1600" dirty="0" smtClean="0"/>
                <a:t>Summarizes conservation &amp; drought management</a:t>
              </a:r>
              <a:endParaRPr lang="en-US" sz="1600" dirty="0"/>
            </a:p>
            <a:p>
              <a:pPr algn="ctr">
                <a:defRPr/>
              </a:pPr>
              <a:endParaRPr lang="en-US" sz="1600" b="1" dirty="0"/>
            </a:p>
          </p:txBody>
        </p:sp>
        <p:sp>
          <p:nvSpPr>
            <p:cNvPr id="15" name="Isosceles Triangle 14"/>
            <p:cNvSpPr/>
            <p:nvPr/>
          </p:nvSpPr>
          <p:spPr>
            <a:xfrm rot="5400000">
              <a:off x="3016804" y="3596025"/>
              <a:ext cx="2905705" cy="393683"/>
            </a:xfrm>
            <a:prstGeom prst="triangle">
              <a:avLst/>
            </a:prstGeom>
            <a:solidFill>
              <a:schemeClr val="accent1">
                <a:lumMod val="75000"/>
                <a:alpha val="72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600950" cy="1020762"/>
          </a:xfrm>
        </p:spPr>
        <p:txBody>
          <a:bodyPr/>
          <a:lstStyle/>
          <a:p>
            <a:r>
              <a:rPr lang="en-US" dirty="0" smtClean="0">
                <a:solidFill>
                  <a:srgbClr val="336699"/>
                </a:solidFill>
              </a:rPr>
              <a:t>Long-Range </a:t>
            </a:r>
            <a:br>
              <a:rPr lang="en-US" dirty="0" smtClean="0">
                <a:solidFill>
                  <a:srgbClr val="336699"/>
                </a:solidFill>
              </a:rPr>
            </a:br>
            <a:r>
              <a:rPr lang="en-US" dirty="0" smtClean="0">
                <a:solidFill>
                  <a:srgbClr val="336699"/>
                </a:solidFill>
              </a:rPr>
              <a:t>Water Resources Planning Process</a:t>
            </a:r>
            <a:endParaRPr lang="en-US" dirty="0"/>
          </a:p>
        </p:txBody>
      </p:sp>
      <p:pic>
        <p:nvPicPr>
          <p:cNvPr id="4" name="Content Placeholder 3" descr="Figure 5-1_Why_How Parallel Paths in the IRP.jpg"/>
          <p:cNvPicPr>
            <a:picLocks noGrp="1" noChangeAspect="1"/>
          </p:cNvPicPr>
          <p:nvPr>
            <p:ph idx="1"/>
          </p:nvPr>
        </p:nvPicPr>
        <p:blipFill>
          <a:blip r:embed="rId3" cstate="print"/>
          <a:stretch>
            <a:fillRect/>
          </a:stretch>
        </p:blipFill>
        <p:spPr>
          <a:xfrm>
            <a:off x="2206171" y="1495280"/>
            <a:ext cx="5105861" cy="5166777"/>
          </a:xfr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is the 2012 LRWRP?</a:t>
            </a:r>
            <a:endParaRPr lang="en-US" sz="3200" dirty="0"/>
          </a:p>
        </p:txBody>
      </p:sp>
      <p:sp>
        <p:nvSpPr>
          <p:cNvPr id="3" name="Content Placeholder 2"/>
          <p:cNvSpPr>
            <a:spLocks noGrp="1"/>
          </p:cNvSpPr>
          <p:nvPr>
            <p:ph idx="1"/>
          </p:nvPr>
        </p:nvSpPr>
        <p:spPr/>
        <p:txBody>
          <a:bodyPr/>
          <a:lstStyle/>
          <a:p>
            <a:r>
              <a:rPr lang="en-US" sz="2600" dirty="0" smtClean="0"/>
              <a:t>High-level strategy for City’s water resources</a:t>
            </a:r>
          </a:p>
          <a:p>
            <a:r>
              <a:rPr lang="en-US" sz="2600" dirty="0" smtClean="0"/>
              <a:t>Evaluates water supply and demand-side options against multiple planning objectives</a:t>
            </a:r>
          </a:p>
          <a:p>
            <a:r>
              <a:rPr lang="en-US" sz="2600" dirty="0" smtClean="0"/>
              <a:t>Takes a long-range viewpoint, through year 2035</a:t>
            </a:r>
          </a:p>
          <a:p>
            <a:r>
              <a:rPr lang="en-US" sz="2600" dirty="0" smtClean="0"/>
              <a:t>Addresses risk and uncertainty</a:t>
            </a:r>
          </a:p>
          <a:p>
            <a:pPr>
              <a:buNone/>
            </a:pPr>
            <a:r>
              <a:rPr lang="en-US" sz="2600" dirty="0" smtClean="0"/>
              <a:t>     of future conditions</a:t>
            </a:r>
          </a:p>
          <a:p>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6553200" y="3511752"/>
            <a:ext cx="2282472" cy="3346248"/>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2035 Supply Mix </a:t>
            </a:r>
            <a:br>
              <a:rPr lang="en-US" dirty="0" smtClean="0"/>
            </a:br>
            <a:r>
              <a:rPr lang="en-US" sz="2800" dirty="0" smtClean="0"/>
              <a:t>Under Critically Dry Conditions</a:t>
            </a:r>
            <a:endParaRPr lang="en-US" sz="2800" dirty="0"/>
          </a:p>
        </p:txBody>
      </p:sp>
      <p:pic>
        <p:nvPicPr>
          <p:cNvPr id="4" name="Content Placeholder 3" descr="Projected Supply Mix Under Critically Dry Scenario.wmf"/>
          <p:cNvPicPr>
            <a:picLocks noGrp="1" noChangeAspect="1"/>
          </p:cNvPicPr>
          <p:nvPr>
            <p:ph idx="1"/>
          </p:nvPr>
        </p:nvPicPr>
        <p:blipFill>
          <a:blip r:embed="rId3" cstate="print"/>
          <a:stretch>
            <a:fillRect/>
          </a:stretch>
        </p:blipFill>
        <p:spPr>
          <a:xfrm>
            <a:off x="111760" y="1524000"/>
            <a:ext cx="8871219" cy="4592320"/>
          </a:xfrm>
          <a:solidFill>
            <a:schemeClr val="bg1"/>
          </a:solid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2012 LRWRP Planning Process</a:t>
            </a:r>
            <a:endParaRPr lang="en-US" sz="3200" dirty="0"/>
          </a:p>
        </p:txBody>
      </p:sp>
      <p:sp>
        <p:nvSpPr>
          <p:cNvPr id="3" name="Content Placeholder 2"/>
          <p:cNvSpPr>
            <a:spLocks noGrp="1"/>
          </p:cNvSpPr>
          <p:nvPr>
            <p:ph idx="1"/>
          </p:nvPr>
        </p:nvSpPr>
        <p:spPr>
          <a:xfrm>
            <a:off x="611436" y="1600200"/>
            <a:ext cx="7391400" cy="4525963"/>
          </a:xfrm>
        </p:spPr>
        <p:txBody>
          <a:bodyPr/>
          <a:lstStyle/>
          <a:p>
            <a:r>
              <a:rPr lang="en-US" sz="2400" dirty="0" smtClean="0"/>
              <a:t>An open, participatory planning</a:t>
            </a:r>
          </a:p>
          <a:p>
            <a:r>
              <a:rPr lang="en-US" sz="2400" dirty="0" smtClean="0"/>
              <a:t>Stakeholder driven process</a:t>
            </a:r>
          </a:p>
          <a:p>
            <a:r>
              <a:rPr lang="en-US" sz="2400" dirty="0" smtClean="0"/>
              <a:t>The evaluation process relied on</a:t>
            </a:r>
          </a:p>
          <a:p>
            <a:pPr lvl="1"/>
            <a:r>
              <a:rPr lang="en-US" sz="2400" dirty="0" smtClean="0"/>
              <a:t>engineering expertise</a:t>
            </a:r>
          </a:p>
          <a:p>
            <a:pPr lvl="1"/>
            <a:r>
              <a:rPr lang="en-US" sz="2400" dirty="0" smtClean="0"/>
              <a:t>past technical studies</a:t>
            </a:r>
          </a:p>
          <a:p>
            <a:pPr lvl="1"/>
            <a:r>
              <a:rPr lang="en-US" sz="2400" dirty="0" smtClean="0"/>
              <a:t>water demand </a:t>
            </a:r>
          </a:p>
          <a:p>
            <a:pPr lvl="1">
              <a:buNone/>
            </a:pPr>
            <a:r>
              <a:rPr lang="en-US" sz="2400" dirty="0" smtClean="0"/>
              <a:t>    forecasting</a:t>
            </a:r>
          </a:p>
          <a:p>
            <a:pPr lvl="1"/>
            <a:r>
              <a:rPr lang="en-US" sz="2400" dirty="0" smtClean="0"/>
              <a:t>simulation models &amp;</a:t>
            </a:r>
          </a:p>
          <a:p>
            <a:pPr lvl="1">
              <a:buNone/>
            </a:pPr>
            <a:r>
              <a:rPr lang="en-US" sz="2400" dirty="0" smtClean="0"/>
              <a:t>    decision tools</a:t>
            </a:r>
            <a:endParaRPr lang="en-US" sz="2400" dirty="0"/>
          </a:p>
        </p:txBody>
      </p:sp>
      <p:pic>
        <p:nvPicPr>
          <p:cNvPr id="5" name="Picture 4"/>
          <p:cNvPicPr>
            <a:picLocks noChangeAspect="1" noChangeArrowheads="1"/>
          </p:cNvPicPr>
          <p:nvPr/>
        </p:nvPicPr>
        <p:blipFill>
          <a:blip r:embed="rId3" cstate="print"/>
          <a:srcRect/>
          <a:stretch>
            <a:fillRect/>
          </a:stretch>
        </p:blipFill>
        <p:spPr bwMode="auto">
          <a:xfrm>
            <a:off x="4412050" y="3294044"/>
            <a:ext cx="4607170" cy="3316076"/>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Stakeholders</a:t>
            </a:r>
            <a:endParaRPr lang="en-US" dirty="0"/>
          </a:p>
        </p:txBody>
      </p:sp>
      <p:sp>
        <p:nvSpPr>
          <p:cNvPr id="3" name="Content Placeholder 2"/>
          <p:cNvSpPr>
            <a:spLocks noGrp="1"/>
          </p:cNvSpPr>
          <p:nvPr>
            <p:ph idx="1"/>
          </p:nvPr>
        </p:nvSpPr>
        <p:spPr>
          <a:xfrm>
            <a:off x="1328056" y="1382486"/>
            <a:ext cx="7815943" cy="4974771"/>
          </a:xfrm>
        </p:spPr>
        <p:txBody>
          <a:bodyPr numCol="2"/>
          <a:lstStyle/>
          <a:p>
            <a:r>
              <a:rPr lang="en-US" sz="1800" b="1" dirty="0" smtClean="0"/>
              <a:t>Don Billings</a:t>
            </a:r>
          </a:p>
          <a:p>
            <a:pPr>
              <a:buNone/>
            </a:pPr>
            <a:r>
              <a:rPr lang="en-US" sz="2000" dirty="0" smtClean="0"/>
              <a:t>	</a:t>
            </a:r>
            <a:r>
              <a:rPr lang="en-US" sz="1600" dirty="0" smtClean="0"/>
              <a:t>Independent Rates Oversight Committee</a:t>
            </a:r>
          </a:p>
          <a:p>
            <a:pPr lvl="0"/>
            <a:r>
              <a:rPr lang="en-US" sz="1800" b="1" dirty="0" smtClean="0"/>
              <a:t>Gordon Hess, P.E.</a:t>
            </a:r>
          </a:p>
          <a:p>
            <a:pPr>
              <a:buNone/>
            </a:pPr>
            <a:r>
              <a:rPr lang="en-US" sz="2000" dirty="0" smtClean="0"/>
              <a:t>	</a:t>
            </a:r>
            <a:r>
              <a:rPr lang="en-US" sz="1600" dirty="0" smtClean="0"/>
              <a:t>San Diego Regional Chamber of Commerce</a:t>
            </a:r>
          </a:p>
          <a:p>
            <a:pPr lvl="0"/>
            <a:r>
              <a:rPr lang="en-US" sz="1800" b="1" dirty="0" smtClean="0"/>
              <a:t>Sean Karafin</a:t>
            </a:r>
          </a:p>
          <a:p>
            <a:pPr>
              <a:buNone/>
            </a:pPr>
            <a:r>
              <a:rPr lang="en-US" sz="1800" dirty="0" smtClean="0"/>
              <a:t>	</a:t>
            </a:r>
            <a:r>
              <a:rPr lang="en-US" sz="1600" dirty="0" smtClean="0"/>
              <a:t>San Diego County Taxpayers Association</a:t>
            </a:r>
          </a:p>
          <a:p>
            <a:pPr>
              <a:spcBef>
                <a:spcPts val="0"/>
              </a:spcBef>
              <a:buNone/>
            </a:pPr>
            <a:endParaRPr lang="en-US" sz="800" dirty="0" smtClean="0"/>
          </a:p>
          <a:p>
            <a:pPr lvl="0"/>
            <a:r>
              <a:rPr lang="en-US" sz="1800" b="1" dirty="0" smtClean="0"/>
              <a:t>Mike </a:t>
            </a:r>
            <a:r>
              <a:rPr lang="en-US" sz="1800" b="1" dirty="0" err="1" smtClean="0"/>
              <a:t>McSweeney</a:t>
            </a:r>
            <a:endParaRPr lang="en-US" sz="1800" b="1" dirty="0" smtClean="0"/>
          </a:p>
          <a:p>
            <a:pPr>
              <a:buNone/>
            </a:pPr>
            <a:r>
              <a:rPr lang="en-US" sz="1800" dirty="0" smtClean="0"/>
              <a:t>	</a:t>
            </a:r>
            <a:r>
              <a:rPr lang="en-US" sz="1600" dirty="0" smtClean="0"/>
              <a:t>Building Industry Association of San Diego</a:t>
            </a:r>
          </a:p>
          <a:p>
            <a:pPr>
              <a:spcBef>
                <a:spcPts val="0"/>
              </a:spcBef>
              <a:buNone/>
            </a:pPr>
            <a:endParaRPr lang="en-US" sz="800" dirty="0" smtClean="0"/>
          </a:p>
          <a:p>
            <a:r>
              <a:rPr lang="en-US" sz="1800" b="1" dirty="0" smtClean="0"/>
              <a:t>Jim Peugh</a:t>
            </a:r>
          </a:p>
          <a:p>
            <a:pPr>
              <a:buNone/>
            </a:pPr>
            <a:r>
              <a:rPr lang="en-US" sz="1800" dirty="0" smtClean="0"/>
              <a:t>	</a:t>
            </a:r>
            <a:r>
              <a:rPr lang="en-US" sz="1600" dirty="0" smtClean="0"/>
              <a:t>Independent Rates Oversight Committee</a:t>
            </a:r>
          </a:p>
          <a:p>
            <a:pPr>
              <a:spcBef>
                <a:spcPts val="0"/>
              </a:spcBef>
              <a:buNone/>
            </a:pPr>
            <a:endParaRPr lang="en-US" sz="800" dirty="0" smtClean="0"/>
          </a:p>
          <a:p>
            <a:pPr lvl="0"/>
            <a:r>
              <a:rPr lang="en-US" sz="1800" b="1" dirty="0" smtClean="0"/>
              <a:t>Glen Schmidt</a:t>
            </a:r>
          </a:p>
          <a:p>
            <a:pPr lvl="0">
              <a:buNone/>
            </a:pPr>
            <a:r>
              <a:rPr lang="en-US" sz="1800" dirty="0" smtClean="0"/>
              <a:t>	</a:t>
            </a:r>
            <a:r>
              <a:rPr lang="en-US" sz="1600" dirty="0" smtClean="0"/>
              <a:t>Schmidt Design Group, Inc.</a:t>
            </a:r>
          </a:p>
          <a:p>
            <a:pPr>
              <a:spcBef>
                <a:spcPts val="0"/>
              </a:spcBef>
              <a:buNone/>
            </a:pPr>
            <a:endParaRPr lang="en-US" sz="800" dirty="0" smtClean="0"/>
          </a:p>
          <a:p>
            <a:r>
              <a:rPr lang="en-US" sz="1800" dirty="0" smtClean="0"/>
              <a:t> </a:t>
            </a:r>
            <a:r>
              <a:rPr lang="en-US" sz="1800" b="1" dirty="0" smtClean="0"/>
              <a:t>Irene </a:t>
            </a:r>
            <a:r>
              <a:rPr lang="en-US" sz="1800" b="1" dirty="0" err="1" smtClean="0"/>
              <a:t>Stallard</a:t>
            </a:r>
            <a:r>
              <a:rPr lang="en-US" sz="1800" b="1" dirty="0" smtClean="0"/>
              <a:t>-Rodriguez</a:t>
            </a:r>
          </a:p>
          <a:p>
            <a:pPr>
              <a:buNone/>
            </a:pPr>
            <a:r>
              <a:rPr lang="en-US" sz="1800" dirty="0" smtClean="0"/>
              <a:t>	</a:t>
            </a:r>
            <a:r>
              <a:rPr lang="en-US" sz="1600" dirty="0" smtClean="0"/>
              <a:t>Independent Rates Oversight Committee</a:t>
            </a:r>
          </a:p>
          <a:p>
            <a:pPr>
              <a:spcBef>
                <a:spcPts val="0"/>
              </a:spcBef>
              <a:buNone/>
            </a:pPr>
            <a:endParaRPr lang="en-US" sz="800" dirty="0" smtClean="0"/>
          </a:p>
          <a:p>
            <a:r>
              <a:rPr lang="en-US" sz="1800" b="1" dirty="0" smtClean="0"/>
              <a:t>Yen </a:t>
            </a:r>
            <a:r>
              <a:rPr lang="en-US" sz="1800" b="1" dirty="0" smtClean="0"/>
              <a:t>Tu</a:t>
            </a:r>
          </a:p>
          <a:p>
            <a:pPr>
              <a:buNone/>
            </a:pPr>
            <a:r>
              <a:rPr lang="en-US" sz="1800" b="1" dirty="0" smtClean="0"/>
              <a:t>	</a:t>
            </a:r>
            <a:r>
              <a:rPr lang="en-US" sz="1600" dirty="0" smtClean="0"/>
              <a:t>City-10 </a:t>
            </a:r>
            <a:r>
              <a:rPr lang="en-US" sz="1600" dirty="0" smtClean="0"/>
              <a:t>Representative</a:t>
            </a:r>
          </a:p>
          <a:p>
            <a:pPr>
              <a:spcBef>
                <a:spcPts val="0"/>
              </a:spcBef>
            </a:pPr>
            <a:endParaRPr lang="en-US" sz="800" dirty="0" smtClean="0"/>
          </a:p>
          <a:p>
            <a:r>
              <a:rPr lang="en-US" sz="1800" dirty="0" smtClean="0"/>
              <a:t> </a:t>
            </a:r>
            <a:r>
              <a:rPr lang="en-US" sz="1800" b="1" dirty="0" smtClean="0"/>
              <a:t>Gail Welch </a:t>
            </a:r>
          </a:p>
          <a:p>
            <a:pPr>
              <a:buNone/>
            </a:pPr>
            <a:r>
              <a:rPr lang="en-US" sz="1800" dirty="0" smtClean="0"/>
              <a:t>	</a:t>
            </a:r>
            <a:r>
              <a:rPr lang="en-US" sz="1600" dirty="0" smtClean="0"/>
              <a:t>Independent Rates Oversight Committee</a:t>
            </a:r>
          </a:p>
          <a:p>
            <a:pPr>
              <a:spcBef>
                <a:spcPts val="0"/>
              </a:spcBef>
            </a:pPr>
            <a:endParaRPr lang="en-US" sz="800" dirty="0" smtClean="0"/>
          </a:p>
          <a:p>
            <a:r>
              <a:rPr lang="en-US" sz="1800" b="1" dirty="0" smtClean="0"/>
              <a:t>Daniel Wery</a:t>
            </a:r>
          </a:p>
          <a:p>
            <a:pPr>
              <a:buNone/>
            </a:pPr>
            <a:r>
              <a:rPr lang="en-US" sz="1800" dirty="0" smtClean="0"/>
              <a:t>	</a:t>
            </a:r>
            <a:r>
              <a:rPr lang="en-US" sz="1600" dirty="0" smtClean="0"/>
              <a:t>San Diego Section of the American Planning Association </a:t>
            </a:r>
          </a:p>
          <a:p>
            <a:r>
              <a:rPr lang="en-US" sz="2000" b="1" dirty="0" smtClean="0"/>
              <a:t>Jill Witkowski</a:t>
            </a:r>
          </a:p>
          <a:p>
            <a:pPr>
              <a:buNone/>
            </a:pPr>
            <a:r>
              <a:rPr lang="en-US" sz="2000" dirty="0" smtClean="0"/>
              <a:t>	</a:t>
            </a:r>
            <a:r>
              <a:rPr lang="en-US" sz="1800" dirty="0" smtClean="0"/>
              <a:t>San Diego </a:t>
            </a:r>
            <a:r>
              <a:rPr lang="en-US" sz="1800" dirty="0" err="1" smtClean="0"/>
              <a:t>Coastkeeper</a:t>
            </a:r>
            <a:r>
              <a:rPr lang="en-US" sz="1800" dirty="0" smtClean="0"/>
              <a:t> </a:t>
            </a:r>
          </a:p>
          <a:p>
            <a:endParaRPr lang="en-US"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LRWRP Objectives</a:t>
            </a:r>
            <a:br>
              <a:rPr lang="en-US" dirty="0" smtClean="0"/>
            </a:br>
            <a:r>
              <a:rPr lang="en-US" sz="2400" i="1" dirty="0" smtClean="0"/>
              <a:t>(defined in Stakeholder Meeting #1)</a:t>
            </a:r>
            <a:endParaRPr lang="en-US" sz="2400" i="1" dirty="0"/>
          </a:p>
        </p:txBody>
      </p:sp>
      <p:pic>
        <p:nvPicPr>
          <p:cNvPr id="5" name="Content Placeholder 4" descr="Comparison of Objective Weights.wmf"/>
          <p:cNvPicPr>
            <a:picLocks noGrp="1" noChangeAspect="1"/>
          </p:cNvPicPr>
          <p:nvPr>
            <p:ph idx="1"/>
          </p:nvPr>
        </p:nvPicPr>
        <p:blipFill>
          <a:blip r:embed="rId2" cstate="print"/>
          <a:stretch>
            <a:fillRect/>
          </a:stretch>
        </p:blipFill>
        <p:spPr>
          <a:xfrm>
            <a:off x="128087" y="1310640"/>
            <a:ext cx="8967847" cy="473456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Portfolios</a:t>
            </a:r>
            <a:endParaRPr lang="en-US" sz="2400" i="1" dirty="0"/>
          </a:p>
        </p:txBody>
      </p:sp>
      <p:pic>
        <p:nvPicPr>
          <p:cNvPr id="5" name="Content Placeholder 4" descr="Portfolio Rankings-Weights.wmf"/>
          <p:cNvPicPr>
            <a:picLocks noGrp="1" noChangeAspect="1"/>
          </p:cNvPicPr>
          <p:nvPr>
            <p:ph idx="1"/>
          </p:nvPr>
        </p:nvPicPr>
        <p:blipFill>
          <a:blip r:embed="rId2" cstate="print"/>
          <a:stretch>
            <a:fillRect/>
          </a:stretch>
        </p:blipFill>
        <p:spPr>
          <a:xfrm>
            <a:off x="19469" y="1300480"/>
            <a:ext cx="9108334" cy="438912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Elements in Top Portfolios</a:t>
            </a:r>
            <a:br>
              <a:rPr lang="en-US" dirty="0" smtClean="0"/>
            </a:br>
            <a:r>
              <a:rPr lang="en-US" sz="2400" i="1" dirty="0" smtClean="0"/>
              <a:t>(Stakeholder Committee Meeting #3 &amp; #4)</a:t>
            </a:r>
            <a:endParaRPr lang="en-US" sz="2400" dirty="0"/>
          </a:p>
        </p:txBody>
      </p:sp>
      <p:pic>
        <p:nvPicPr>
          <p:cNvPr id="6146" name="Picture 2"/>
          <p:cNvPicPr>
            <a:picLocks noGrp="1" noChangeAspect="1" noChangeArrowheads="1"/>
          </p:cNvPicPr>
          <p:nvPr>
            <p:ph idx="1"/>
          </p:nvPr>
        </p:nvPicPr>
        <p:blipFill>
          <a:blip r:embed="rId2" cstate="print"/>
          <a:srcRect r="2906"/>
          <a:stretch>
            <a:fillRect/>
          </a:stretch>
        </p:blipFill>
        <p:spPr bwMode="auto">
          <a:xfrm>
            <a:off x="81280" y="1321851"/>
            <a:ext cx="8955264" cy="34838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Water Supply Sustainability mean to San Diego?</a:t>
            </a:r>
            <a:endParaRPr lang="en-US" dirty="0"/>
          </a:p>
        </p:txBody>
      </p:sp>
      <p:sp>
        <p:nvSpPr>
          <p:cNvPr id="3" name="Content Placeholder 2"/>
          <p:cNvSpPr>
            <a:spLocks noGrp="1"/>
          </p:cNvSpPr>
          <p:nvPr>
            <p:ph idx="1"/>
          </p:nvPr>
        </p:nvSpPr>
        <p:spPr>
          <a:xfrm>
            <a:off x="3409950" y="2181225"/>
            <a:ext cx="4838700" cy="3476625"/>
          </a:xfrm>
        </p:spPr>
        <p:txBody>
          <a:bodyPr/>
          <a:lstStyle/>
          <a:p>
            <a:pPr>
              <a:spcAft>
                <a:spcPts val="600"/>
              </a:spcAft>
            </a:pPr>
            <a:r>
              <a:rPr lang="en-US" sz="2400" dirty="0" smtClean="0"/>
              <a:t>Living within our water “means”?</a:t>
            </a:r>
          </a:p>
          <a:p>
            <a:pPr>
              <a:spcAft>
                <a:spcPts val="600"/>
              </a:spcAft>
            </a:pPr>
            <a:r>
              <a:rPr lang="en-US" sz="2400" dirty="0" smtClean="0"/>
              <a:t>Living within our water </a:t>
            </a:r>
            <a:r>
              <a:rPr lang="en-US" sz="2400" i="1" dirty="0" smtClean="0"/>
              <a:t>and</a:t>
            </a:r>
            <a:r>
              <a:rPr lang="en-US" sz="2400" dirty="0" smtClean="0"/>
              <a:t> energy “means”?</a:t>
            </a:r>
          </a:p>
          <a:p>
            <a:pPr>
              <a:spcAft>
                <a:spcPts val="600"/>
              </a:spcAft>
            </a:pPr>
            <a:r>
              <a:rPr lang="en-US" sz="2400" dirty="0" smtClean="0"/>
              <a:t>Having enough reliable water supplies to meet present and future water demands?</a:t>
            </a:r>
          </a:p>
          <a:p>
            <a:pPr>
              <a:spcAft>
                <a:spcPts val="600"/>
              </a:spcAft>
            </a:pPr>
            <a:r>
              <a:rPr lang="en-US" sz="2400" dirty="0" smtClean="0"/>
              <a:t>Minimal negative impacts to the environment?</a:t>
            </a:r>
          </a:p>
          <a:p>
            <a:endParaRPr lang="en-US" dirty="0" smtClean="0"/>
          </a:p>
          <a:p>
            <a:endParaRPr lang="en-US" dirty="0"/>
          </a:p>
        </p:txBody>
      </p:sp>
      <p:pic>
        <p:nvPicPr>
          <p:cNvPr id="8193" name="Picture 1" descr="C:\Documents and Settings\cpieroni\Local Settings\Temporary Internet Files\Content.IE5\67WS0Y9M\MP900182764[1].jpg"/>
          <p:cNvPicPr>
            <a:picLocks noChangeAspect="1" noChangeArrowheads="1"/>
          </p:cNvPicPr>
          <p:nvPr/>
        </p:nvPicPr>
        <p:blipFill>
          <a:blip r:embed="rId2" cstate="print"/>
          <a:srcRect/>
          <a:stretch>
            <a:fillRect/>
          </a:stretch>
        </p:blipFill>
        <p:spPr bwMode="auto">
          <a:xfrm>
            <a:off x="504824" y="2143125"/>
            <a:ext cx="2539365" cy="3543300"/>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Diego’s Potential New Local Supply: Water Purification </a:t>
            </a:r>
            <a:endParaRPr lang="en-US" dirty="0"/>
          </a:p>
        </p:txBody>
      </p:sp>
      <p:pic>
        <p:nvPicPr>
          <p:cNvPr id="4" name="Picture 3" descr="USA Today T to Tap cov (2).JPG"/>
          <p:cNvPicPr>
            <a:picLocks noChangeAspect="1"/>
          </p:cNvPicPr>
          <p:nvPr/>
        </p:nvPicPr>
        <p:blipFill>
          <a:blip r:embed="rId2" cstate="print"/>
          <a:srcRect b="16484"/>
          <a:stretch>
            <a:fillRect/>
          </a:stretch>
        </p:blipFill>
        <p:spPr>
          <a:xfrm>
            <a:off x="6125372" y="1428445"/>
            <a:ext cx="1993392" cy="4963886"/>
          </a:xfrm>
          <a:prstGeom prst="rect">
            <a:avLst/>
          </a:prstGeom>
        </p:spPr>
      </p:pic>
      <p:pic>
        <p:nvPicPr>
          <p:cNvPr id="5" name="Content Placeholder 3" descr="Yuck Factor ed.jpg"/>
          <p:cNvPicPr>
            <a:picLocks noGrp="1" noChangeAspect="1"/>
          </p:cNvPicPr>
          <p:nvPr>
            <p:ph idx="1"/>
          </p:nvPr>
        </p:nvPicPr>
        <p:blipFill>
          <a:blip r:embed="rId3" cstate="print"/>
          <a:srcRect t="2027"/>
          <a:stretch>
            <a:fillRect/>
          </a:stretch>
        </p:blipFill>
        <p:spPr>
          <a:xfrm>
            <a:off x="496784" y="1750256"/>
            <a:ext cx="5142016" cy="4366478"/>
          </a:xfr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169233" y="348342"/>
            <a:ext cx="7974767" cy="856343"/>
          </a:xfrm>
        </p:spPr>
        <p:txBody>
          <a:bodyPr>
            <a:noAutofit/>
          </a:bodyPr>
          <a:lstStyle/>
          <a:p>
            <a:r>
              <a:rPr lang="en-US" sz="4000" dirty="0" smtClean="0">
                <a:solidFill>
                  <a:schemeClr val="tx2"/>
                </a:solidFill>
              </a:rPr>
              <a:t>Upstream Wastewater Discharges</a:t>
            </a:r>
            <a:endParaRPr lang="en-US" sz="4000" dirty="0">
              <a:solidFill>
                <a:schemeClr val="tx2"/>
              </a:solidFill>
            </a:endParaRPr>
          </a:p>
        </p:txBody>
      </p:sp>
      <p:sp>
        <p:nvSpPr>
          <p:cNvPr id="5" name="TextBox 4"/>
          <p:cNvSpPr txBox="1"/>
          <p:nvPr/>
        </p:nvSpPr>
        <p:spPr>
          <a:xfrm>
            <a:off x="131971" y="6309268"/>
            <a:ext cx="2328420" cy="695062"/>
          </a:xfrm>
          <a:prstGeom prst="rect">
            <a:avLst/>
          </a:prstGeom>
        </p:spPr>
        <p:txBody>
          <a:bodyPr wrap="square" rtlCol="0" anchor="b" anchorCtr="0">
            <a:spAutoFit/>
          </a:bodyPr>
          <a:lstStyle/>
          <a:p>
            <a:pPr marL="0" marR="0" indent="0" algn="l" defTabSz="914400" rtl="0" eaLnBrk="1" fontAlgn="auto" latinLnBrk="0" hangingPunct="1">
              <a:lnSpc>
                <a:spcPts val="4700"/>
              </a:lnSpc>
              <a:spcBef>
                <a:spcPct val="0"/>
              </a:spcBef>
              <a:spcAft>
                <a:spcPts val="0"/>
              </a:spcAft>
              <a:buClrTx/>
              <a:buSzTx/>
              <a:buFontTx/>
              <a:buNone/>
              <a:tabLst/>
            </a:pPr>
            <a:r>
              <a:rPr kumimoji="0" lang="en-US" sz="1600" b="0" i="0" u="none" strike="noStrike" kern="1200" cap="none" spc="0" normalizeH="0" baseline="0" noProof="0" dirty="0" smtClean="0">
                <a:ln>
                  <a:noFill/>
                </a:ln>
                <a:solidFill>
                  <a:srgbClr val="336699"/>
                </a:solidFill>
                <a:effectLst/>
                <a:uLnTx/>
                <a:uFillTx/>
                <a:latin typeface="+mj-lt"/>
                <a:ea typeface="+mj-ea"/>
                <a:cs typeface="Arial" pitchFamily="34" charset="0"/>
              </a:rPr>
              <a:t>www.purewatersd.org</a:t>
            </a:r>
          </a:p>
        </p:txBody>
      </p:sp>
      <p:graphicFrame>
        <p:nvGraphicFramePr>
          <p:cNvPr id="44033" name="Object 1"/>
          <p:cNvGraphicFramePr>
            <a:graphicFrameLocks noChangeAspect="1"/>
          </p:cNvGraphicFramePr>
          <p:nvPr/>
        </p:nvGraphicFramePr>
        <p:xfrm>
          <a:off x="1451760" y="1308511"/>
          <a:ext cx="7169728" cy="5377296"/>
        </p:xfrm>
        <a:graphic>
          <a:graphicData uri="http://schemas.openxmlformats.org/presentationml/2006/ole">
            <p:oleObj spid="_x0000_s1026" name="Acrobat Document" r:id="rId4" imgW="7020000" imgH="5265000" progId="AcroExch.Document.7">
              <p:embed/>
            </p:oleObj>
          </a:graphicData>
        </a:graphic>
      </p:graphicFrame>
      <p:pic>
        <p:nvPicPr>
          <p:cNvPr id="6" name="Picture 5" descr="NPDES Facilities_1_24_2011.tif"/>
          <p:cNvPicPr>
            <a:picLocks noChangeAspect="1"/>
          </p:cNvPicPr>
          <p:nvPr/>
        </p:nvPicPr>
        <p:blipFill>
          <a:blip r:embed="rId5" cstate="print"/>
          <a:srcRect r="13873" b="1961"/>
          <a:stretch>
            <a:fillRect/>
          </a:stretch>
        </p:blipFill>
        <p:spPr>
          <a:xfrm>
            <a:off x="1479174" y="1344706"/>
            <a:ext cx="7126944" cy="5247456"/>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GWRS_entry"/>
          <p:cNvPicPr>
            <a:picLocks noChangeAspect="1" noChangeArrowheads="1"/>
          </p:cNvPicPr>
          <p:nvPr/>
        </p:nvPicPr>
        <p:blipFill>
          <a:blip r:embed="rId3" cstate="screen"/>
          <a:srcRect/>
          <a:stretch>
            <a:fillRect/>
          </a:stretch>
        </p:blipFill>
        <p:spPr bwMode="auto">
          <a:xfrm>
            <a:off x="769082" y="1939976"/>
            <a:ext cx="3622675" cy="2865437"/>
          </a:xfrm>
          <a:prstGeom prst="rect">
            <a:avLst/>
          </a:prstGeom>
          <a:noFill/>
          <a:ln w="15875">
            <a:solidFill>
              <a:schemeClr val="tx1"/>
            </a:solidFill>
            <a:miter lim="800000"/>
            <a:headEnd/>
            <a:tailEnd/>
          </a:ln>
        </p:spPr>
      </p:pic>
      <p:sp>
        <p:nvSpPr>
          <p:cNvPr id="2" name="Title 1"/>
          <p:cNvSpPr>
            <a:spLocks noGrp="1"/>
          </p:cNvSpPr>
          <p:nvPr>
            <p:ph type="title"/>
          </p:nvPr>
        </p:nvSpPr>
        <p:spPr>
          <a:xfrm>
            <a:off x="1248228" y="274638"/>
            <a:ext cx="7721601" cy="924770"/>
          </a:xfrm>
        </p:spPr>
        <p:txBody>
          <a:bodyPr>
            <a:noAutofit/>
          </a:bodyPr>
          <a:lstStyle/>
          <a:p>
            <a:r>
              <a:rPr lang="en-US" dirty="0" smtClean="0">
                <a:solidFill>
                  <a:schemeClr val="tx2"/>
                </a:solidFill>
              </a:rPr>
              <a:t>Water Purification: a proven technology</a:t>
            </a:r>
            <a:endParaRPr lang="en-US" dirty="0">
              <a:solidFill>
                <a:schemeClr val="tx2"/>
              </a:solidFill>
            </a:endParaRPr>
          </a:p>
        </p:txBody>
      </p:sp>
      <p:grpSp>
        <p:nvGrpSpPr>
          <p:cNvPr id="3" name="Group 8"/>
          <p:cNvGrpSpPr/>
          <p:nvPr/>
        </p:nvGrpSpPr>
        <p:grpSpPr>
          <a:xfrm>
            <a:off x="4945744" y="2313921"/>
            <a:ext cx="3773715" cy="3651003"/>
            <a:chOff x="5021944" y="2009568"/>
            <a:chExt cx="3773715" cy="3651003"/>
          </a:xfrm>
        </p:grpSpPr>
        <p:pic>
          <p:nvPicPr>
            <p:cNvPr id="6" name="Picture 5" descr="upper occoquan aerial.png"/>
            <p:cNvPicPr>
              <a:picLocks noChangeAspect="1"/>
            </p:cNvPicPr>
            <p:nvPr/>
          </p:nvPicPr>
          <p:blipFill>
            <a:blip r:embed="rId4" cstate="print"/>
            <a:stretch>
              <a:fillRect/>
            </a:stretch>
          </p:blipFill>
          <p:spPr>
            <a:xfrm>
              <a:off x="5050973" y="2888343"/>
              <a:ext cx="3696304" cy="2772228"/>
            </a:xfrm>
            <a:prstGeom prst="rect">
              <a:avLst/>
            </a:prstGeom>
          </p:spPr>
        </p:pic>
        <p:pic>
          <p:nvPicPr>
            <p:cNvPr id="8" name="Picture 7" descr="uosabanner100.jpg"/>
            <p:cNvPicPr>
              <a:picLocks noChangeAspect="1"/>
            </p:cNvPicPr>
            <p:nvPr/>
          </p:nvPicPr>
          <p:blipFill>
            <a:blip r:embed="rId5" cstate="print"/>
            <a:srcRect/>
            <a:stretch>
              <a:fillRect/>
            </a:stretch>
          </p:blipFill>
          <p:spPr>
            <a:xfrm>
              <a:off x="5021944" y="2009568"/>
              <a:ext cx="3773715" cy="762660"/>
            </a:xfrm>
            <a:prstGeom prst="rect">
              <a:avLst/>
            </a:prstGeom>
          </p:spPr>
        </p:pic>
      </p:grpSp>
      <p:sp>
        <p:nvSpPr>
          <p:cNvPr id="12" name="Text Box 5"/>
          <p:cNvSpPr txBox="1">
            <a:spLocks noChangeArrowheads="1"/>
          </p:cNvSpPr>
          <p:nvPr/>
        </p:nvSpPr>
        <p:spPr bwMode="auto">
          <a:xfrm>
            <a:off x="5466407" y="5577772"/>
            <a:ext cx="3677593" cy="246221"/>
          </a:xfrm>
          <a:prstGeom prst="rect">
            <a:avLst/>
          </a:prstGeom>
          <a:noFill/>
          <a:ln w="9525">
            <a:noFill/>
            <a:miter lim="800000"/>
            <a:headEnd/>
            <a:tailEnd/>
          </a:ln>
          <a:effectLst/>
        </p:spPr>
        <p:txBody>
          <a:bodyPr wrap="square" lIns="0" tIns="0" rIns="0" bIns="0">
            <a:spAutoFit/>
          </a:bodyPr>
          <a:lstStyle/>
          <a:p>
            <a:r>
              <a:rPr lang="en-US" sz="1600" b="0" dirty="0" smtClean="0">
                <a:solidFill>
                  <a:schemeClr val="bg1"/>
                </a:solidFill>
                <a:latin typeface="+mj-lt"/>
              </a:rPr>
              <a:t>Fairfax </a:t>
            </a:r>
            <a:r>
              <a:rPr lang="en-US" sz="1600" b="0" dirty="0">
                <a:solidFill>
                  <a:schemeClr val="bg1"/>
                </a:solidFill>
                <a:latin typeface="+mj-lt"/>
              </a:rPr>
              <a:t>County, </a:t>
            </a:r>
            <a:r>
              <a:rPr lang="en-US" sz="1600" b="0" dirty="0" smtClean="0">
                <a:solidFill>
                  <a:schemeClr val="bg1"/>
                </a:solidFill>
                <a:latin typeface="+mj-lt"/>
              </a:rPr>
              <a:t>Virginia, 1982</a:t>
            </a:r>
            <a:endParaRPr lang="en-US" sz="1600" b="0" dirty="0">
              <a:solidFill>
                <a:schemeClr val="bg1"/>
              </a:solidFill>
              <a:latin typeface="+mj-lt"/>
            </a:endParaRPr>
          </a:p>
        </p:txBody>
      </p:sp>
      <p:sp>
        <p:nvSpPr>
          <p:cNvPr id="13" name="Text Box 5"/>
          <p:cNvSpPr txBox="1">
            <a:spLocks noChangeArrowheads="1"/>
          </p:cNvSpPr>
          <p:nvPr/>
        </p:nvSpPr>
        <p:spPr bwMode="auto">
          <a:xfrm>
            <a:off x="1320344" y="4051854"/>
            <a:ext cx="3677593" cy="246221"/>
          </a:xfrm>
          <a:prstGeom prst="rect">
            <a:avLst/>
          </a:prstGeom>
          <a:noFill/>
          <a:ln w="9525">
            <a:noFill/>
            <a:miter lim="800000"/>
            <a:headEnd/>
            <a:tailEnd/>
          </a:ln>
          <a:effectLst/>
        </p:spPr>
        <p:txBody>
          <a:bodyPr wrap="square" lIns="0" tIns="0" rIns="0" bIns="0">
            <a:spAutoFit/>
          </a:bodyPr>
          <a:lstStyle/>
          <a:p>
            <a:r>
              <a:rPr lang="en-US" sz="1600" dirty="0" smtClean="0">
                <a:solidFill>
                  <a:schemeClr val="bg1"/>
                </a:solidFill>
                <a:latin typeface="+mj-lt"/>
              </a:rPr>
              <a:t>O</a:t>
            </a:r>
            <a:r>
              <a:rPr lang="en-US" sz="1600" b="0" dirty="0" smtClean="0">
                <a:solidFill>
                  <a:schemeClr val="bg1"/>
                </a:solidFill>
                <a:latin typeface="+mj-lt"/>
              </a:rPr>
              <a:t>range County, California, 2008</a:t>
            </a:r>
            <a:endParaRPr lang="en-US" sz="1600" b="0" dirty="0">
              <a:solidFill>
                <a:schemeClr val="bg1"/>
              </a:solidFill>
              <a:latin typeface="+mj-lt"/>
            </a:endParaRPr>
          </a:p>
        </p:txBody>
      </p:sp>
      <p:pic>
        <p:nvPicPr>
          <p:cNvPr id="11" name="Picture 5" descr="glass of water_w_gwrs"/>
          <p:cNvPicPr>
            <a:picLocks noChangeAspect="1" noChangeArrowheads="1"/>
          </p:cNvPicPr>
          <p:nvPr/>
        </p:nvPicPr>
        <p:blipFill>
          <a:blip r:embed="rId6" cstate="screen"/>
          <a:srcRect/>
          <a:stretch>
            <a:fillRect/>
          </a:stretch>
        </p:blipFill>
        <p:spPr bwMode="auto">
          <a:xfrm rot="20655182">
            <a:off x="3293033" y="4492447"/>
            <a:ext cx="1558267" cy="2195300"/>
          </a:xfrm>
          <a:prstGeom prst="rect">
            <a:avLst/>
          </a:prstGeom>
          <a:noFill/>
        </p:spPr>
      </p:pic>
      <p:sp>
        <p:nvSpPr>
          <p:cNvPr id="10" name="TextBox 9"/>
          <p:cNvSpPr txBox="1"/>
          <p:nvPr/>
        </p:nvSpPr>
        <p:spPr>
          <a:xfrm>
            <a:off x="131971" y="6309268"/>
            <a:ext cx="2328420" cy="695062"/>
          </a:xfrm>
          <a:prstGeom prst="rect">
            <a:avLst/>
          </a:prstGeom>
        </p:spPr>
        <p:txBody>
          <a:bodyPr wrap="square" rtlCol="0" anchor="b" anchorCtr="0">
            <a:spAutoFit/>
          </a:bodyPr>
          <a:lstStyle/>
          <a:p>
            <a:pPr marL="0" marR="0" indent="0" algn="l" defTabSz="914400" rtl="0" eaLnBrk="1" fontAlgn="auto" latinLnBrk="0" hangingPunct="1">
              <a:lnSpc>
                <a:spcPts val="4700"/>
              </a:lnSpc>
              <a:spcBef>
                <a:spcPct val="0"/>
              </a:spcBef>
              <a:spcAft>
                <a:spcPts val="0"/>
              </a:spcAft>
              <a:buClrTx/>
              <a:buSzTx/>
              <a:buFontTx/>
              <a:buNone/>
              <a:tabLst/>
            </a:pPr>
            <a:r>
              <a:rPr kumimoji="0" lang="en-US" sz="1600" b="0" i="0" u="none" strike="noStrike" kern="1200" cap="none" spc="0" normalizeH="0" baseline="0" noProof="0" dirty="0" smtClean="0">
                <a:ln>
                  <a:noFill/>
                </a:ln>
                <a:solidFill>
                  <a:srgbClr val="336699"/>
                </a:solidFill>
                <a:effectLst/>
                <a:uLnTx/>
                <a:uFillTx/>
                <a:latin typeface="+mj-lt"/>
                <a:ea typeface="+mj-ea"/>
                <a:cs typeface="Arial" pitchFamily="34" charset="0"/>
              </a:rPr>
              <a:t>www.purewatersd.org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4" name="TextBox 3"/>
          <p:cNvSpPr txBox="1"/>
          <p:nvPr/>
        </p:nvSpPr>
        <p:spPr>
          <a:xfrm>
            <a:off x="131971" y="6309268"/>
            <a:ext cx="2328420" cy="695062"/>
          </a:xfrm>
          <a:prstGeom prst="rect">
            <a:avLst/>
          </a:prstGeom>
        </p:spPr>
        <p:txBody>
          <a:bodyPr wrap="square" rtlCol="0" anchor="b" anchorCtr="0">
            <a:spAutoFit/>
          </a:bodyPr>
          <a:lstStyle/>
          <a:p>
            <a:pPr marL="0" marR="0" indent="0" algn="l" defTabSz="914400" rtl="0" eaLnBrk="1" fontAlgn="auto" latinLnBrk="0" hangingPunct="1">
              <a:lnSpc>
                <a:spcPts val="4700"/>
              </a:lnSpc>
              <a:spcBef>
                <a:spcPct val="0"/>
              </a:spcBef>
              <a:spcAft>
                <a:spcPts val="0"/>
              </a:spcAft>
              <a:buClrTx/>
              <a:buSzTx/>
              <a:buFontTx/>
              <a:buNone/>
              <a:tabLst/>
            </a:pPr>
            <a:r>
              <a:rPr kumimoji="0" lang="en-US" sz="1600" b="0" i="0" u="none" strike="noStrike" kern="1200" cap="none" spc="0" normalizeH="0" baseline="0" noProof="0" dirty="0" smtClean="0">
                <a:ln>
                  <a:noFill/>
                </a:ln>
                <a:solidFill>
                  <a:srgbClr val="336699"/>
                </a:solidFill>
                <a:effectLst/>
                <a:uLnTx/>
                <a:uFillTx/>
                <a:latin typeface="+mj-lt"/>
                <a:ea typeface="+mj-ea"/>
                <a:cs typeface="Arial" pitchFamily="34" charset="0"/>
              </a:rPr>
              <a:t>www.purewatersd.org</a:t>
            </a:r>
          </a:p>
        </p:txBody>
      </p:sp>
      <p:pic>
        <p:nvPicPr>
          <p:cNvPr id="8" name="Picture 7" descr="Demo Project diagram WPDP 5-11.jpg"/>
          <p:cNvPicPr>
            <a:picLocks noChangeAspect="1"/>
          </p:cNvPicPr>
          <p:nvPr/>
        </p:nvPicPr>
        <p:blipFill>
          <a:blip r:embed="rId3" cstate="print"/>
          <a:stretch>
            <a:fillRect/>
          </a:stretch>
        </p:blipFill>
        <p:spPr>
          <a:xfrm>
            <a:off x="269740" y="93632"/>
            <a:ext cx="8565502" cy="6303313"/>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377538" y="522514"/>
            <a:ext cx="7766462" cy="1484416"/>
          </a:xfrm>
        </p:spPr>
        <p:txBody>
          <a:bodyPr/>
          <a:lstStyle/>
          <a:p>
            <a:r>
              <a:rPr lang="en-US" dirty="0" smtClean="0">
                <a:solidFill>
                  <a:schemeClr val="tx2"/>
                </a:solidFill>
                <a:latin typeface="Myriad Pro"/>
              </a:rPr>
              <a:t/>
            </a:r>
            <a:br>
              <a:rPr lang="en-US" dirty="0" smtClean="0">
                <a:solidFill>
                  <a:schemeClr val="tx2"/>
                </a:solidFill>
                <a:latin typeface="Myriad Pro"/>
              </a:rPr>
            </a:br>
            <a:r>
              <a:rPr lang="en-US" dirty="0" smtClean="0">
                <a:solidFill>
                  <a:schemeClr val="tx2"/>
                </a:solidFill>
                <a:latin typeface="Myriad Pro"/>
              </a:rPr>
              <a:t/>
            </a:r>
            <a:br>
              <a:rPr lang="en-US" dirty="0" smtClean="0">
                <a:solidFill>
                  <a:schemeClr val="tx2"/>
                </a:solidFill>
                <a:latin typeface="Myriad Pro"/>
              </a:rPr>
            </a:br>
            <a:r>
              <a:rPr lang="en-US" dirty="0" smtClean="0">
                <a:solidFill>
                  <a:schemeClr val="tx2"/>
                </a:solidFill>
                <a:latin typeface="Myriad Pro"/>
              </a:rPr>
              <a:t> A look inside… </a:t>
            </a:r>
            <a:br>
              <a:rPr lang="en-US" dirty="0" smtClean="0">
                <a:solidFill>
                  <a:schemeClr val="tx2"/>
                </a:solidFill>
                <a:latin typeface="Myriad Pro"/>
              </a:rPr>
            </a:br>
            <a:r>
              <a:rPr lang="en-US" sz="2600" dirty="0" smtClean="0">
                <a:solidFill>
                  <a:schemeClr val="tx2"/>
                </a:solidFill>
                <a:latin typeface="Myriad Pro"/>
              </a:rPr>
              <a:t/>
            </a:r>
            <a:br>
              <a:rPr lang="en-US" sz="2600" dirty="0" smtClean="0">
                <a:solidFill>
                  <a:schemeClr val="tx2"/>
                </a:solidFill>
                <a:latin typeface="Myriad Pro"/>
              </a:rPr>
            </a:br>
            <a:endParaRPr lang="en-US" dirty="0" smtClean="0">
              <a:solidFill>
                <a:schemeClr val="tx2"/>
              </a:solidFill>
              <a:latin typeface="Myriad Pro"/>
            </a:endParaRPr>
          </a:p>
        </p:txBody>
      </p:sp>
      <p:sp>
        <p:nvSpPr>
          <p:cNvPr id="15364" name="Slide Number Placeholder 3"/>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861765-922E-43C4-9D5E-BB7EA63F8385}" type="slidenum">
              <a:rPr lang="en-US" smtClean="0">
                <a:latin typeface="Myriad Pro"/>
              </a:rPr>
              <a:pPr fontAlgn="base">
                <a:spcBef>
                  <a:spcPct val="0"/>
                </a:spcBef>
                <a:spcAft>
                  <a:spcPct val="0"/>
                </a:spcAft>
              </a:pPr>
              <a:t>24</a:t>
            </a:fld>
            <a:endParaRPr lang="en-US" dirty="0" smtClean="0">
              <a:latin typeface="Myriad Pro"/>
            </a:endParaRPr>
          </a:p>
        </p:txBody>
      </p:sp>
      <p:pic>
        <p:nvPicPr>
          <p:cNvPr id="15365" name="Picture 2" descr="C:\Users\kkievit\AppData\Local\Microsoft\Windows\Temporary Internet Files\Content.IE5\JZWOQ1TR\MC900431545[1].png"/>
          <p:cNvPicPr>
            <a:picLocks noChangeAspect="1" noChangeArrowheads="1"/>
          </p:cNvPicPr>
          <p:nvPr/>
        </p:nvPicPr>
        <p:blipFill>
          <a:blip r:embed="rId3" cstate="print"/>
          <a:srcRect/>
          <a:stretch>
            <a:fillRect/>
          </a:stretch>
        </p:blipFill>
        <p:spPr bwMode="auto">
          <a:xfrm>
            <a:off x="3772642" y="2958936"/>
            <a:ext cx="1884336" cy="994511"/>
          </a:xfrm>
          <a:prstGeom prst="rect">
            <a:avLst/>
          </a:prstGeom>
          <a:noFill/>
          <a:ln w="9525">
            <a:noFill/>
            <a:miter lim="800000"/>
            <a:headEnd/>
            <a:tailEnd/>
          </a:ln>
        </p:spPr>
      </p:pic>
      <p:sp>
        <p:nvSpPr>
          <p:cNvPr id="8" name="TextBox 7"/>
          <p:cNvSpPr txBox="1"/>
          <p:nvPr/>
        </p:nvSpPr>
        <p:spPr>
          <a:xfrm>
            <a:off x="726694" y="2161310"/>
            <a:ext cx="8111613" cy="492443"/>
          </a:xfrm>
          <a:prstGeom prst="rect">
            <a:avLst/>
          </a:prstGeom>
          <a:noFill/>
        </p:spPr>
        <p:txBody>
          <a:bodyPr wrap="square" rtlCol="0">
            <a:spAutoFit/>
          </a:bodyPr>
          <a:lstStyle/>
          <a:p>
            <a:pPr marL="342900" indent="-342900" algn="ctr" eaLnBrk="0" hangingPunct="0">
              <a:spcBef>
                <a:spcPts val="200"/>
              </a:spcBef>
            </a:pPr>
            <a:r>
              <a:rPr lang="en-US" sz="2600" b="1" dirty="0" smtClean="0">
                <a:solidFill>
                  <a:schemeClr val="tx2"/>
                </a:solidFill>
                <a:latin typeface="Myriad Pro"/>
              </a:rPr>
              <a:t>The Water Purification Process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descr="C:\Documents and Settings\agrife\Desktop\IPR_sd rw system-ppt_01252011.jpg"/>
          <p:cNvPicPr>
            <a:picLocks noChangeAspect="1" noChangeArrowheads="1"/>
          </p:cNvPicPr>
          <p:nvPr/>
        </p:nvPicPr>
        <p:blipFill>
          <a:blip r:embed="rId2" cstate="print"/>
          <a:srcRect/>
          <a:stretch>
            <a:fillRect/>
          </a:stretch>
        </p:blipFill>
        <p:spPr bwMode="auto">
          <a:xfrm>
            <a:off x="0" y="1"/>
            <a:ext cx="9135533" cy="6858000"/>
          </a:xfrm>
          <a:prstGeom prst="rect">
            <a:avLst/>
          </a:prstGeom>
          <a:noFill/>
        </p:spPr>
      </p:pic>
      <p:sp>
        <p:nvSpPr>
          <p:cNvPr id="5" name="Rectangle 7"/>
          <p:cNvSpPr txBox="1">
            <a:spLocks noChangeArrowheads="1"/>
          </p:cNvSpPr>
          <p:nvPr/>
        </p:nvSpPr>
        <p:spPr>
          <a:xfrm>
            <a:off x="938217" y="0"/>
            <a:ext cx="4477844" cy="582804"/>
          </a:xfrm>
          <a:prstGeom prst="rect">
            <a:avLst/>
          </a:prstGeom>
          <a:solidFill>
            <a:srgbClr val="FAFAE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contourW="12700">
            <a:bevelT/>
            <a:contourClr>
              <a:schemeClr val="tx2">
                <a:lumMod val="40000"/>
                <a:lumOff val="60000"/>
              </a:schemeClr>
            </a:contourClr>
          </a:sp3d>
        </p:spPr>
        <p:txBody>
          <a:bodyPr lIns="0" rIns="0" bIns="0" numCol="1" anchor="ctr" anchorCtr="0">
            <a:noAutofit/>
          </a:bodyPr>
          <a:lstStyle/>
          <a:p>
            <a:pPr marL="169863" indent="-169863" algn="ctr" fontAlgn="auto">
              <a:spcAft>
                <a:spcPts val="0"/>
              </a:spcAft>
              <a:defRPr/>
            </a:pPr>
            <a:r>
              <a:rPr lang="en-US" sz="2400" dirty="0">
                <a:latin typeface="+mj-lt"/>
                <a:ea typeface="+mj-ea"/>
                <a:cs typeface="+mj-cs"/>
              </a:rPr>
              <a:t>	</a:t>
            </a:r>
            <a:r>
              <a:rPr lang="en-US" sz="2400" b="1" dirty="0" smtClean="0">
                <a:latin typeface="+mj-lt"/>
                <a:ea typeface="+mj-ea"/>
                <a:cs typeface="+mj-cs"/>
              </a:rPr>
              <a:t>Demonstration Project </a:t>
            </a:r>
            <a:r>
              <a:rPr lang="en-US" sz="2400" b="1" dirty="0">
                <a:latin typeface="+mj-lt"/>
                <a:ea typeface="+mj-ea"/>
                <a:cs typeface="+mj-cs"/>
              </a:rPr>
              <a:t>Concept</a:t>
            </a:r>
          </a:p>
        </p:txBody>
      </p:sp>
      <p:sp>
        <p:nvSpPr>
          <p:cNvPr id="6" name="Oval 3"/>
          <p:cNvSpPr>
            <a:spLocks noChangeArrowheads="1"/>
          </p:cNvSpPr>
          <p:nvPr/>
        </p:nvSpPr>
        <p:spPr bwMode="auto">
          <a:xfrm>
            <a:off x="1824518" y="2484968"/>
            <a:ext cx="901700" cy="876300"/>
          </a:xfrm>
          <a:prstGeom prst="ellipse">
            <a:avLst/>
          </a:prstGeom>
          <a:noFill/>
          <a:ln w="57150">
            <a:solidFill>
              <a:srgbClr val="FF0000"/>
            </a:solidFill>
            <a:round/>
            <a:headEnd/>
            <a:tailEnd/>
          </a:ln>
        </p:spPr>
        <p:txBody>
          <a:bodyPr wrap="none" anchor="ctr"/>
          <a:lstStyle/>
          <a:p>
            <a:pPr algn="ctr" eaLnBrk="0" hangingPunct="0"/>
            <a:endParaRPr lang="en-US" dirty="0"/>
          </a:p>
        </p:txBody>
      </p:sp>
      <p:sp>
        <p:nvSpPr>
          <p:cNvPr id="7" name="Oval 4"/>
          <p:cNvSpPr>
            <a:spLocks noChangeArrowheads="1"/>
          </p:cNvSpPr>
          <p:nvPr/>
        </p:nvSpPr>
        <p:spPr bwMode="auto">
          <a:xfrm>
            <a:off x="4586768" y="1827743"/>
            <a:ext cx="901700" cy="876300"/>
          </a:xfrm>
          <a:prstGeom prst="ellipse">
            <a:avLst/>
          </a:prstGeom>
          <a:noFill/>
          <a:ln w="57150">
            <a:solidFill>
              <a:srgbClr val="FF0000"/>
            </a:solidFill>
            <a:round/>
            <a:headEnd/>
            <a:tailEnd/>
          </a:ln>
        </p:spPr>
        <p:txBody>
          <a:bodyPr wrap="none" anchor="ctr"/>
          <a:lstStyle/>
          <a:p>
            <a:pPr algn="ctr" eaLnBrk="0" hangingPunct="0"/>
            <a:endParaRPr lang="en-US" dirty="0"/>
          </a:p>
        </p:txBody>
      </p:sp>
      <p:sp>
        <p:nvSpPr>
          <p:cNvPr id="8" name="Line 5"/>
          <p:cNvSpPr>
            <a:spLocks noChangeShapeType="1"/>
          </p:cNvSpPr>
          <p:nvPr/>
        </p:nvSpPr>
        <p:spPr bwMode="auto">
          <a:xfrm flipV="1">
            <a:off x="2789718" y="2434168"/>
            <a:ext cx="1816100" cy="406400"/>
          </a:xfrm>
          <a:prstGeom prst="line">
            <a:avLst/>
          </a:prstGeom>
          <a:noFill/>
          <a:ln w="57150">
            <a:solidFill>
              <a:srgbClr val="FF0000"/>
            </a:solidFill>
            <a:round/>
            <a:headEnd/>
            <a:tailEnd type="triangle" w="med" len="med"/>
          </a:ln>
        </p:spPr>
        <p:txBody>
          <a:bodyPr/>
          <a:lstStyle/>
          <a:p>
            <a:endParaRPr lang="en-US" dirty="0"/>
          </a:p>
        </p:txBody>
      </p:sp>
      <p:sp>
        <p:nvSpPr>
          <p:cNvPr id="9" name="Line 6"/>
          <p:cNvSpPr>
            <a:spLocks noChangeShapeType="1"/>
          </p:cNvSpPr>
          <p:nvPr/>
        </p:nvSpPr>
        <p:spPr bwMode="auto">
          <a:xfrm flipH="1">
            <a:off x="3743055" y="2624668"/>
            <a:ext cx="1002463" cy="845736"/>
          </a:xfrm>
          <a:prstGeom prst="line">
            <a:avLst/>
          </a:prstGeom>
          <a:noFill/>
          <a:ln w="57150">
            <a:solidFill>
              <a:srgbClr val="FF0000"/>
            </a:solidFill>
            <a:prstDash val="sysDot"/>
            <a:round/>
            <a:headEnd/>
            <a:tailEnd type="triangle" w="med" len="med"/>
          </a:ln>
        </p:spPr>
        <p:txBody>
          <a:bodyPr/>
          <a:lstStyle/>
          <a:p>
            <a:endParaRPr lang="en-US" dirty="0"/>
          </a:p>
        </p:txBody>
      </p:sp>
      <p:sp>
        <p:nvSpPr>
          <p:cNvPr id="10" name="Line 8"/>
          <p:cNvSpPr>
            <a:spLocks noChangeShapeType="1"/>
          </p:cNvSpPr>
          <p:nvPr/>
        </p:nvSpPr>
        <p:spPr bwMode="auto">
          <a:xfrm flipH="1">
            <a:off x="4310508" y="2686633"/>
            <a:ext cx="693336" cy="1889090"/>
          </a:xfrm>
          <a:prstGeom prst="line">
            <a:avLst/>
          </a:prstGeom>
          <a:noFill/>
          <a:ln w="57150">
            <a:solidFill>
              <a:srgbClr val="FF0000"/>
            </a:solidFill>
            <a:prstDash val="sysDot"/>
            <a:round/>
            <a:headEnd/>
            <a:tailEnd type="triangle" w="med" len="med"/>
          </a:ln>
        </p:spPr>
        <p:txBody>
          <a:bodyPr/>
          <a:lstStyle/>
          <a:p>
            <a:endParaRPr lang="en-US" dirty="0"/>
          </a:p>
        </p:txBody>
      </p:sp>
      <p:sp>
        <p:nvSpPr>
          <p:cNvPr id="11" name="Line 9"/>
          <p:cNvSpPr>
            <a:spLocks noChangeShapeType="1"/>
          </p:cNvSpPr>
          <p:nvPr/>
        </p:nvSpPr>
        <p:spPr bwMode="auto">
          <a:xfrm>
            <a:off x="5304317" y="2713568"/>
            <a:ext cx="372767" cy="214225"/>
          </a:xfrm>
          <a:prstGeom prst="line">
            <a:avLst/>
          </a:prstGeom>
          <a:noFill/>
          <a:ln w="57150">
            <a:solidFill>
              <a:srgbClr val="FF0000"/>
            </a:solidFill>
            <a:prstDash val="sysDot"/>
            <a:round/>
            <a:headEnd/>
            <a:tailEnd type="triangle" w="med" len="med"/>
          </a:ln>
        </p:spPr>
        <p:txBody>
          <a:bodyPr/>
          <a:lstStyle/>
          <a:p>
            <a:endParaRPr lang="en-US" dirty="0"/>
          </a:p>
        </p:txBody>
      </p:sp>
      <p:sp>
        <p:nvSpPr>
          <p:cNvPr id="12" name="Line 10"/>
          <p:cNvSpPr>
            <a:spLocks noChangeShapeType="1"/>
          </p:cNvSpPr>
          <p:nvPr/>
        </p:nvSpPr>
        <p:spPr bwMode="auto">
          <a:xfrm flipH="1" flipV="1">
            <a:off x="3773200" y="1902861"/>
            <a:ext cx="883418" cy="366207"/>
          </a:xfrm>
          <a:prstGeom prst="line">
            <a:avLst/>
          </a:prstGeom>
          <a:noFill/>
          <a:ln w="57150">
            <a:solidFill>
              <a:srgbClr val="FF0000"/>
            </a:solidFill>
            <a:prstDash val="sysDot"/>
            <a:round/>
            <a:headEnd/>
            <a:tailEnd type="triangle" w="med" len="med"/>
          </a:ln>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Benefits of Water Purification</a:t>
            </a:r>
            <a:endParaRPr lang="en-US" dirty="0"/>
          </a:p>
        </p:txBody>
      </p:sp>
      <p:sp>
        <p:nvSpPr>
          <p:cNvPr id="3" name="Content Placeholder 2"/>
          <p:cNvSpPr>
            <a:spLocks noGrp="1"/>
          </p:cNvSpPr>
          <p:nvPr>
            <p:ph idx="1"/>
          </p:nvPr>
        </p:nvSpPr>
        <p:spPr>
          <a:xfrm>
            <a:off x="3228975" y="1543051"/>
            <a:ext cx="5019675" cy="4573588"/>
          </a:xfrm>
        </p:spPr>
        <p:txBody>
          <a:bodyPr/>
          <a:lstStyle/>
          <a:p>
            <a:pPr>
              <a:spcAft>
                <a:spcPts val="600"/>
              </a:spcAft>
            </a:pPr>
            <a:r>
              <a:rPr lang="en-US" sz="2400" dirty="0" smtClean="0"/>
              <a:t>Local Supply</a:t>
            </a:r>
          </a:p>
          <a:p>
            <a:pPr lvl="1">
              <a:spcBef>
                <a:spcPts val="0"/>
              </a:spcBef>
              <a:spcAft>
                <a:spcPts val="600"/>
              </a:spcAft>
            </a:pPr>
            <a:r>
              <a:rPr lang="en-US" sz="1800" i="1" dirty="0" smtClean="0"/>
              <a:t>Living within our water “means”</a:t>
            </a:r>
          </a:p>
          <a:p>
            <a:pPr marL="342900" lvl="1" indent="-342900">
              <a:spcAft>
                <a:spcPts val="600"/>
              </a:spcAft>
              <a:buFont typeface="Arial" pitchFamily="34" charset="0"/>
              <a:buChar char="•"/>
            </a:pPr>
            <a:r>
              <a:rPr lang="en-US" sz="2400" dirty="0" smtClean="0"/>
              <a:t>Uses Less Energy than Imported Water </a:t>
            </a:r>
          </a:p>
          <a:p>
            <a:pPr marL="742950" lvl="2" indent="-342900">
              <a:spcBef>
                <a:spcPts val="0"/>
              </a:spcBef>
              <a:spcAft>
                <a:spcPts val="600"/>
              </a:spcAft>
              <a:buFont typeface="Calibri" pitchFamily="34" charset="0"/>
              <a:buChar char="–"/>
            </a:pPr>
            <a:r>
              <a:rPr lang="en-US" sz="1800" i="1" dirty="0" smtClean="0"/>
              <a:t>Living within our water and energy “means”</a:t>
            </a:r>
          </a:p>
          <a:p>
            <a:pPr>
              <a:spcAft>
                <a:spcPts val="600"/>
              </a:spcAft>
            </a:pPr>
            <a:r>
              <a:rPr lang="en-US" sz="2400" dirty="0" smtClean="0"/>
              <a:t>Could provide </a:t>
            </a:r>
            <a:r>
              <a:rPr lang="en-US" sz="2400" dirty="0" smtClean="0"/>
              <a:t>a significant amount of </a:t>
            </a:r>
            <a:r>
              <a:rPr lang="en-US" sz="2400" dirty="0" smtClean="0"/>
              <a:t>the City of San Diego’s future water supplies </a:t>
            </a:r>
          </a:p>
          <a:p>
            <a:pPr lvl="1">
              <a:spcBef>
                <a:spcPts val="0"/>
              </a:spcBef>
              <a:spcAft>
                <a:spcPts val="600"/>
              </a:spcAft>
            </a:pPr>
            <a:r>
              <a:rPr lang="en-US" sz="1800" i="1" dirty="0" smtClean="0"/>
              <a:t>Having enough reliable water supplies to meet present and future water demands</a:t>
            </a:r>
            <a:endParaRPr lang="en-US" sz="2200" dirty="0" smtClean="0"/>
          </a:p>
          <a:p>
            <a:r>
              <a:rPr lang="en-US" dirty="0" smtClean="0"/>
              <a:t>Beneficial to the Environment</a:t>
            </a:r>
          </a:p>
          <a:p>
            <a:endParaRPr lang="en-US" dirty="0"/>
          </a:p>
        </p:txBody>
      </p:sp>
      <p:pic>
        <p:nvPicPr>
          <p:cNvPr id="8193" name="Picture 1" descr="C:\Documents and Settings\cpieroni\Local Settings\Temporary Internet Files\Content.IE5\67WS0Y9M\MP900182764[1].jpg"/>
          <p:cNvPicPr>
            <a:picLocks noChangeAspect="1" noChangeArrowheads="1"/>
          </p:cNvPicPr>
          <p:nvPr/>
        </p:nvPicPr>
        <p:blipFill>
          <a:blip r:embed="rId2" cstate="print"/>
          <a:srcRect/>
          <a:stretch>
            <a:fillRect/>
          </a:stretch>
        </p:blipFill>
        <p:spPr bwMode="auto">
          <a:xfrm>
            <a:off x="504824" y="2143125"/>
            <a:ext cx="2539365" cy="3543300"/>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79871" y="4286992"/>
            <a:ext cx="8549527" cy="2428133"/>
          </a:xfrm>
        </p:spPr>
        <p:txBody>
          <a:bodyPr numCol="2">
            <a:noAutofit/>
          </a:bodyPr>
          <a:lstStyle/>
          <a:p>
            <a:r>
              <a:rPr lang="en-US" sz="1100" dirty="0" smtClean="0"/>
              <a:t>BIOCOM </a:t>
            </a:r>
          </a:p>
          <a:p>
            <a:r>
              <a:rPr lang="en-US" sz="1100" dirty="0" smtClean="0"/>
              <a:t>Building Industry Association of San Diego </a:t>
            </a:r>
          </a:p>
          <a:p>
            <a:r>
              <a:rPr lang="en-US" sz="1100" dirty="0" smtClean="0"/>
              <a:t>Building Owners and Managers Association, San Diego Chapter </a:t>
            </a:r>
          </a:p>
          <a:p>
            <a:r>
              <a:rPr lang="en-US" sz="1100" dirty="0" smtClean="0"/>
              <a:t>Citizens Coordinate for Century 3 </a:t>
            </a:r>
          </a:p>
          <a:p>
            <a:r>
              <a:rPr lang="en-US" sz="1100" dirty="0" smtClean="0"/>
              <a:t>Coastal Environmental Rights Foundation </a:t>
            </a:r>
          </a:p>
          <a:p>
            <a:r>
              <a:rPr lang="en-US" sz="1100" dirty="0" smtClean="0"/>
              <a:t>Empower San Diego </a:t>
            </a:r>
          </a:p>
          <a:p>
            <a:r>
              <a:rPr lang="en-US" sz="1100" dirty="0" smtClean="0"/>
              <a:t>Endangered Habitats League </a:t>
            </a:r>
          </a:p>
          <a:p>
            <a:r>
              <a:rPr lang="en-US" sz="1100" dirty="0" smtClean="0"/>
              <a:t>Environmental Health Coalition </a:t>
            </a:r>
          </a:p>
          <a:p>
            <a:r>
              <a:rPr lang="en-US" sz="1100" dirty="0" smtClean="0"/>
              <a:t>Friends of Infrastructure </a:t>
            </a:r>
          </a:p>
          <a:p>
            <a:r>
              <a:rPr lang="en-US" sz="1100" dirty="0" smtClean="0"/>
              <a:t>Industrial Environmental Association </a:t>
            </a:r>
          </a:p>
          <a:p>
            <a:r>
              <a:rPr lang="en-US" sz="1100" dirty="0" smtClean="0"/>
              <a:t>National Association of Industrial and Office </a:t>
            </a:r>
            <a:r>
              <a:rPr lang="en-US" sz="1100" dirty="0" smtClean="0"/>
              <a:t>Properties</a:t>
            </a:r>
            <a:endParaRPr lang="en-US" sz="1100" dirty="0" smtClean="0"/>
          </a:p>
          <a:p>
            <a:r>
              <a:rPr lang="en-US" sz="1100" dirty="0" smtClean="0"/>
              <a:t>San Diego and Imperial Counties Labor Council </a:t>
            </a:r>
          </a:p>
          <a:p>
            <a:r>
              <a:rPr lang="en-US" sz="1100" dirty="0" smtClean="0"/>
              <a:t>San </a:t>
            </a:r>
            <a:r>
              <a:rPr lang="en-US" sz="1100" dirty="0" smtClean="0"/>
              <a:t>Diego Audubon Society </a:t>
            </a:r>
          </a:p>
          <a:p>
            <a:r>
              <a:rPr lang="en-US" sz="1100" dirty="0" smtClean="0"/>
              <a:t>San Diego Regional Economic Development Corporation </a:t>
            </a:r>
          </a:p>
          <a:p>
            <a:r>
              <a:rPr lang="en-US" sz="1100" dirty="0" smtClean="0"/>
              <a:t>San Diego </a:t>
            </a:r>
            <a:r>
              <a:rPr lang="en-US" sz="1100" dirty="0" err="1" smtClean="0"/>
              <a:t>Coastkeeper</a:t>
            </a:r>
            <a:r>
              <a:rPr lang="en-US" sz="1100" dirty="0" smtClean="0"/>
              <a:t> </a:t>
            </a:r>
          </a:p>
          <a:p>
            <a:r>
              <a:rPr lang="en-US" sz="1100" dirty="0" smtClean="0"/>
              <a:t>San Diego County Apartment Association</a:t>
            </a:r>
          </a:p>
          <a:p>
            <a:r>
              <a:rPr lang="en-US" sz="1100" dirty="0" smtClean="0"/>
              <a:t>San Diego County Taxpayers Association</a:t>
            </a:r>
          </a:p>
          <a:p>
            <a:r>
              <a:rPr lang="en-US" sz="1100" dirty="0" smtClean="0"/>
              <a:t>San Diego Regional Chamber of Commerce </a:t>
            </a:r>
          </a:p>
          <a:p>
            <a:r>
              <a:rPr lang="en-US" sz="1100" dirty="0" smtClean="0"/>
              <a:t>San Diego River Park Foundation </a:t>
            </a:r>
          </a:p>
          <a:p>
            <a:r>
              <a:rPr lang="en-US" sz="1100" dirty="0" err="1" smtClean="0"/>
              <a:t>Surfrider</a:t>
            </a:r>
            <a:r>
              <a:rPr lang="en-US" sz="1100" dirty="0" smtClean="0"/>
              <a:t> Foundation, San Diego Chapter </a:t>
            </a:r>
          </a:p>
          <a:p>
            <a:r>
              <a:rPr lang="en-US" sz="1100" dirty="0" smtClean="0"/>
              <a:t>Sustainability Alliance of Southern California </a:t>
            </a:r>
          </a:p>
          <a:p>
            <a:r>
              <a:rPr lang="en-US" sz="1100" dirty="0" smtClean="0"/>
              <a:t>Utility Consumers’ Action Network</a:t>
            </a:r>
          </a:p>
          <a:p>
            <a:pPr>
              <a:buNone/>
            </a:pPr>
            <a:r>
              <a:rPr lang="en-US" sz="1200" dirty="0" smtClean="0"/>
              <a:t/>
            </a:r>
            <a:br>
              <a:rPr lang="en-US" sz="1200" dirty="0" smtClean="0"/>
            </a:br>
            <a:endParaRPr lang="en-US" sz="1200" dirty="0" smtClean="0"/>
          </a:p>
        </p:txBody>
      </p:sp>
      <p:pic>
        <p:nvPicPr>
          <p:cNvPr id="9" name="Picture 8" descr="San Diego Audubon Society logo.jpg"/>
          <p:cNvPicPr>
            <a:picLocks noChangeAspect="1"/>
          </p:cNvPicPr>
          <p:nvPr/>
        </p:nvPicPr>
        <p:blipFill>
          <a:blip r:embed="rId3" cstate="print"/>
          <a:stretch>
            <a:fillRect/>
          </a:stretch>
        </p:blipFill>
        <p:spPr>
          <a:xfrm>
            <a:off x="2188477" y="1333690"/>
            <a:ext cx="830290" cy="747261"/>
          </a:xfrm>
          <a:prstGeom prst="rect">
            <a:avLst/>
          </a:prstGeom>
        </p:spPr>
      </p:pic>
      <p:pic>
        <p:nvPicPr>
          <p:cNvPr id="10" name="Picture 9" descr="unionyes_brushLogo.JPG"/>
          <p:cNvPicPr>
            <a:picLocks noChangeAspect="1"/>
          </p:cNvPicPr>
          <p:nvPr/>
        </p:nvPicPr>
        <p:blipFill>
          <a:blip r:embed="rId4" cstate="print"/>
          <a:stretch>
            <a:fillRect/>
          </a:stretch>
        </p:blipFill>
        <p:spPr>
          <a:xfrm>
            <a:off x="2987325" y="3008369"/>
            <a:ext cx="814383" cy="963864"/>
          </a:xfrm>
          <a:prstGeom prst="rect">
            <a:avLst/>
          </a:prstGeom>
        </p:spPr>
      </p:pic>
      <p:pic>
        <p:nvPicPr>
          <p:cNvPr id="11" name="Picture 10" descr="IEA logo.JPG"/>
          <p:cNvPicPr>
            <a:picLocks noChangeAspect="1"/>
          </p:cNvPicPr>
          <p:nvPr/>
        </p:nvPicPr>
        <p:blipFill>
          <a:blip r:embed="rId5" cstate="print"/>
          <a:stretch>
            <a:fillRect/>
          </a:stretch>
        </p:blipFill>
        <p:spPr>
          <a:xfrm>
            <a:off x="4375920" y="2545965"/>
            <a:ext cx="1866347" cy="685800"/>
          </a:xfrm>
          <a:prstGeom prst="rect">
            <a:avLst/>
          </a:prstGeom>
        </p:spPr>
      </p:pic>
      <p:pic>
        <p:nvPicPr>
          <p:cNvPr id="12" name="Picture 11" descr="BIOCOM_Logo_HiRes.jpg"/>
          <p:cNvPicPr>
            <a:picLocks noChangeAspect="1"/>
          </p:cNvPicPr>
          <p:nvPr/>
        </p:nvPicPr>
        <p:blipFill>
          <a:blip r:embed="rId6" cstate="print"/>
          <a:stretch>
            <a:fillRect/>
          </a:stretch>
        </p:blipFill>
        <p:spPr>
          <a:xfrm>
            <a:off x="5904502" y="1449013"/>
            <a:ext cx="1708220" cy="335950"/>
          </a:xfrm>
          <a:prstGeom prst="rect">
            <a:avLst/>
          </a:prstGeom>
        </p:spPr>
      </p:pic>
      <p:pic>
        <p:nvPicPr>
          <p:cNvPr id="13" name="Picture 12" descr="surfrider logo.jpg"/>
          <p:cNvPicPr>
            <a:picLocks noChangeAspect="1"/>
          </p:cNvPicPr>
          <p:nvPr/>
        </p:nvPicPr>
        <p:blipFill>
          <a:blip r:embed="rId7" cstate="print"/>
          <a:stretch>
            <a:fillRect/>
          </a:stretch>
        </p:blipFill>
        <p:spPr>
          <a:xfrm>
            <a:off x="6846317" y="1927214"/>
            <a:ext cx="1045029" cy="981823"/>
          </a:xfrm>
          <a:prstGeom prst="rect">
            <a:avLst/>
          </a:prstGeom>
        </p:spPr>
      </p:pic>
      <p:pic>
        <p:nvPicPr>
          <p:cNvPr id="14" name="Picture 13" descr="CKlogo.gif"/>
          <p:cNvPicPr>
            <a:picLocks noChangeAspect="1"/>
          </p:cNvPicPr>
          <p:nvPr/>
        </p:nvPicPr>
        <p:blipFill>
          <a:blip r:embed="rId8" cstate="print"/>
          <a:stretch>
            <a:fillRect/>
          </a:stretch>
        </p:blipFill>
        <p:spPr>
          <a:xfrm>
            <a:off x="2189628" y="2732238"/>
            <a:ext cx="895566" cy="811404"/>
          </a:xfrm>
          <a:prstGeom prst="rect">
            <a:avLst/>
          </a:prstGeom>
        </p:spPr>
      </p:pic>
      <p:pic>
        <p:nvPicPr>
          <p:cNvPr id="15" name="Picture 14" descr="SDCTA Color Logo_no tag line.jpg"/>
          <p:cNvPicPr>
            <a:picLocks noChangeAspect="1"/>
          </p:cNvPicPr>
          <p:nvPr/>
        </p:nvPicPr>
        <p:blipFill>
          <a:blip r:embed="rId9" cstate="print"/>
          <a:stretch>
            <a:fillRect/>
          </a:stretch>
        </p:blipFill>
        <p:spPr>
          <a:xfrm>
            <a:off x="3279392" y="2091017"/>
            <a:ext cx="1813727" cy="620698"/>
          </a:xfrm>
          <a:prstGeom prst="rect">
            <a:avLst/>
          </a:prstGeom>
        </p:spPr>
      </p:pic>
      <p:pic>
        <p:nvPicPr>
          <p:cNvPr id="16" name="Picture 15" descr="Coastal Environmental Rights Foundation Logo.jpg"/>
          <p:cNvPicPr>
            <a:picLocks noChangeAspect="1"/>
          </p:cNvPicPr>
          <p:nvPr/>
        </p:nvPicPr>
        <p:blipFill>
          <a:blip r:embed="rId10" cstate="print"/>
          <a:stretch>
            <a:fillRect/>
          </a:stretch>
        </p:blipFill>
        <p:spPr>
          <a:xfrm>
            <a:off x="7913239" y="2743189"/>
            <a:ext cx="856063" cy="642047"/>
          </a:xfrm>
          <a:prstGeom prst="rect">
            <a:avLst/>
          </a:prstGeom>
        </p:spPr>
      </p:pic>
      <p:pic>
        <p:nvPicPr>
          <p:cNvPr id="17" name="Picture 16" descr="BOMA logo.jpg"/>
          <p:cNvPicPr>
            <a:picLocks noChangeAspect="1"/>
          </p:cNvPicPr>
          <p:nvPr/>
        </p:nvPicPr>
        <p:blipFill>
          <a:blip r:embed="rId11" cstate="print"/>
          <a:stretch>
            <a:fillRect/>
          </a:stretch>
        </p:blipFill>
        <p:spPr>
          <a:xfrm>
            <a:off x="5013884" y="3180204"/>
            <a:ext cx="980552" cy="388687"/>
          </a:xfrm>
          <a:prstGeom prst="rect">
            <a:avLst/>
          </a:prstGeom>
        </p:spPr>
      </p:pic>
      <p:pic>
        <p:nvPicPr>
          <p:cNvPr id="18" name="Picture 17" descr="SDRCC logo.jpg"/>
          <p:cNvPicPr>
            <a:picLocks noChangeAspect="1"/>
          </p:cNvPicPr>
          <p:nvPr/>
        </p:nvPicPr>
        <p:blipFill>
          <a:blip r:embed="rId12" cstate="print"/>
          <a:stretch>
            <a:fillRect/>
          </a:stretch>
        </p:blipFill>
        <p:spPr>
          <a:xfrm>
            <a:off x="7754577" y="2101051"/>
            <a:ext cx="1163282" cy="523477"/>
          </a:xfrm>
          <a:prstGeom prst="rect">
            <a:avLst/>
          </a:prstGeom>
        </p:spPr>
      </p:pic>
      <p:pic>
        <p:nvPicPr>
          <p:cNvPr id="19" name="Picture 18" descr="naiopLogo.gif"/>
          <p:cNvPicPr>
            <a:picLocks noChangeAspect="1"/>
          </p:cNvPicPr>
          <p:nvPr/>
        </p:nvPicPr>
        <p:blipFill>
          <a:blip r:embed="rId13" cstate="print"/>
          <a:stretch>
            <a:fillRect/>
          </a:stretch>
        </p:blipFill>
        <p:spPr>
          <a:xfrm>
            <a:off x="5631381" y="1785483"/>
            <a:ext cx="1406770" cy="874644"/>
          </a:xfrm>
          <a:prstGeom prst="rect">
            <a:avLst/>
          </a:prstGeom>
        </p:spPr>
      </p:pic>
      <p:pic>
        <p:nvPicPr>
          <p:cNvPr id="20" name="Picture 19" descr="C3 logo.png"/>
          <p:cNvPicPr>
            <a:picLocks noChangeAspect="1"/>
          </p:cNvPicPr>
          <p:nvPr/>
        </p:nvPicPr>
        <p:blipFill>
          <a:blip r:embed="rId14" cstate="print"/>
          <a:stretch>
            <a:fillRect/>
          </a:stretch>
        </p:blipFill>
        <p:spPr>
          <a:xfrm>
            <a:off x="1438740" y="2497835"/>
            <a:ext cx="713434" cy="570747"/>
          </a:xfrm>
          <a:prstGeom prst="rect">
            <a:avLst/>
          </a:prstGeom>
        </p:spPr>
      </p:pic>
      <p:pic>
        <p:nvPicPr>
          <p:cNvPr id="1026" name="Picture 2"/>
          <p:cNvPicPr>
            <a:picLocks noChangeAspect="1" noChangeArrowheads="1"/>
          </p:cNvPicPr>
          <p:nvPr/>
        </p:nvPicPr>
        <p:blipFill>
          <a:blip r:embed="rId15" cstate="print"/>
          <a:srcRect/>
          <a:stretch>
            <a:fillRect/>
          </a:stretch>
        </p:blipFill>
        <p:spPr bwMode="auto">
          <a:xfrm>
            <a:off x="1430065" y="1320065"/>
            <a:ext cx="648118" cy="1035499"/>
          </a:xfrm>
          <a:prstGeom prst="rect">
            <a:avLst/>
          </a:prstGeom>
          <a:noFill/>
          <a:ln w="9525">
            <a:noFill/>
            <a:miter lim="800000"/>
            <a:headEnd/>
            <a:tailEnd/>
          </a:ln>
        </p:spPr>
      </p:pic>
      <p:pic>
        <p:nvPicPr>
          <p:cNvPr id="1028" name="Picture 4"/>
          <p:cNvPicPr>
            <a:picLocks noChangeAspect="1" noChangeArrowheads="1"/>
          </p:cNvPicPr>
          <p:nvPr/>
        </p:nvPicPr>
        <p:blipFill>
          <a:blip r:embed="rId16" cstate="print"/>
          <a:srcRect/>
          <a:stretch>
            <a:fillRect/>
          </a:stretch>
        </p:blipFill>
        <p:spPr bwMode="auto">
          <a:xfrm>
            <a:off x="1490265" y="3195377"/>
            <a:ext cx="614760" cy="750486"/>
          </a:xfrm>
          <a:prstGeom prst="rect">
            <a:avLst/>
          </a:prstGeom>
          <a:noFill/>
          <a:ln w="9525">
            <a:noFill/>
            <a:miter lim="800000"/>
            <a:headEnd/>
            <a:tailEnd/>
          </a:ln>
        </p:spPr>
      </p:pic>
      <p:pic>
        <p:nvPicPr>
          <p:cNvPr id="1029" name="Picture 5"/>
          <p:cNvPicPr>
            <a:picLocks noChangeAspect="1" noChangeArrowheads="1"/>
          </p:cNvPicPr>
          <p:nvPr/>
        </p:nvPicPr>
        <p:blipFill>
          <a:blip r:embed="rId17" cstate="print"/>
          <a:srcRect/>
          <a:stretch>
            <a:fillRect/>
          </a:stretch>
        </p:blipFill>
        <p:spPr bwMode="auto">
          <a:xfrm>
            <a:off x="3198284" y="1516494"/>
            <a:ext cx="2362200" cy="460382"/>
          </a:xfrm>
          <a:prstGeom prst="rect">
            <a:avLst/>
          </a:prstGeom>
          <a:noFill/>
          <a:ln w="9525">
            <a:noFill/>
            <a:miter lim="800000"/>
            <a:headEnd/>
            <a:tailEnd/>
          </a:ln>
        </p:spPr>
      </p:pic>
      <p:sp>
        <p:nvSpPr>
          <p:cNvPr id="21" name="TextBox 20"/>
          <p:cNvSpPr txBox="1"/>
          <p:nvPr/>
        </p:nvSpPr>
        <p:spPr>
          <a:xfrm>
            <a:off x="7164256" y="3486645"/>
            <a:ext cx="2141136" cy="584775"/>
          </a:xfrm>
          <a:prstGeom prst="rect">
            <a:avLst/>
          </a:prstGeom>
          <a:noFill/>
        </p:spPr>
        <p:txBody>
          <a:bodyPr wrap="square" rtlCol="0">
            <a:spAutoFit/>
          </a:bodyPr>
          <a:lstStyle/>
          <a:p>
            <a:pPr algn="ctr"/>
            <a:r>
              <a:rPr lang="en-US" sz="1600" i="1" dirty="0">
                <a:solidFill>
                  <a:srgbClr val="7030A0"/>
                </a:solidFill>
                <a:latin typeface="Britannic Bold" pitchFamily="34" charset="0"/>
              </a:rPr>
              <a:t>Friends of Infrastructure</a:t>
            </a:r>
            <a:endParaRPr lang="en-US" sz="1600" dirty="0">
              <a:solidFill>
                <a:srgbClr val="7030A0"/>
              </a:solidFill>
              <a:latin typeface="Britannic Bold" pitchFamily="34" charset="0"/>
            </a:endParaRPr>
          </a:p>
        </p:txBody>
      </p:sp>
      <p:pic>
        <p:nvPicPr>
          <p:cNvPr id="1033" name="Picture 9"/>
          <p:cNvPicPr>
            <a:picLocks noChangeAspect="1" noChangeArrowheads="1"/>
          </p:cNvPicPr>
          <p:nvPr/>
        </p:nvPicPr>
        <p:blipFill>
          <a:blip r:embed="rId18" cstate="print"/>
          <a:srcRect/>
          <a:stretch>
            <a:fillRect/>
          </a:stretch>
        </p:blipFill>
        <p:spPr bwMode="auto">
          <a:xfrm>
            <a:off x="7928502" y="1329049"/>
            <a:ext cx="636396" cy="687308"/>
          </a:xfrm>
          <a:prstGeom prst="rect">
            <a:avLst/>
          </a:prstGeom>
          <a:noFill/>
          <a:ln w="9525">
            <a:noFill/>
            <a:miter lim="800000"/>
            <a:headEnd/>
            <a:tailEnd/>
          </a:ln>
        </p:spPr>
      </p:pic>
      <p:pic>
        <p:nvPicPr>
          <p:cNvPr id="22" name="Picture 21" descr="Sustainability Alliance of Southern California.jpg"/>
          <p:cNvPicPr>
            <a:picLocks noChangeAspect="1"/>
          </p:cNvPicPr>
          <p:nvPr/>
        </p:nvPicPr>
        <p:blipFill>
          <a:blip r:embed="rId19" cstate="print"/>
          <a:stretch>
            <a:fillRect/>
          </a:stretch>
        </p:blipFill>
        <p:spPr>
          <a:xfrm>
            <a:off x="6850444" y="2896128"/>
            <a:ext cx="968952" cy="666258"/>
          </a:xfrm>
          <a:prstGeom prst="rect">
            <a:avLst/>
          </a:prstGeom>
        </p:spPr>
      </p:pic>
      <p:pic>
        <p:nvPicPr>
          <p:cNvPr id="2" name="Picture 2"/>
          <p:cNvPicPr>
            <a:picLocks noChangeAspect="1" noChangeArrowheads="1"/>
          </p:cNvPicPr>
          <p:nvPr/>
        </p:nvPicPr>
        <p:blipFill>
          <a:blip r:embed="rId20" cstate="print"/>
          <a:srcRect/>
          <a:stretch>
            <a:fillRect/>
          </a:stretch>
        </p:blipFill>
        <p:spPr bwMode="auto">
          <a:xfrm>
            <a:off x="6219937" y="2589631"/>
            <a:ext cx="542925" cy="1143000"/>
          </a:xfrm>
          <a:prstGeom prst="rect">
            <a:avLst/>
          </a:prstGeom>
          <a:noFill/>
          <a:ln w="9525">
            <a:noFill/>
            <a:miter lim="800000"/>
            <a:headEnd/>
            <a:tailEnd/>
          </a:ln>
        </p:spPr>
      </p:pic>
      <p:pic>
        <p:nvPicPr>
          <p:cNvPr id="5" name="Picture 2"/>
          <p:cNvPicPr>
            <a:picLocks noChangeAspect="1" noChangeArrowheads="1"/>
          </p:cNvPicPr>
          <p:nvPr/>
        </p:nvPicPr>
        <p:blipFill>
          <a:blip r:embed="rId21" cstate="print"/>
          <a:srcRect/>
          <a:stretch>
            <a:fillRect/>
          </a:stretch>
        </p:blipFill>
        <p:spPr bwMode="auto">
          <a:xfrm>
            <a:off x="2555292" y="2167508"/>
            <a:ext cx="487345" cy="606135"/>
          </a:xfrm>
          <a:prstGeom prst="rect">
            <a:avLst/>
          </a:prstGeom>
          <a:noFill/>
          <a:ln w="9525">
            <a:noFill/>
            <a:miter lim="800000"/>
            <a:headEnd/>
            <a:tailEnd/>
          </a:ln>
          <a:effectLst/>
        </p:spPr>
      </p:pic>
      <p:pic>
        <p:nvPicPr>
          <p:cNvPr id="4" name="Picture 2"/>
          <p:cNvPicPr>
            <a:picLocks noChangeAspect="1" noChangeArrowheads="1"/>
          </p:cNvPicPr>
          <p:nvPr/>
        </p:nvPicPr>
        <p:blipFill>
          <a:blip r:embed="rId22" cstate="print"/>
          <a:srcRect/>
          <a:stretch>
            <a:fillRect/>
          </a:stretch>
        </p:blipFill>
        <p:spPr bwMode="auto">
          <a:xfrm>
            <a:off x="4318298" y="3810860"/>
            <a:ext cx="651468" cy="660748"/>
          </a:xfrm>
          <a:prstGeom prst="rect">
            <a:avLst/>
          </a:prstGeom>
          <a:noFill/>
          <a:ln w="9525">
            <a:noFill/>
            <a:miter lim="800000"/>
            <a:headEnd/>
            <a:tailEnd/>
          </a:ln>
          <a:effectLst/>
        </p:spPr>
      </p:pic>
      <p:sp>
        <p:nvSpPr>
          <p:cNvPr id="26" name="Rectangle 25"/>
          <p:cNvSpPr/>
          <p:nvPr/>
        </p:nvSpPr>
        <p:spPr>
          <a:xfrm>
            <a:off x="4209371" y="814933"/>
            <a:ext cx="3473964" cy="461665"/>
          </a:xfrm>
          <a:prstGeom prst="rect">
            <a:avLst/>
          </a:prstGeom>
        </p:spPr>
        <p:txBody>
          <a:bodyPr wrap="square">
            <a:spAutoFit/>
          </a:bodyPr>
          <a:lstStyle/>
          <a:p>
            <a:r>
              <a:rPr lang="en-US" sz="2400" cap="small" dirty="0" smtClean="0">
                <a:solidFill>
                  <a:srgbClr val="336699"/>
                </a:solidFill>
              </a:rPr>
              <a:t>www.SDWaterSupply.com</a:t>
            </a:r>
            <a:endParaRPr lang="en-US" sz="2400" cap="small" dirty="0">
              <a:solidFill>
                <a:srgbClr val="336699"/>
              </a:solidFill>
            </a:endParaRPr>
          </a:p>
        </p:txBody>
      </p:sp>
      <p:pic>
        <p:nvPicPr>
          <p:cNvPr id="89089" name="Picture 1" descr="C:\Documents and Settings\agrife\Desktop\WRC logo.png"/>
          <p:cNvPicPr>
            <a:picLocks noChangeAspect="1" noChangeArrowheads="1"/>
          </p:cNvPicPr>
          <p:nvPr/>
        </p:nvPicPr>
        <p:blipFill>
          <a:blip r:embed="rId23" cstate="print"/>
          <a:srcRect/>
          <a:stretch>
            <a:fillRect/>
          </a:stretch>
        </p:blipFill>
        <p:spPr bwMode="auto">
          <a:xfrm>
            <a:off x="1463138" y="284099"/>
            <a:ext cx="2562596" cy="904875"/>
          </a:xfrm>
          <a:prstGeom prst="rect">
            <a:avLst/>
          </a:prstGeom>
          <a:noFill/>
        </p:spPr>
      </p:pic>
      <p:pic>
        <p:nvPicPr>
          <p:cNvPr id="90114" name="Picture 2" descr="http://www.prioritymoving.com/images/sdcaa-logo-san-diego.jpg"/>
          <p:cNvPicPr>
            <a:picLocks noChangeAspect="1" noChangeArrowheads="1"/>
          </p:cNvPicPr>
          <p:nvPr/>
        </p:nvPicPr>
        <p:blipFill>
          <a:blip r:embed="rId24" cstate="print"/>
          <a:srcRect/>
          <a:stretch>
            <a:fillRect/>
          </a:stretch>
        </p:blipFill>
        <p:spPr bwMode="auto">
          <a:xfrm>
            <a:off x="3905689" y="3165424"/>
            <a:ext cx="919287" cy="5610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25" y="2808288"/>
            <a:ext cx="4095750" cy="1020762"/>
          </a:xfrm>
        </p:spPr>
        <p:txBody>
          <a:bodyPr/>
          <a:lstStyle/>
          <a:p>
            <a:r>
              <a:rPr lang="en-US" dirty="0" smtClean="0"/>
              <a:t>Questions?</a:t>
            </a:r>
            <a:endParaRPr lang="en-US" dirty="0"/>
          </a:p>
        </p:txBody>
      </p:sp>
    </p:spTree>
    <p:extLst>
      <p:ext uri="{BB962C8B-B14F-4D97-AF65-F5344CB8AC3E}">
        <p14:creationId xmlns:p14="http://schemas.microsoft.com/office/powerpoint/2010/main" xmlns="" val="264330625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Footprint</a:t>
            </a:r>
            <a:endParaRPr lang="en-US" dirty="0"/>
          </a:p>
        </p:txBody>
      </p:sp>
      <p:sp>
        <p:nvSpPr>
          <p:cNvPr id="3" name="Content Placeholder 2"/>
          <p:cNvSpPr>
            <a:spLocks noGrp="1"/>
          </p:cNvSpPr>
          <p:nvPr>
            <p:ph idx="1"/>
          </p:nvPr>
        </p:nvSpPr>
        <p:spPr/>
        <p:txBody>
          <a:bodyPr/>
          <a:lstStyle/>
          <a:p>
            <a:r>
              <a:rPr lang="en-US" dirty="0" smtClean="0"/>
              <a:t>On a per capita basis, the average Californian’s water footprint is 1,500 gallons a day</a:t>
            </a:r>
          </a:p>
          <a:p>
            <a:pPr lvl="1"/>
            <a:r>
              <a:rPr lang="en-US" sz="1000" dirty="0" smtClean="0"/>
              <a:t>Source: California’s Water Footprint.  December 2012.  J Fulton, H Cooley, P </a:t>
            </a:r>
            <a:r>
              <a:rPr lang="en-US" sz="1000" dirty="0" err="1" smtClean="0"/>
              <a:t>Gleick</a:t>
            </a:r>
            <a:r>
              <a:rPr lang="en-US" sz="1000" dirty="0" smtClean="0"/>
              <a:t> – Pacific Institute.</a:t>
            </a:r>
          </a:p>
          <a:p>
            <a:r>
              <a:rPr lang="en-US" dirty="0" smtClean="0"/>
              <a:t>More than 90% is associated with agricultural products</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 – America’s Finest City</a:t>
            </a:r>
            <a:endParaRPr lang="en-US" dirty="0"/>
          </a:p>
        </p:txBody>
      </p:sp>
      <p:pic>
        <p:nvPicPr>
          <p:cNvPr id="26626" name="Picture 2" descr="The Cliffs at Torrey Pines in La Jolla"/>
          <p:cNvPicPr>
            <a:picLocks noGrp="1" noChangeAspect="1" noChangeArrowheads="1"/>
          </p:cNvPicPr>
          <p:nvPr>
            <p:ph idx="1"/>
          </p:nvPr>
        </p:nvPicPr>
        <p:blipFill>
          <a:blip r:embed="rId2" cstate="print"/>
          <a:srcRect/>
          <a:stretch>
            <a:fillRect/>
          </a:stretch>
        </p:blipFill>
        <p:spPr bwMode="auto">
          <a:xfrm>
            <a:off x="495300" y="3990975"/>
            <a:ext cx="3845163" cy="2390775"/>
          </a:xfrm>
          <a:prstGeom prst="rect">
            <a:avLst/>
          </a:prstGeom>
          <a:noFill/>
        </p:spPr>
      </p:pic>
      <p:pic>
        <p:nvPicPr>
          <p:cNvPr id="26628" name="Picture 4" descr="http://www.sandiego.org/~/media/cbd164efa51b462d81a0c6e37247de2c.ashx?w=582&amp;h=240"/>
          <p:cNvPicPr>
            <a:picLocks noChangeAspect="1" noChangeArrowheads="1"/>
          </p:cNvPicPr>
          <p:nvPr/>
        </p:nvPicPr>
        <p:blipFill>
          <a:blip r:embed="rId3" cstate="print"/>
          <a:srcRect/>
          <a:stretch>
            <a:fillRect/>
          </a:stretch>
        </p:blipFill>
        <p:spPr bwMode="auto">
          <a:xfrm>
            <a:off x="2714625" y="2824162"/>
            <a:ext cx="5543550" cy="2286001"/>
          </a:xfrm>
          <a:prstGeom prst="rect">
            <a:avLst/>
          </a:prstGeom>
          <a:noFill/>
        </p:spPr>
      </p:pic>
      <p:pic>
        <p:nvPicPr>
          <p:cNvPr id="26630" name="Picture 6" descr="Balboa Park Arboretum &amp; Reflection Pond"/>
          <p:cNvPicPr>
            <a:picLocks noChangeAspect="1" noChangeArrowheads="1"/>
          </p:cNvPicPr>
          <p:nvPr/>
        </p:nvPicPr>
        <p:blipFill>
          <a:blip r:embed="rId4" cstate="print"/>
          <a:srcRect/>
          <a:stretch>
            <a:fillRect/>
          </a:stretch>
        </p:blipFill>
        <p:spPr bwMode="auto">
          <a:xfrm>
            <a:off x="-123825" y="2233612"/>
            <a:ext cx="5543550" cy="2286001"/>
          </a:xfrm>
          <a:prstGeom prst="rect">
            <a:avLst/>
          </a:prstGeom>
          <a:noFill/>
        </p:spPr>
      </p:pic>
      <p:pic>
        <p:nvPicPr>
          <p:cNvPr id="26632" name="Picture 8" descr="http://www.sandiego.org/~/media/2d9a9e481f614cdc807da6c7d4e70a8e.ashx?w=190&amp;h=240"/>
          <p:cNvPicPr>
            <a:picLocks noChangeAspect="1" noChangeArrowheads="1"/>
          </p:cNvPicPr>
          <p:nvPr/>
        </p:nvPicPr>
        <p:blipFill>
          <a:blip r:embed="rId5" cstate="print"/>
          <a:srcRect/>
          <a:stretch>
            <a:fillRect/>
          </a:stretch>
        </p:blipFill>
        <p:spPr bwMode="auto">
          <a:xfrm>
            <a:off x="6175375" y="2147887"/>
            <a:ext cx="1809750" cy="2286001"/>
          </a:xfrm>
          <a:prstGeom prst="rect">
            <a:avLst/>
          </a:prstGeom>
          <a:noFill/>
        </p:spPr>
      </p:pic>
      <p:pic>
        <p:nvPicPr>
          <p:cNvPr id="26634" name="Picture 10" descr="http://www.sandiego.org/~/media/889ed98cc57e4587928c335438021885.ashx?w=190&amp;h=240"/>
          <p:cNvPicPr>
            <a:picLocks noChangeAspect="1" noChangeArrowheads="1"/>
          </p:cNvPicPr>
          <p:nvPr/>
        </p:nvPicPr>
        <p:blipFill>
          <a:blip r:embed="rId6" cstate="print"/>
          <a:srcRect/>
          <a:stretch>
            <a:fillRect/>
          </a:stretch>
        </p:blipFill>
        <p:spPr bwMode="auto">
          <a:xfrm>
            <a:off x="4803775" y="3350292"/>
            <a:ext cx="2120900" cy="2679033"/>
          </a:xfrm>
          <a:prstGeom prst="rect">
            <a:avLst/>
          </a:prstGeom>
          <a:noFill/>
        </p:spPr>
      </p:pic>
      <p:sp>
        <p:nvSpPr>
          <p:cNvPr id="9" name="Content Placeholder 2"/>
          <p:cNvSpPr txBox="1">
            <a:spLocks/>
          </p:cNvSpPr>
          <p:nvPr/>
        </p:nvSpPr>
        <p:spPr>
          <a:xfrm>
            <a:off x="923925" y="1685925"/>
            <a:ext cx="4486275"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t>Average of 267 days/year are mostly sunny</a:t>
            </a:r>
          </a:p>
          <a:p>
            <a:pPr marL="342900" lvl="0" indent="-342900">
              <a:spcBef>
                <a:spcPct val="20000"/>
              </a:spcBef>
              <a:buFont typeface="Arial" pitchFamily="34" charset="0"/>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Semi</a:t>
            </a:r>
            <a:r>
              <a:rPr kumimoji="0" lang="en-US" sz="2800" b="0" i="0" u="none" strike="noStrike" kern="1200" cap="none" spc="0" normalizeH="0" noProof="0" dirty="0" smtClean="0">
                <a:ln>
                  <a:noFill/>
                </a:ln>
                <a:solidFill>
                  <a:schemeClr val="tx1"/>
                </a:solidFill>
                <a:effectLst/>
                <a:uLnTx/>
                <a:uFillTx/>
                <a:latin typeface="+mn-lt"/>
                <a:ea typeface="+mn-ea"/>
                <a:cs typeface="+mn-cs"/>
              </a:rPr>
              <a:t> arid or </a:t>
            </a:r>
            <a:r>
              <a:rPr lang="en-US" sz="2800" dirty="0" smtClean="0"/>
              <a:t>Mediterranean</a:t>
            </a:r>
            <a:r>
              <a:rPr kumimoji="0" lang="en-US" sz="2800" b="0" i="0" u="none" strike="noStrike" kern="1200" cap="none" spc="0" normalizeH="0" noProof="0" dirty="0" smtClean="0">
                <a:ln>
                  <a:noFill/>
                </a:ln>
                <a:solidFill>
                  <a:schemeClr val="tx1"/>
                </a:solidFill>
                <a:effectLst/>
                <a:uLnTx/>
                <a:uFillTx/>
                <a:latin typeface="+mn-lt"/>
                <a:ea typeface="+mn-ea"/>
                <a:cs typeface="+mn-cs"/>
              </a:rPr>
              <a:t> Climate</a:t>
            </a:r>
          </a:p>
          <a:p>
            <a:pPr marL="342900" indent="-342900">
              <a:spcBef>
                <a:spcPct val="20000"/>
              </a:spcBef>
              <a:buFont typeface="Arial" pitchFamily="34" charset="0"/>
              <a:buChar char="•"/>
            </a:pPr>
            <a:r>
              <a:rPr lang="en-US" sz="2800" dirty="0" smtClean="0"/>
              <a:t>Average is less than 12 inches of rain annually</a:t>
            </a:r>
          </a:p>
          <a:p>
            <a:pPr marL="342900" lvl="0" indent="-342900">
              <a:spcBef>
                <a:spcPct val="20000"/>
              </a:spcBef>
              <a:buFont typeface="Arial" pitchFamily="34" charset="0"/>
              <a:buChar char="•"/>
            </a:pPr>
            <a:r>
              <a:rPr lang="en-US" sz="2800" baseline="0" dirty="0" smtClean="0"/>
              <a:t>Wettest year was</a:t>
            </a:r>
            <a:r>
              <a:rPr lang="en-US" sz="2800" dirty="0" smtClean="0"/>
              <a:t> 1941 with 24.93 inches</a:t>
            </a:r>
          </a:p>
          <a:p>
            <a:pPr marL="342900" lvl="0" indent="-342900">
              <a:spcBef>
                <a:spcPct val="20000"/>
              </a:spcBef>
              <a:buFont typeface="Arial" pitchFamily="34" charset="0"/>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Driest</a:t>
            </a:r>
            <a:r>
              <a:rPr kumimoji="0" lang="en-US" sz="2800" b="0" i="0" u="none" strike="noStrike" kern="1200" cap="none" spc="0" normalizeH="0" noProof="0" dirty="0" smtClean="0">
                <a:ln>
                  <a:noFill/>
                </a:ln>
                <a:solidFill>
                  <a:schemeClr val="tx1"/>
                </a:solidFill>
                <a:effectLst/>
                <a:uLnTx/>
                <a:uFillTx/>
                <a:latin typeface="+mn-lt"/>
                <a:ea typeface="+mn-ea"/>
                <a:cs typeface="+mn-cs"/>
              </a:rPr>
              <a:t> year was 1953 with 3.23 inches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6634"/>
                                        </p:tgtEl>
                                      </p:cBhvr>
                                    </p:animEffect>
                                    <p:set>
                                      <p:cBhvr>
                                        <p:cTn id="7" dur="1" fill="hold">
                                          <p:stCondLst>
                                            <p:cond delay="999"/>
                                          </p:stCondLst>
                                        </p:cTn>
                                        <p:tgtEl>
                                          <p:spTgt spid="2663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6630"/>
                                        </p:tgtEl>
                                        <p:attrNameLst>
                                          <p:attrName>style.visibility</p:attrName>
                                        </p:attrNameLst>
                                      </p:cBhvr>
                                      <p:to>
                                        <p:strVal val="visible"/>
                                      </p:to>
                                    </p:set>
                                    <p:animEffect transition="in" filter="fade">
                                      <p:cBhvr>
                                        <p:cTn id="10" dur="1000"/>
                                        <p:tgtEl>
                                          <p:spTgt spid="266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26630"/>
                                        </p:tgtEl>
                                      </p:cBhvr>
                                    </p:animEffect>
                                    <p:set>
                                      <p:cBhvr>
                                        <p:cTn id="15" dur="1" fill="hold">
                                          <p:stCondLst>
                                            <p:cond delay="999"/>
                                          </p:stCondLst>
                                        </p:cTn>
                                        <p:tgtEl>
                                          <p:spTgt spid="2663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6628"/>
                                        </p:tgtEl>
                                        <p:attrNameLst>
                                          <p:attrName>style.visibility</p:attrName>
                                        </p:attrNameLst>
                                      </p:cBhvr>
                                      <p:to>
                                        <p:strVal val="visible"/>
                                      </p:to>
                                    </p:set>
                                    <p:animEffect transition="in" filter="fade">
                                      <p:cBhvr>
                                        <p:cTn id="18" dur="1000"/>
                                        <p:tgtEl>
                                          <p:spTgt spid="266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6628"/>
                                        </p:tgtEl>
                                      </p:cBhvr>
                                    </p:animEffect>
                                    <p:set>
                                      <p:cBhvr>
                                        <p:cTn id="23" dur="1" fill="hold">
                                          <p:stCondLst>
                                            <p:cond delay="999"/>
                                          </p:stCondLst>
                                        </p:cTn>
                                        <p:tgtEl>
                                          <p:spTgt spid="2662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6626"/>
                                        </p:tgtEl>
                                        <p:attrNameLst>
                                          <p:attrName>style.visibility</p:attrName>
                                        </p:attrNameLst>
                                      </p:cBhvr>
                                      <p:to>
                                        <p:strVal val="visible"/>
                                      </p:to>
                                    </p:set>
                                    <p:animEffect transition="in" filter="fade">
                                      <p:cBhvr>
                                        <p:cTn id="26" dur="1000"/>
                                        <p:tgtEl>
                                          <p:spTgt spid="266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26626"/>
                                        </p:tgtEl>
                                      </p:cBhvr>
                                    </p:animEffect>
                                    <p:set>
                                      <p:cBhvr>
                                        <p:cTn id="31" dur="1" fill="hold">
                                          <p:stCondLst>
                                            <p:cond delay="999"/>
                                          </p:stCondLst>
                                        </p:cTn>
                                        <p:tgtEl>
                                          <p:spTgt spid="2662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6632"/>
                                        </p:tgtEl>
                                        <p:attrNameLst>
                                          <p:attrName>style.visibility</p:attrName>
                                        </p:attrNameLst>
                                      </p:cBhvr>
                                      <p:to>
                                        <p:strVal val="visible"/>
                                      </p:to>
                                    </p:set>
                                    <p:animEffect transition="in" filter="fade">
                                      <p:cBhvr>
                                        <p:cTn id="34" dur="1000"/>
                                        <p:tgtEl>
                                          <p:spTgt spid="266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Usage </a:t>
            </a:r>
            <a:endParaRPr lang="en-US" dirty="0"/>
          </a:p>
        </p:txBody>
      </p:sp>
      <p:sp>
        <p:nvSpPr>
          <p:cNvPr id="3" name="Content Placeholder 2"/>
          <p:cNvSpPr>
            <a:spLocks noGrp="1"/>
          </p:cNvSpPr>
          <p:nvPr>
            <p:ph idx="1"/>
          </p:nvPr>
        </p:nvSpPr>
        <p:spPr>
          <a:xfrm>
            <a:off x="1371600" y="1771650"/>
            <a:ext cx="7391400" cy="4354513"/>
          </a:xfrm>
        </p:spPr>
        <p:txBody>
          <a:bodyPr/>
          <a:lstStyle/>
          <a:p>
            <a:r>
              <a:rPr lang="en-US" dirty="0" smtClean="0"/>
              <a:t>San Diegans (City) use an average of 126 gallons per capita per day.</a:t>
            </a:r>
          </a:p>
          <a:p>
            <a:pPr lvl="1"/>
            <a:r>
              <a:rPr lang="en-US" dirty="0" smtClean="0"/>
              <a:t>Water for drinking, bathing, washing, outdoors irrigation, commercial uses, etc. </a:t>
            </a:r>
          </a:p>
          <a:p>
            <a:pPr lvl="1"/>
            <a:endParaRPr lang="en-US" dirty="0" smtClean="0"/>
          </a:p>
          <a:p>
            <a:r>
              <a:rPr lang="en-US" dirty="0" smtClean="0"/>
              <a:t>Total Water Footprint is 1,500 </a:t>
            </a:r>
            <a:r>
              <a:rPr lang="en-US" dirty="0" err="1" smtClean="0"/>
              <a:t>gpd</a:t>
            </a:r>
            <a:r>
              <a:rPr lang="en-US" dirty="0" smtClean="0"/>
              <a:t> in California</a:t>
            </a:r>
          </a:p>
          <a:p>
            <a:pPr lvl="1"/>
            <a:r>
              <a:rPr lang="en-US" dirty="0" smtClean="0"/>
              <a:t>More than 90% of CA’s water footprint is associated with agricultural products.</a:t>
            </a:r>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600950" cy="1020762"/>
          </a:xfrm>
        </p:spPr>
        <p:txBody>
          <a:bodyPr/>
          <a:lstStyle/>
          <a:p>
            <a:r>
              <a:rPr lang="en-US" dirty="0" smtClean="0"/>
              <a:t>Why is per Capita Water Use Declining?</a:t>
            </a:r>
            <a:endParaRPr lang="en-US" dirty="0"/>
          </a:p>
        </p:txBody>
      </p:sp>
      <p:sp>
        <p:nvSpPr>
          <p:cNvPr id="3" name="Content Placeholder 2"/>
          <p:cNvSpPr>
            <a:spLocks noGrp="1"/>
          </p:cNvSpPr>
          <p:nvPr>
            <p:ph idx="1"/>
          </p:nvPr>
        </p:nvSpPr>
        <p:spPr>
          <a:xfrm>
            <a:off x="1371600" y="1600201"/>
            <a:ext cx="7391400" cy="4505324"/>
          </a:xfrm>
        </p:spPr>
        <p:txBody>
          <a:bodyPr/>
          <a:lstStyle/>
          <a:p>
            <a:r>
              <a:rPr lang="en-US" dirty="0" smtClean="0"/>
              <a:t>Water Conservation Programs</a:t>
            </a:r>
          </a:p>
          <a:p>
            <a:pPr lvl="1"/>
            <a:r>
              <a:rPr lang="en-US" sz="2000" dirty="0" smtClean="0"/>
              <a:t>Low water-using fixtures and irrigation</a:t>
            </a:r>
          </a:p>
          <a:p>
            <a:pPr lvl="1"/>
            <a:r>
              <a:rPr lang="en-US" sz="2000" i="1" dirty="0" smtClean="0"/>
              <a:t>Waste No Water </a:t>
            </a:r>
            <a:r>
              <a:rPr lang="en-US" sz="2000" dirty="0" smtClean="0"/>
              <a:t>Campaign</a:t>
            </a:r>
          </a:p>
          <a:p>
            <a:pPr lvl="1"/>
            <a:r>
              <a:rPr lang="en-US" sz="2000" dirty="0" smtClean="0"/>
              <a:t>Other incentives: </a:t>
            </a:r>
            <a:r>
              <a:rPr lang="en-US" sz="2000" dirty="0" smtClean="0">
                <a:hlinkClick r:id="rId2"/>
              </a:rPr>
              <a:t>www.sandiego.gov/water/conservation</a:t>
            </a:r>
            <a:r>
              <a:rPr lang="en-US" sz="2000" dirty="0" smtClean="0"/>
              <a:t> </a:t>
            </a:r>
          </a:p>
          <a:p>
            <a:r>
              <a:rPr lang="en-US" dirty="0" smtClean="0"/>
              <a:t>Recycled Water Program</a:t>
            </a:r>
          </a:p>
          <a:p>
            <a:r>
              <a:rPr lang="en-US" dirty="0" smtClean="0"/>
              <a:t>Land Densification</a:t>
            </a:r>
          </a:p>
          <a:p>
            <a:r>
              <a:rPr lang="en-US" dirty="0" smtClean="0"/>
              <a:t>Cost of Water is Increasing – economic price points being reached</a:t>
            </a:r>
          </a:p>
          <a:p>
            <a:pPr lvl="1"/>
            <a:r>
              <a:rPr lang="en-US" sz="2000" dirty="0" smtClean="0"/>
              <a:t>Cost of imported water has doubled in the last 10 years</a:t>
            </a:r>
          </a:p>
          <a:p>
            <a:pPr lvl="1"/>
            <a:r>
              <a:rPr lang="en-US" sz="2000" dirty="0" smtClean="0"/>
              <a:t>One gallon of San Diego’s tap water still costs less than one penny</a:t>
            </a:r>
            <a:endParaRPr lang="en-US" sz="200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is 126 GPCPD?</a:t>
            </a:r>
            <a:endParaRPr lang="en-US" dirty="0"/>
          </a:p>
        </p:txBody>
      </p:sp>
      <p:sp>
        <p:nvSpPr>
          <p:cNvPr id="6" name="Content Placeholder 5"/>
          <p:cNvSpPr>
            <a:spLocks noGrp="1"/>
          </p:cNvSpPr>
          <p:nvPr>
            <p:ph idx="1"/>
          </p:nvPr>
        </p:nvSpPr>
        <p:spPr>
          <a:xfrm>
            <a:off x="4972050" y="2162176"/>
            <a:ext cx="3790950" cy="3963988"/>
          </a:xfrm>
        </p:spPr>
        <p:txBody>
          <a:bodyPr/>
          <a:lstStyle/>
          <a:p>
            <a:r>
              <a:rPr lang="en-US" dirty="0" smtClean="0"/>
              <a:t>Assume:</a:t>
            </a:r>
          </a:p>
          <a:p>
            <a:pPr lvl="1"/>
            <a:r>
              <a:rPr lang="en-US" sz="1800" dirty="0" smtClean="0"/>
              <a:t>Family of four people</a:t>
            </a:r>
          </a:p>
          <a:p>
            <a:pPr lvl="1"/>
            <a:r>
              <a:rPr lang="en-US" sz="1800" dirty="0" smtClean="0"/>
              <a:t>Truck holds 4,000 gallons</a:t>
            </a:r>
          </a:p>
          <a:p>
            <a:pPr lvl="1"/>
            <a:endParaRPr lang="en-US" sz="1800" dirty="0" smtClean="0"/>
          </a:p>
          <a:p>
            <a:pPr>
              <a:spcAft>
                <a:spcPts val="600"/>
              </a:spcAft>
            </a:pPr>
            <a:r>
              <a:rPr lang="en-US" dirty="0" smtClean="0"/>
              <a:t>How Many Truckloads of Water per Year?</a:t>
            </a:r>
          </a:p>
          <a:p>
            <a:pPr lvl="1"/>
            <a:r>
              <a:rPr lang="en-US" sz="1800" dirty="0" smtClean="0"/>
              <a:t>46 Truckloads annually</a:t>
            </a:r>
            <a:endParaRPr lang="en-US" sz="1800" dirty="0"/>
          </a:p>
        </p:txBody>
      </p:sp>
      <p:pic>
        <p:nvPicPr>
          <p:cNvPr id="7" name="Picture 2" descr="C:\Documents and Settings\cpieroni\Local Settings\Temporary Internet Files\Content.IE5\MSNU0DBO\MP910218818[1].jpg"/>
          <p:cNvPicPr>
            <a:picLocks noChangeAspect="1" noChangeArrowheads="1"/>
          </p:cNvPicPr>
          <p:nvPr/>
        </p:nvPicPr>
        <p:blipFill>
          <a:blip r:embed="rId2" cstate="print"/>
          <a:srcRect/>
          <a:stretch>
            <a:fillRect/>
          </a:stretch>
        </p:blipFill>
        <p:spPr bwMode="auto">
          <a:xfrm>
            <a:off x="629549" y="1581150"/>
            <a:ext cx="3922501" cy="45259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23900" y="1752600"/>
          <a:ext cx="73914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bwMode="auto">
          <a:noFill/>
          <a:ln>
            <a:miter lim="800000"/>
            <a:headEnd/>
            <a:tailEnd/>
          </a:ln>
        </p:spPr>
        <p:txBody>
          <a:bodyPr vert="horz" wrap="square" lIns="91440" tIns="45720" rIns="91440" bIns="45720" numCol="1" compatLnSpc="1">
            <a:prstTxWarp prst="textNoShape">
              <a:avLst/>
            </a:prstTxWarp>
          </a:bodyPr>
          <a:lstStyle/>
          <a:p>
            <a:r>
              <a:rPr lang="en-US" dirty="0" smtClean="0"/>
              <a:t>Energy Used by San Diego’s </a:t>
            </a:r>
            <a:br>
              <a:rPr lang="en-US" dirty="0" smtClean="0"/>
            </a:br>
            <a:r>
              <a:rPr lang="en-US" dirty="0" smtClean="0"/>
              <a:t>Water Supply Options (2010)</a:t>
            </a:r>
          </a:p>
        </p:txBody>
      </p:sp>
      <p:sp>
        <p:nvSpPr>
          <p:cNvPr id="6" name="Text Box 12"/>
          <p:cNvSpPr txBox="1">
            <a:spLocks noChangeArrowheads="1"/>
          </p:cNvSpPr>
          <p:nvPr/>
        </p:nvSpPr>
        <p:spPr bwMode="auto">
          <a:xfrm>
            <a:off x="1365249" y="6343650"/>
            <a:ext cx="6588126" cy="307777"/>
          </a:xfrm>
          <a:prstGeom prst="rect">
            <a:avLst/>
          </a:prstGeom>
          <a:noFill/>
          <a:ln w="9525" algn="ctr">
            <a:noFill/>
            <a:miter lim="800000"/>
            <a:headEnd/>
            <a:tailEnd/>
          </a:ln>
        </p:spPr>
        <p:txBody>
          <a:bodyPr wrap="square">
            <a:spAutoFit/>
          </a:bodyPr>
          <a:lstStyle/>
          <a:p>
            <a:pPr eaLnBrk="0" hangingPunct="0">
              <a:spcBef>
                <a:spcPct val="50000"/>
              </a:spcBef>
            </a:pPr>
            <a:r>
              <a:rPr lang="en-US" sz="1400" dirty="0"/>
              <a:t>Source: </a:t>
            </a:r>
            <a:r>
              <a:rPr lang="en-US" sz="1400" dirty="0" smtClean="0"/>
              <a:t>Equinox Center, </a:t>
            </a:r>
            <a:r>
              <a:rPr lang="en-US" sz="1400" i="1" dirty="0" smtClean="0"/>
              <a:t>San Diego’s Water Sources: Assessing the Options</a:t>
            </a:r>
            <a:r>
              <a:rPr lang="en-US" sz="1400" dirty="0" smtClean="0"/>
              <a:t>, July 2010</a:t>
            </a:r>
            <a:endParaRPr lang="en-US" sz="14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Diego’s Limited Rainfall</a:t>
            </a:r>
            <a:endParaRPr lang="en-US" dirty="0"/>
          </a:p>
        </p:txBody>
      </p:sp>
      <p:pic>
        <p:nvPicPr>
          <p:cNvPr id="4" name="Content Placeholder 3" descr="sd county wtrshd and rainfall-a.jpg"/>
          <p:cNvPicPr>
            <a:picLocks noGrp="1" noChangeAspect="1"/>
          </p:cNvPicPr>
          <p:nvPr>
            <p:ph idx="1"/>
          </p:nvPr>
        </p:nvPicPr>
        <p:blipFill>
          <a:blip r:embed="rId2" cstate="print"/>
          <a:stretch>
            <a:fillRect/>
          </a:stretch>
        </p:blipFill>
        <p:spPr>
          <a:xfrm>
            <a:off x="685800" y="1343026"/>
            <a:ext cx="7820025" cy="5514974"/>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ederalwaterprojects"/>
          <p:cNvPicPr>
            <a:picLocks noChangeAspect="1" noChangeArrowheads="1"/>
          </p:cNvPicPr>
          <p:nvPr/>
        </p:nvPicPr>
        <p:blipFill>
          <a:blip r:embed="rId3" cstate="print"/>
          <a:srcRect/>
          <a:stretch>
            <a:fillRect/>
          </a:stretch>
        </p:blipFill>
        <p:spPr bwMode="auto">
          <a:xfrm>
            <a:off x="0" y="0"/>
            <a:ext cx="9140825" cy="6854825"/>
          </a:xfrm>
          <a:prstGeom prst="rect">
            <a:avLst/>
          </a:prstGeom>
          <a:noFill/>
        </p:spPr>
      </p:pic>
      <p:pic>
        <p:nvPicPr>
          <p:cNvPr id="15363" name="Picture 3" descr="statewaterprojects"/>
          <p:cNvPicPr>
            <a:picLocks noGrp="1" noChangeAspect="1" noChangeArrowheads="1"/>
          </p:cNvPicPr>
          <p:nvPr>
            <p:ph sz="quarter" idx="4"/>
          </p:nvPr>
        </p:nvPicPr>
        <p:blipFill>
          <a:blip r:embed="rId4" cstate="print"/>
          <a:srcRect/>
          <a:stretch>
            <a:fillRect/>
          </a:stretch>
        </p:blipFill>
        <p:spPr>
          <a:xfrm>
            <a:off x="0" y="0"/>
            <a:ext cx="9144000" cy="6858000"/>
          </a:xfrm>
          <a:noFill/>
          <a:ln/>
        </p:spPr>
      </p:pic>
      <p:pic>
        <p:nvPicPr>
          <p:cNvPr id="15364" name="Picture 4" descr="localwaterprojects"/>
          <p:cNvPicPr>
            <a:picLocks noGrp="1" noChangeAspect="1" noChangeArrowheads="1"/>
          </p:cNvPicPr>
          <p:nvPr>
            <p:ph sz="quarter" idx="3"/>
          </p:nvPr>
        </p:nvPicPr>
        <p:blipFill>
          <a:blip r:embed="rId5" cstate="print"/>
          <a:srcRect/>
          <a:stretch>
            <a:fillRect/>
          </a:stretch>
        </p:blipFill>
        <p:spPr>
          <a:xfrm>
            <a:off x="0" y="0"/>
            <a:ext cx="9144000" cy="6858000"/>
          </a:xfrm>
          <a:noFill/>
          <a:ln/>
        </p:spPr>
      </p:pic>
      <p:pic>
        <p:nvPicPr>
          <p:cNvPr id="15365" name="Picture 5" descr="baydelta"/>
          <p:cNvPicPr>
            <a:picLocks noGrp="1" noChangeAspect="1" noChangeArrowheads="1"/>
          </p:cNvPicPr>
          <p:nvPr>
            <p:ph sz="quarter" idx="2"/>
          </p:nvPr>
        </p:nvPicPr>
        <p:blipFill>
          <a:blip r:embed="rId6" cstate="print"/>
          <a:srcRect/>
          <a:stretch>
            <a:fillRect/>
          </a:stretch>
        </p:blipFill>
        <p:spPr>
          <a:xfrm>
            <a:off x="0" y="0"/>
            <a:ext cx="9144000" cy="6858000"/>
          </a:xfrm>
          <a:noFill/>
          <a:ln/>
        </p:spPr>
      </p:pic>
      <p:pic>
        <p:nvPicPr>
          <p:cNvPr id="15366" name="Picture 6" descr="allcawaterprojects"/>
          <p:cNvPicPr>
            <a:picLocks noGrp="1" noChangeAspect="1" noChangeArrowheads="1"/>
          </p:cNvPicPr>
          <p:nvPr>
            <p:ph sz="quarter" idx="1"/>
          </p:nvPr>
        </p:nvPicPr>
        <p:blipFill>
          <a:blip r:embed="rId7" cstate="print"/>
          <a:srcRect/>
          <a:stretch>
            <a:fillRect/>
          </a:stretch>
        </p:blipFill>
        <p:spPr>
          <a:xfrm>
            <a:off x="0" y="0"/>
            <a:ext cx="9144000"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3000"/>
                                        <p:tgtEl>
                                          <p:spTgt spid="1536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5364"/>
                                        </p:tgtEl>
                                        <p:attrNameLst>
                                          <p:attrName>style.visibility</p:attrName>
                                        </p:attrNameLst>
                                      </p:cBhvr>
                                      <p:to>
                                        <p:strVal val="visible"/>
                                      </p:to>
                                    </p:set>
                                    <p:animEffect transition="in" filter="fade">
                                      <p:cBhvr>
                                        <p:cTn id="11" dur="3000"/>
                                        <p:tgtEl>
                                          <p:spTgt spid="15364"/>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fade">
                                      <p:cBhvr>
                                        <p:cTn id="15" dur="3000"/>
                                        <p:tgtEl>
                                          <p:spTgt spid="15365"/>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5366"/>
                                        </p:tgtEl>
                                        <p:attrNameLst>
                                          <p:attrName>style.visibility</p:attrName>
                                        </p:attrNameLst>
                                      </p:cBhvr>
                                      <p:to>
                                        <p:strVal val="visible"/>
                                      </p:to>
                                    </p:set>
                                    <p:animEffect transition="in" filter="fade">
                                      <p:cBhvr>
                                        <p:cTn id="19" dur="3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76375" y="0"/>
            <a:ext cx="7007225" cy="1143000"/>
          </a:xfrm>
          <a:prstGeom prst="rect">
            <a:avLst/>
          </a:prstGeom>
          <a:noFill/>
          <a:ln>
            <a:miter lim="800000"/>
            <a:headEnd/>
            <a:tailEnd/>
          </a:ln>
        </p:spPr>
        <p:txBody>
          <a:bodyPr vert="horz" wrap="square" lIns="91440" tIns="45720" rIns="91440" bIns="45720" numCol="1" anchor="b" anchorCtr="0" compatLnSpc="1">
            <a:prstTxWarp prst="textNoShape">
              <a:avLst/>
            </a:prstTxWarp>
            <a:no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0" i="0" u="none" strike="noStrike" kern="1200" cap="none" spc="0" normalizeH="0" baseline="0" noProof="0" smtClean="0">
                <a:ln>
                  <a:noFill/>
                </a:ln>
                <a:solidFill>
                  <a:srgbClr val="336699"/>
                </a:solidFill>
                <a:effectLst/>
                <a:uLnTx/>
                <a:uFillTx/>
                <a:latin typeface="+mj-lt"/>
                <a:ea typeface="+mj-ea"/>
                <a:cs typeface="+mj-cs"/>
              </a:rPr>
              <a:t>Diminishing Sierra Snowpack</a:t>
            </a:r>
            <a:r>
              <a:rPr kumimoji="0" lang="en-US" sz="3600" b="0" i="0" u="none" strike="noStrike" kern="1200" cap="none" spc="0" normalizeH="0" baseline="0" noProof="0" smtClean="0">
                <a:ln>
                  <a:noFill/>
                </a:ln>
                <a:solidFill>
                  <a:srgbClr val="336699"/>
                </a:solidFill>
                <a:effectLst/>
                <a:uLnTx/>
                <a:uFillTx/>
                <a:latin typeface="+mj-lt"/>
                <a:ea typeface="+mj-ea"/>
                <a:cs typeface="+mj-cs"/>
              </a:rPr>
              <a:t/>
            </a:r>
            <a:br>
              <a:rPr kumimoji="0" lang="en-US" sz="3600" b="0" i="0" u="none" strike="noStrike" kern="1200" cap="none" spc="0" normalizeH="0" baseline="0" noProof="0" smtClean="0">
                <a:ln>
                  <a:noFill/>
                </a:ln>
                <a:solidFill>
                  <a:srgbClr val="336699"/>
                </a:solidFill>
                <a:effectLst/>
                <a:uLnTx/>
                <a:uFillTx/>
                <a:latin typeface="+mj-lt"/>
                <a:ea typeface="+mj-ea"/>
                <a:cs typeface="+mj-cs"/>
              </a:rPr>
            </a:br>
            <a:r>
              <a:rPr kumimoji="0" lang="en-US" sz="2400" b="0" i="0" u="none" strike="noStrike" kern="1200" cap="none" spc="0" normalizeH="0" baseline="0" noProof="0" smtClean="0">
                <a:ln>
                  <a:noFill/>
                </a:ln>
                <a:solidFill>
                  <a:srgbClr val="336699"/>
                </a:solidFill>
                <a:effectLst/>
                <a:uLnTx/>
                <a:uFillTx/>
                <a:latin typeface="+mj-lt"/>
                <a:ea typeface="+mj-ea"/>
                <a:cs typeface="+mj-cs"/>
              </a:rPr>
              <a:t>% Remaining, Relative to 1961-1990</a:t>
            </a:r>
          </a:p>
        </p:txBody>
      </p:sp>
      <p:pic>
        <p:nvPicPr>
          <p:cNvPr id="4" name="Picture 3"/>
          <p:cNvPicPr>
            <a:picLocks noChangeAspect="1" noChangeArrowheads="1"/>
          </p:cNvPicPr>
          <p:nvPr/>
        </p:nvPicPr>
        <p:blipFill>
          <a:blip r:embed="rId2" cstate="print"/>
          <a:srcRect/>
          <a:stretch>
            <a:fillRect/>
          </a:stretch>
        </p:blipFill>
        <p:spPr bwMode="auto">
          <a:xfrm>
            <a:off x="0" y="1322388"/>
            <a:ext cx="9144000" cy="4789487"/>
          </a:xfrm>
          <a:prstGeom prst="rect">
            <a:avLst/>
          </a:prstGeom>
          <a:noFill/>
          <a:ln w="9525">
            <a:noFill/>
            <a:miter lim="800000"/>
            <a:headEnd/>
            <a:tailEnd/>
          </a:ln>
        </p:spPr>
      </p:pic>
      <p:sp>
        <p:nvSpPr>
          <p:cNvPr id="5" name="Text Box 4"/>
          <p:cNvSpPr txBox="1">
            <a:spLocks noChangeArrowheads="1"/>
          </p:cNvSpPr>
          <p:nvPr/>
        </p:nvSpPr>
        <p:spPr bwMode="auto">
          <a:xfrm>
            <a:off x="317500" y="6443663"/>
            <a:ext cx="8534400" cy="336550"/>
          </a:xfrm>
          <a:prstGeom prst="rect">
            <a:avLst/>
          </a:prstGeom>
          <a:noFill/>
          <a:ln w="9525">
            <a:noFill/>
            <a:miter lim="800000"/>
            <a:headEnd/>
            <a:tailEnd/>
          </a:ln>
        </p:spPr>
        <p:txBody>
          <a:bodyPr>
            <a:spAutoFit/>
          </a:bodyPr>
          <a:lstStyle/>
          <a:p>
            <a:pPr>
              <a:spcBef>
                <a:spcPct val="50000"/>
              </a:spcBef>
            </a:pPr>
            <a:endParaRPr lang="en-US" sz="1600">
              <a:latin typeface="Times New Roman" pitchFamily="18" charset="0"/>
            </a:endParaRPr>
          </a:p>
        </p:txBody>
      </p:sp>
      <p:sp>
        <p:nvSpPr>
          <p:cNvPr id="6" name="Text Box 5"/>
          <p:cNvSpPr txBox="1">
            <a:spLocks noChangeArrowheads="1"/>
          </p:cNvSpPr>
          <p:nvPr/>
        </p:nvSpPr>
        <p:spPr bwMode="auto">
          <a:xfrm>
            <a:off x="304800" y="6515100"/>
            <a:ext cx="2376488" cy="336550"/>
          </a:xfrm>
          <a:prstGeom prst="rect">
            <a:avLst/>
          </a:prstGeom>
          <a:noFill/>
          <a:ln w="9525">
            <a:noFill/>
            <a:miter lim="800000"/>
            <a:headEnd/>
            <a:tailEnd/>
          </a:ln>
        </p:spPr>
        <p:txBody>
          <a:bodyPr wrap="none">
            <a:spAutoFit/>
          </a:bodyPr>
          <a:lstStyle/>
          <a:p>
            <a:pPr eaLnBrk="0" hangingPunct="0"/>
            <a:r>
              <a:rPr lang="en-US" sz="1600"/>
              <a:t>(Hanemann </a:t>
            </a:r>
            <a:r>
              <a:rPr lang="en-US" sz="1600" i="1"/>
              <a:t>et al</a:t>
            </a:r>
            <a:r>
              <a:rPr lang="en-US" sz="1600"/>
              <a:t>., 2004)</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noGrp="1"/>
          </p:cNvGraphicFramePr>
          <p:nvPr>
            <p:ph idx="4294967295"/>
          </p:nvPr>
        </p:nvGraphicFramePr>
        <p:xfrm>
          <a:off x="189139" y="158750"/>
          <a:ext cx="9324975" cy="629443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105650" cy="1020762"/>
          </a:xfrm>
        </p:spPr>
        <p:txBody>
          <a:bodyPr/>
          <a:lstStyle/>
          <a:p>
            <a:pPr algn="ctr"/>
            <a:r>
              <a:rPr lang="en-US" dirty="0" smtClean="0"/>
              <a:t>Living Within Our Water “Means”</a:t>
            </a:r>
            <a:br>
              <a:rPr lang="en-US" dirty="0" smtClean="0"/>
            </a:br>
            <a:r>
              <a:rPr lang="en-US" sz="1800" dirty="0" smtClean="0"/>
              <a:t>City of San Diego’s Historic Direct Water Use Statistics</a:t>
            </a:r>
            <a:endParaRPr lang="en-US" dirty="0"/>
          </a:p>
        </p:txBody>
      </p:sp>
      <p:grpSp>
        <p:nvGrpSpPr>
          <p:cNvPr id="5" name="Group 4"/>
          <p:cNvGrpSpPr/>
          <p:nvPr/>
        </p:nvGrpSpPr>
        <p:grpSpPr>
          <a:xfrm>
            <a:off x="228600" y="1771650"/>
            <a:ext cx="8601075" cy="4922384"/>
            <a:chOff x="0" y="0"/>
            <a:chExt cx="6448425" cy="4548868"/>
          </a:xfrm>
        </p:grpSpPr>
        <p:graphicFrame>
          <p:nvGraphicFramePr>
            <p:cNvPr id="6" name="Chart 5"/>
            <p:cNvGraphicFramePr/>
            <p:nvPr/>
          </p:nvGraphicFramePr>
          <p:xfrm>
            <a:off x="0" y="0"/>
            <a:ext cx="6448425" cy="45488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3"/>
            <p:cNvSpPr txBox="1"/>
            <p:nvPr/>
          </p:nvSpPr>
          <p:spPr>
            <a:xfrm>
              <a:off x="2162174" y="2009775"/>
              <a:ext cx="2352675"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a:solidFill>
                    <a:schemeClr val="bg1"/>
                  </a:solidFill>
                </a:rPr>
                <a:t>Population Growth</a:t>
              </a: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904875" y="1666875"/>
          <a:ext cx="73914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a:spLocks noGrp="1"/>
          </p:cNvSpPr>
          <p:nvPr>
            <p:ph type="title"/>
          </p:nvPr>
        </p:nvSpPr>
        <p:spPr/>
        <p:txBody>
          <a:bodyPr/>
          <a:lstStyle/>
          <a:p>
            <a:r>
              <a:rPr lang="en-US" dirty="0" smtClean="0"/>
              <a:t>Living Within Our Water “Means”</a:t>
            </a:r>
            <a:br>
              <a:rPr lang="en-US" dirty="0" smtClean="0"/>
            </a:br>
            <a:r>
              <a:rPr lang="en-US" sz="1800" dirty="0" smtClean="0"/>
              <a:t>City of San Diego’s Historic Direct Water Use Statistics</a:t>
            </a: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2012-12 Presentation to IRO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esentat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b" anchorCtr="0"/>
      <a:lstStyle>
        <a:defPPr marL="0" marR="0" indent="0" algn="l" defTabSz="914400" rtl="0" eaLnBrk="1" fontAlgn="auto" latinLnBrk="0" hangingPunct="1">
          <a:lnSpc>
            <a:spcPts val="4700"/>
          </a:lnSpc>
          <a:spcBef>
            <a:spcPct val="0"/>
          </a:spcBef>
          <a:spcAft>
            <a:spcPts val="0"/>
          </a:spcAft>
          <a:buClrTx/>
          <a:buSzTx/>
          <a:buFontTx/>
          <a:buNone/>
          <a:tabLst/>
          <a:defRPr kumimoji="0" sz="4400" b="0" i="0" u="none" strike="noStrike" kern="1200" cap="none" spc="0" normalizeH="0" baseline="0" noProof="0" dirty="0" smtClean="0">
            <a:ln>
              <a:noFill/>
            </a:ln>
            <a:solidFill>
              <a:srgbClr val="336699"/>
            </a:solidFill>
            <a:effectLst/>
            <a:uLnTx/>
            <a:uFillTx/>
            <a:latin typeface="+mj-lt"/>
            <a:ea typeface="+mj-ea"/>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2012-12 Presentation to IROC</Template>
  <TotalTime>7730</TotalTime>
  <Words>1833</Words>
  <Application>Microsoft Office PowerPoint</Application>
  <PresentationFormat>On-screen Show (4:3)</PresentationFormat>
  <Paragraphs>270</Paragraphs>
  <Slides>33</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2012-12 Presentation to IROC</vt:lpstr>
      <vt:lpstr>Acrobat Document</vt:lpstr>
      <vt:lpstr>San Diego’s Water Supply  Is it Sustainable?</vt:lpstr>
      <vt:lpstr>What does Water Supply Sustainability mean to San Diego?</vt:lpstr>
      <vt:lpstr>San Diego – America’s Finest City</vt:lpstr>
      <vt:lpstr>San Diego’s Limited Rainfall</vt:lpstr>
      <vt:lpstr>Slide 5</vt:lpstr>
      <vt:lpstr>Slide 6</vt:lpstr>
      <vt:lpstr>Slide 7</vt:lpstr>
      <vt:lpstr>Living Within Our Water “Means” City of San Diego’s Historic Direct Water Use Statistics</vt:lpstr>
      <vt:lpstr>Living Within Our Water “Means” City of San Diego’s Historic Direct Water Use Statistics</vt:lpstr>
      <vt:lpstr>City of San Diego’s Long-Range  Water Resources Plan (2012)</vt:lpstr>
      <vt:lpstr>Relation to Other Planning Work</vt:lpstr>
      <vt:lpstr>Long-Range  Water Resources Planning Process</vt:lpstr>
      <vt:lpstr>What is the 2012 LRWRP?</vt:lpstr>
      <vt:lpstr>Projected 2035 Supply Mix  Under Critically Dry Conditions</vt:lpstr>
      <vt:lpstr>2012 LRWRP Planning Process</vt:lpstr>
      <vt:lpstr>Stakeholders</vt:lpstr>
      <vt:lpstr>2012 LRWRP Objectives (defined in Stakeholder Meeting #1)</vt:lpstr>
      <vt:lpstr>Evaluate Portfolios</vt:lpstr>
      <vt:lpstr>Common Elements in Top Portfolios (Stakeholder Committee Meeting #3 &amp; #4)</vt:lpstr>
      <vt:lpstr>San Diego’s Potential New Local Supply: Water Purification </vt:lpstr>
      <vt:lpstr>Upstream Wastewater Discharges</vt:lpstr>
      <vt:lpstr>Water Purification: a proven technology</vt:lpstr>
      <vt:lpstr>Slide 23</vt:lpstr>
      <vt:lpstr>   A look inside…   </vt:lpstr>
      <vt:lpstr>Slide 25</vt:lpstr>
      <vt:lpstr>Sustainability Benefits of Water Purification</vt:lpstr>
      <vt:lpstr>Slide 27</vt:lpstr>
      <vt:lpstr>Questions?</vt:lpstr>
      <vt:lpstr>Water Footprint</vt:lpstr>
      <vt:lpstr>Water Usage </vt:lpstr>
      <vt:lpstr>Why is per Capita Water Use Declining?</vt:lpstr>
      <vt:lpstr>How much is 126 GPCPD?</vt:lpstr>
      <vt:lpstr>Energy Used by San Diego’s  Water Supply Options (2010)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Allocation of Carlsbad Seawater Desalination Project Costs</dc:title>
  <dc:creator>cpieroni</dc:creator>
  <cp:lastModifiedBy>Cathleen Pieroni</cp:lastModifiedBy>
  <cp:revision>235</cp:revision>
  <dcterms:created xsi:type="dcterms:W3CDTF">2012-12-12T23:18:20Z</dcterms:created>
  <dcterms:modified xsi:type="dcterms:W3CDTF">2013-01-10T19:37:42Z</dcterms:modified>
</cp:coreProperties>
</file>