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>
        <p:scale>
          <a:sx n="50" d="100"/>
          <a:sy n="50" d="100"/>
        </p:scale>
        <p:origin x="47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cunningham\Documents\Industries\TechnologyIndustries\Tech%20Clusters\SanDiegoTechEmpSummary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30183340910999"/>
          <c:y val="1.7890772128060263E-2"/>
          <c:w val="0.67673851355080172"/>
          <c:h val="0.86432022993323554"/>
        </c:manualLayout>
      </c:layout>
      <c:lineChart>
        <c:grouping val="standard"/>
        <c:varyColors val="0"/>
        <c:ser>
          <c:idx val="0"/>
          <c:order val="0"/>
          <c:tx>
            <c:strRef>
              <c:f>EmpSum!$A$10</c:f>
              <c:strCache>
                <c:ptCount val="1"/>
                <c:pt idx="0">
                  <c:v> Communications Equipment Mfg</c:v>
                </c:pt>
              </c:strCache>
            </c:strRef>
          </c:tx>
          <c:spPr>
            <a:ln w="38100">
              <a:solidFill>
                <a:srgbClr val="000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multiLvlStrRef>
              <c:f>EmpSum!$B$35:$U$36</c:f>
              <c:multiLvlStrCache>
                <c:ptCount val="20"/>
                <c:lvl>
                  <c:pt idx="0">
                    <c:v>1Q</c:v>
                  </c:pt>
                  <c:pt idx="1">
                    <c:v>2Q</c:v>
                  </c:pt>
                  <c:pt idx="2">
                    <c:v>3Q</c:v>
                  </c:pt>
                  <c:pt idx="3">
                    <c:v>4Q</c:v>
                  </c:pt>
                  <c:pt idx="4">
                    <c:v>1Q</c:v>
                  </c:pt>
                  <c:pt idx="5">
                    <c:v>2Q</c:v>
                  </c:pt>
                  <c:pt idx="6">
                    <c:v>3Q</c:v>
                  </c:pt>
                  <c:pt idx="7">
                    <c:v>4Q</c:v>
                  </c:pt>
                  <c:pt idx="8">
                    <c:v>1Q</c:v>
                  </c:pt>
                  <c:pt idx="9">
                    <c:v>2Q</c:v>
                  </c:pt>
                  <c:pt idx="10">
                    <c:v>3Q</c:v>
                  </c:pt>
                  <c:pt idx="11">
                    <c:v>4Q</c:v>
                  </c:pt>
                  <c:pt idx="12">
                    <c:v>1Q</c:v>
                  </c:pt>
                  <c:pt idx="13">
                    <c:v>2Q</c:v>
                  </c:pt>
                  <c:pt idx="14">
                    <c:v>3Q</c:v>
                  </c:pt>
                  <c:pt idx="15">
                    <c:v>4Q</c:v>
                  </c:pt>
                  <c:pt idx="16">
                    <c:v>1Q</c:v>
                  </c:pt>
                  <c:pt idx="17">
                    <c:v>2Q</c:v>
                  </c:pt>
                  <c:pt idx="18">
                    <c:v>3Qe</c:v>
                  </c:pt>
                  <c:pt idx="19">
                    <c:v>4Qe</c:v>
                  </c:pt>
                </c:lvl>
                <c:lvl>
                  <c:pt idx="0">
                    <c:v>2008</c:v>
                  </c:pt>
                  <c:pt idx="4">
                    <c:v>2009</c:v>
                  </c:pt>
                  <c:pt idx="8">
                    <c:v>2010</c:v>
                  </c:pt>
                  <c:pt idx="12">
                    <c:v>2011</c:v>
                  </c:pt>
                  <c:pt idx="16">
                    <c:v>2012</c:v>
                  </c:pt>
                </c:lvl>
              </c:multiLvlStrCache>
            </c:multiLvlStrRef>
          </c:cat>
          <c:val>
            <c:numRef>
              <c:f>EmpSum!$B$10:$U$10</c:f>
              <c:numCache>
                <c:formatCode>#,##0</c:formatCode>
                <c:ptCount val="20"/>
                <c:pt idx="0">
                  <c:v>30900</c:v>
                </c:pt>
                <c:pt idx="1">
                  <c:v>31000</c:v>
                </c:pt>
                <c:pt idx="2">
                  <c:v>31400</c:v>
                </c:pt>
                <c:pt idx="3">
                  <c:v>31400</c:v>
                </c:pt>
                <c:pt idx="4">
                  <c:v>30700</c:v>
                </c:pt>
                <c:pt idx="5">
                  <c:v>29600</c:v>
                </c:pt>
                <c:pt idx="6">
                  <c:v>29600</c:v>
                </c:pt>
                <c:pt idx="7">
                  <c:v>29200</c:v>
                </c:pt>
                <c:pt idx="8">
                  <c:v>28600</c:v>
                </c:pt>
                <c:pt idx="9">
                  <c:v>28400</c:v>
                </c:pt>
                <c:pt idx="10">
                  <c:v>28500</c:v>
                </c:pt>
                <c:pt idx="11">
                  <c:v>27900</c:v>
                </c:pt>
                <c:pt idx="12">
                  <c:v>26700</c:v>
                </c:pt>
                <c:pt idx="13">
                  <c:v>26800</c:v>
                </c:pt>
                <c:pt idx="14">
                  <c:v>26600</c:v>
                </c:pt>
                <c:pt idx="15">
                  <c:v>26400</c:v>
                </c:pt>
                <c:pt idx="16">
                  <c:v>26300</c:v>
                </c:pt>
                <c:pt idx="17">
                  <c:v>26100</c:v>
                </c:pt>
                <c:pt idx="18">
                  <c:v>26000</c:v>
                </c:pt>
                <c:pt idx="19">
                  <c:v>25900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EmpSum!$A$15</c:f>
              <c:strCache>
                <c:ptCount val="1"/>
                <c:pt idx="0">
                  <c:v> Software</c:v>
                </c:pt>
              </c:strCache>
            </c:strRef>
          </c:tx>
          <c:spPr>
            <a:ln w="38100">
              <a:solidFill>
                <a:srgbClr val="FF00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multiLvlStrRef>
              <c:f>EmpSum!$B$35:$U$36</c:f>
              <c:multiLvlStrCache>
                <c:ptCount val="20"/>
                <c:lvl>
                  <c:pt idx="0">
                    <c:v>1Q</c:v>
                  </c:pt>
                  <c:pt idx="1">
                    <c:v>2Q</c:v>
                  </c:pt>
                  <c:pt idx="2">
                    <c:v>3Q</c:v>
                  </c:pt>
                  <c:pt idx="3">
                    <c:v>4Q</c:v>
                  </c:pt>
                  <c:pt idx="4">
                    <c:v>1Q</c:v>
                  </c:pt>
                  <c:pt idx="5">
                    <c:v>2Q</c:v>
                  </c:pt>
                  <c:pt idx="6">
                    <c:v>3Q</c:v>
                  </c:pt>
                  <c:pt idx="7">
                    <c:v>4Q</c:v>
                  </c:pt>
                  <c:pt idx="8">
                    <c:v>1Q</c:v>
                  </c:pt>
                  <c:pt idx="9">
                    <c:v>2Q</c:v>
                  </c:pt>
                  <c:pt idx="10">
                    <c:v>3Q</c:v>
                  </c:pt>
                  <c:pt idx="11">
                    <c:v>4Q</c:v>
                  </c:pt>
                  <c:pt idx="12">
                    <c:v>1Q</c:v>
                  </c:pt>
                  <c:pt idx="13">
                    <c:v>2Q</c:v>
                  </c:pt>
                  <c:pt idx="14">
                    <c:v>3Q</c:v>
                  </c:pt>
                  <c:pt idx="15">
                    <c:v>4Q</c:v>
                  </c:pt>
                  <c:pt idx="16">
                    <c:v>1Q</c:v>
                  </c:pt>
                  <c:pt idx="17">
                    <c:v>2Q</c:v>
                  </c:pt>
                  <c:pt idx="18">
                    <c:v>3Qe</c:v>
                  </c:pt>
                  <c:pt idx="19">
                    <c:v>4Qe</c:v>
                  </c:pt>
                </c:lvl>
                <c:lvl>
                  <c:pt idx="0">
                    <c:v>2008</c:v>
                  </c:pt>
                  <c:pt idx="4">
                    <c:v>2009</c:v>
                  </c:pt>
                  <c:pt idx="8">
                    <c:v>2010</c:v>
                  </c:pt>
                  <c:pt idx="12">
                    <c:v>2011</c:v>
                  </c:pt>
                  <c:pt idx="16">
                    <c:v>2012</c:v>
                  </c:pt>
                </c:lvl>
              </c:multiLvlStrCache>
            </c:multiLvlStrRef>
          </c:cat>
          <c:val>
            <c:numRef>
              <c:f>EmpSum!$B$15:$U$15</c:f>
              <c:numCache>
                <c:formatCode>#,##0</c:formatCode>
                <c:ptCount val="20"/>
                <c:pt idx="0">
                  <c:v>27000</c:v>
                </c:pt>
                <c:pt idx="1">
                  <c:v>27200</c:v>
                </c:pt>
                <c:pt idx="2">
                  <c:v>27400</c:v>
                </c:pt>
                <c:pt idx="3">
                  <c:v>27400</c:v>
                </c:pt>
                <c:pt idx="4">
                  <c:v>27400</c:v>
                </c:pt>
                <c:pt idx="5">
                  <c:v>27000</c:v>
                </c:pt>
                <c:pt idx="6">
                  <c:v>26900</c:v>
                </c:pt>
                <c:pt idx="7">
                  <c:v>26900</c:v>
                </c:pt>
                <c:pt idx="8">
                  <c:v>27100</c:v>
                </c:pt>
                <c:pt idx="9">
                  <c:v>27500</c:v>
                </c:pt>
                <c:pt idx="10">
                  <c:v>27500</c:v>
                </c:pt>
                <c:pt idx="11">
                  <c:v>27200</c:v>
                </c:pt>
                <c:pt idx="12">
                  <c:v>26800</c:v>
                </c:pt>
                <c:pt idx="13">
                  <c:v>27000</c:v>
                </c:pt>
                <c:pt idx="14">
                  <c:v>27100</c:v>
                </c:pt>
                <c:pt idx="15">
                  <c:v>27300</c:v>
                </c:pt>
                <c:pt idx="16">
                  <c:v>26400</c:v>
                </c:pt>
                <c:pt idx="17">
                  <c:v>27000</c:v>
                </c:pt>
                <c:pt idx="18">
                  <c:v>27200</c:v>
                </c:pt>
                <c:pt idx="19">
                  <c:v>27700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EmpSum!$A$9</c:f>
              <c:strCache>
                <c:ptCount val="1"/>
                <c:pt idx="0">
                  <c:v> Biotechnology &amp; Pharmaceutical</c:v>
                </c:pt>
              </c:strCache>
            </c:strRef>
          </c:tx>
          <c:spPr>
            <a:ln w="38100">
              <a:solidFill>
                <a:srgbClr val="00FFFF"/>
              </a:solidFill>
              <a:prstDash val="solid"/>
            </a:ln>
          </c:spPr>
          <c:marker>
            <c:symbol val="x"/>
            <c:size val="7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cat>
            <c:multiLvlStrRef>
              <c:f>EmpSum!$B$35:$U$36</c:f>
              <c:multiLvlStrCache>
                <c:ptCount val="20"/>
                <c:lvl>
                  <c:pt idx="0">
                    <c:v>1Q</c:v>
                  </c:pt>
                  <c:pt idx="1">
                    <c:v>2Q</c:v>
                  </c:pt>
                  <c:pt idx="2">
                    <c:v>3Q</c:v>
                  </c:pt>
                  <c:pt idx="3">
                    <c:v>4Q</c:v>
                  </c:pt>
                  <c:pt idx="4">
                    <c:v>1Q</c:v>
                  </c:pt>
                  <c:pt idx="5">
                    <c:v>2Q</c:v>
                  </c:pt>
                  <c:pt idx="6">
                    <c:v>3Q</c:v>
                  </c:pt>
                  <c:pt idx="7">
                    <c:v>4Q</c:v>
                  </c:pt>
                  <c:pt idx="8">
                    <c:v>1Q</c:v>
                  </c:pt>
                  <c:pt idx="9">
                    <c:v>2Q</c:v>
                  </c:pt>
                  <c:pt idx="10">
                    <c:v>3Q</c:v>
                  </c:pt>
                  <c:pt idx="11">
                    <c:v>4Q</c:v>
                  </c:pt>
                  <c:pt idx="12">
                    <c:v>1Q</c:v>
                  </c:pt>
                  <c:pt idx="13">
                    <c:v>2Q</c:v>
                  </c:pt>
                  <c:pt idx="14">
                    <c:v>3Q</c:v>
                  </c:pt>
                  <c:pt idx="15">
                    <c:v>4Q</c:v>
                  </c:pt>
                  <c:pt idx="16">
                    <c:v>1Q</c:v>
                  </c:pt>
                  <c:pt idx="17">
                    <c:v>2Q</c:v>
                  </c:pt>
                  <c:pt idx="18">
                    <c:v>3Qe</c:v>
                  </c:pt>
                  <c:pt idx="19">
                    <c:v>4Qe</c:v>
                  </c:pt>
                </c:lvl>
                <c:lvl>
                  <c:pt idx="0">
                    <c:v>2008</c:v>
                  </c:pt>
                  <c:pt idx="4">
                    <c:v>2009</c:v>
                  </c:pt>
                  <c:pt idx="8">
                    <c:v>2010</c:v>
                  </c:pt>
                  <c:pt idx="12">
                    <c:v>2011</c:v>
                  </c:pt>
                  <c:pt idx="16">
                    <c:v>2012</c:v>
                  </c:pt>
                </c:lvl>
              </c:multiLvlStrCache>
            </c:multiLvlStrRef>
          </c:cat>
          <c:val>
            <c:numRef>
              <c:f>EmpSum!$B$9:$U$9</c:f>
              <c:numCache>
                <c:formatCode>#,##0</c:formatCode>
                <c:ptCount val="20"/>
                <c:pt idx="0">
                  <c:v>18000</c:v>
                </c:pt>
                <c:pt idx="1">
                  <c:v>18300</c:v>
                </c:pt>
                <c:pt idx="2">
                  <c:v>18700</c:v>
                </c:pt>
                <c:pt idx="3">
                  <c:v>18800</c:v>
                </c:pt>
                <c:pt idx="4">
                  <c:v>19700</c:v>
                </c:pt>
                <c:pt idx="5">
                  <c:v>19800</c:v>
                </c:pt>
                <c:pt idx="6">
                  <c:v>19900</c:v>
                </c:pt>
                <c:pt idx="7">
                  <c:v>19800</c:v>
                </c:pt>
                <c:pt idx="8">
                  <c:v>20500</c:v>
                </c:pt>
                <c:pt idx="9">
                  <c:v>20800</c:v>
                </c:pt>
                <c:pt idx="10">
                  <c:v>21100</c:v>
                </c:pt>
                <c:pt idx="11">
                  <c:v>21200</c:v>
                </c:pt>
                <c:pt idx="12">
                  <c:v>22300</c:v>
                </c:pt>
                <c:pt idx="13">
                  <c:v>22400</c:v>
                </c:pt>
                <c:pt idx="14">
                  <c:v>22800</c:v>
                </c:pt>
                <c:pt idx="15">
                  <c:v>22800</c:v>
                </c:pt>
                <c:pt idx="16">
                  <c:v>23000</c:v>
                </c:pt>
                <c:pt idx="17">
                  <c:v>23300</c:v>
                </c:pt>
                <c:pt idx="18">
                  <c:v>23400</c:v>
                </c:pt>
                <c:pt idx="19">
                  <c:v>23400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EmpSum!$A$12</c:f>
              <c:strCache>
                <c:ptCount val="1"/>
                <c:pt idx="0">
                  <c:v> Defense and Transportation</c:v>
                </c:pt>
              </c:strCache>
            </c:strRef>
          </c:tx>
          <c:spPr>
            <a:ln w="38100">
              <a:solidFill>
                <a:srgbClr val="969696"/>
              </a:solidFill>
              <a:prstDash val="solid"/>
            </a:ln>
          </c:spPr>
          <c:marker>
            <c:symbol val="triangle"/>
            <c:size val="7"/>
            <c:spPr>
              <a:solidFill>
                <a:srgbClr val="969696"/>
              </a:solidFill>
              <a:ln>
                <a:solidFill>
                  <a:srgbClr val="969696"/>
                </a:solidFill>
                <a:prstDash val="solid"/>
              </a:ln>
            </c:spPr>
          </c:marker>
          <c:cat>
            <c:multiLvlStrRef>
              <c:f>EmpSum!$B$35:$U$36</c:f>
              <c:multiLvlStrCache>
                <c:ptCount val="20"/>
                <c:lvl>
                  <c:pt idx="0">
                    <c:v>1Q</c:v>
                  </c:pt>
                  <c:pt idx="1">
                    <c:v>2Q</c:v>
                  </c:pt>
                  <c:pt idx="2">
                    <c:v>3Q</c:v>
                  </c:pt>
                  <c:pt idx="3">
                    <c:v>4Q</c:v>
                  </c:pt>
                  <c:pt idx="4">
                    <c:v>1Q</c:v>
                  </c:pt>
                  <c:pt idx="5">
                    <c:v>2Q</c:v>
                  </c:pt>
                  <c:pt idx="6">
                    <c:v>3Q</c:v>
                  </c:pt>
                  <c:pt idx="7">
                    <c:v>4Q</c:v>
                  </c:pt>
                  <c:pt idx="8">
                    <c:v>1Q</c:v>
                  </c:pt>
                  <c:pt idx="9">
                    <c:v>2Q</c:v>
                  </c:pt>
                  <c:pt idx="10">
                    <c:v>3Q</c:v>
                  </c:pt>
                  <c:pt idx="11">
                    <c:v>4Q</c:v>
                  </c:pt>
                  <c:pt idx="12">
                    <c:v>1Q</c:v>
                  </c:pt>
                  <c:pt idx="13">
                    <c:v>2Q</c:v>
                  </c:pt>
                  <c:pt idx="14">
                    <c:v>3Q</c:v>
                  </c:pt>
                  <c:pt idx="15">
                    <c:v>4Q</c:v>
                  </c:pt>
                  <c:pt idx="16">
                    <c:v>1Q</c:v>
                  </c:pt>
                  <c:pt idx="17">
                    <c:v>2Q</c:v>
                  </c:pt>
                  <c:pt idx="18">
                    <c:v>3Qe</c:v>
                  </c:pt>
                  <c:pt idx="19">
                    <c:v>4Qe</c:v>
                  </c:pt>
                </c:lvl>
                <c:lvl>
                  <c:pt idx="0">
                    <c:v>2008</c:v>
                  </c:pt>
                  <c:pt idx="4">
                    <c:v>2009</c:v>
                  </c:pt>
                  <c:pt idx="8">
                    <c:v>2010</c:v>
                  </c:pt>
                  <c:pt idx="12">
                    <c:v>2011</c:v>
                  </c:pt>
                  <c:pt idx="16">
                    <c:v>2012</c:v>
                  </c:pt>
                </c:lvl>
              </c:multiLvlStrCache>
            </c:multiLvlStrRef>
          </c:cat>
          <c:val>
            <c:numRef>
              <c:f>EmpSum!$B$12:$U$12</c:f>
              <c:numCache>
                <c:formatCode>#,##0</c:formatCode>
                <c:ptCount val="20"/>
                <c:pt idx="0">
                  <c:v>25300</c:v>
                </c:pt>
                <c:pt idx="1">
                  <c:v>25500</c:v>
                </c:pt>
                <c:pt idx="2">
                  <c:v>25600</c:v>
                </c:pt>
                <c:pt idx="3">
                  <c:v>25600</c:v>
                </c:pt>
                <c:pt idx="4">
                  <c:v>25400</c:v>
                </c:pt>
                <c:pt idx="5">
                  <c:v>25000</c:v>
                </c:pt>
                <c:pt idx="6">
                  <c:v>24700</c:v>
                </c:pt>
                <c:pt idx="7">
                  <c:v>24300</c:v>
                </c:pt>
                <c:pt idx="8">
                  <c:v>23800</c:v>
                </c:pt>
                <c:pt idx="9">
                  <c:v>23900</c:v>
                </c:pt>
                <c:pt idx="10">
                  <c:v>23600</c:v>
                </c:pt>
                <c:pt idx="11">
                  <c:v>23700</c:v>
                </c:pt>
                <c:pt idx="12">
                  <c:v>23700</c:v>
                </c:pt>
                <c:pt idx="13">
                  <c:v>22400</c:v>
                </c:pt>
                <c:pt idx="14">
                  <c:v>22200</c:v>
                </c:pt>
                <c:pt idx="15">
                  <c:v>22500</c:v>
                </c:pt>
                <c:pt idx="16">
                  <c:v>22300</c:v>
                </c:pt>
                <c:pt idx="17">
                  <c:v>22400</c:v>
                </c:pt>
                <c:pt idx="18">
                  <c:v>22600</c:v>
                </c:pt>
                <c:pt idx="19">
                  <c:v>22700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EmpSum!$A$11</c:f>
              <c:strCache>
                <c:ptCount val="1"/>
                <c:pt idx="0">
                  <c:v> Computer &amp; Electronics</c:v>
                </c:pt>
              </c:strCache>
            </c:strRef>
          </c:tx>
          <c:spPr>
            <a:ln w="38100">
              <a:solidFill>
                <a:srgbClr val="800080"/>
              </a:solidFill>
              <a:prstDash val="solid"/>
            </a:ln>
          </c:spPr>
          <c:marker>
            <c:symbol val="star"/>
            <c:size val="7"/>
            <c:spPr>
              <a:noFill/>
              <a:ln>
                <a:solidFill>
                  <a:srgbClr val="800080"/>
                </a:solidFill>
                <a:prstDash val="solid"/>
              </a:ln>
            </c:spPr>
          </c:marker>
          <c:cat>
            <c:multiLvlStrRef>
              <c:f>EmpSum!$B$35:$U$36</c:f>
              <c:multiLvlStrCache>
                <c:ptCount val="20"/>
                <c:lvl>
                  <c:pt idx="0">
                    <c:v>1Q</c:v>
                  </c:pt>
                  <c:pt idx="1">
                    <c:v>2Q</c:v>
                  </c:pt>
                  <c:pt idx="2">
                    <c:v>3Q</c:v>
                  </c:pt>
                  <c:pt idx="3">
                    <c:v>4Q</c:v>
                  </c:pt>
                  <c:pt idx="4">
                    <c:v>1Q</c:v>
                  </c:pt>
                  <c:pt idx="5">
                    <c:v>2Q</c:v>
                  </c:pt>
                  <c:pt idx="6">
                    <c:v>3Q</c:v>
                  </c:pt>
                  <c:pt idx="7">
                    <c:v>4Q</c:v>
                  </c:pt>
                  <c:pt idx="8">
                    <c:v>1Q</c:v>
                  </c:pt>
                  <c:pt idx="9">
                    <c:v>2Q</c:v>
                  </c:pt>
                  <c:pt idx="10">
                    <c:v>3Q</c:v>
                  </c:pt>
                  <c:pt idx="11">
                    <c:v>4Q</c:v>
                  </c:pt>
                  <c:pt idx="12">
                    <c:v>1Q</c:v>
                  </c:pt>
                  <c:pt idx="13">
                    <c:v>2Q</c:v>
                  </c:pt>
                  <c:pt idx="14">
                    <c:v>3Q</c:v>
                  </c:pt>
                  <c:pt idx="15">
                    <c:v>4Q</c:v>
                  </c:pt>
                  <c:pt idx="16">
                    <c:v>1Q</c:v>
                  </c:pt>
                  <c:pt idx="17">
                    <c:v>2Q</c:v>
                  </c:pt>
                  <c:pt idx="18">
                    <c:v>3Qe</c:v>
                  </c:pt>
                  <c:pt idx="19">
                    <c:v>4Qe</c:v>
                  </c:pt>
                </c:lvl>
                <c:lvl>
                  <c:pt idx="0">
                    <c:v>2008</c:v>
                  </c:pt>
                  <c:pt idx="4">
                    <c:v>2009</c:v>
                  </c:pt>
                  <c:pt idx="8">
                    <c:v>2010</c:v>
                  </c:pt>
                  <c:pt idx="12">
                    <c:v>2011</c:v>
                  </c:pt>
                  <c:pt idx="16">
                    <c:v>2012</c:v>
                  </c:pt>
                </c:lvl>
              </c:multiLvlStrCache>
            </c:multiLvlStrRef>
          </c:cat>
          <c:val>
            <c:numRef>
              <c:f>EmpSum!$B$11:$U$11</c:f>
              <c:numCache>
                <c:formatCode>#,##0</c:formatCode>
                <c:ptCount val="20"/>
                <c:pt idx="0">
                  <c:v>12900</c:v>
                </c:pt>
                <c:pt idx="1">
                  <c:v>12900</c:v>
                </c:pt>
                <c:pt idx="2">
                  <c:v>13400</c:v>
                </c:pt>
                <c:pt idx="3">
                  <c:v>13500</c:v>
                </c:pt>
                <c:pt idx="4">
                  <c:v>14100</c:v>
                </c:pt>
                <c:pt idx="5">
                  <c:v>13400</c:v>
                </c:pt>
                <c:pt idx="6">
                  <c:v>12500</c:v>
                </c:pt>
                <c:pt idx="7">
                  <c:v>12600</c:v>
                </c:pt>
                <c:pt idx="8">
                  <c:v>12000</c:v>
                </c:pt>
                <c:pt idx="9">
                  <c:v>12300</c:v>
                </c:pt>
                <c:pt idx="10">
                  <c:v>12100</c:v>
                </c:pt>
                <c:pt idx="11">
                  <c:v>12900</c:v>
                </c:pt>
                <c:pt idx="12">
                  <c:v>12300</c:v>
                </c:pt>
                <c:pt idx="13">
                  <c:v>12400</c:v>
                </c:pt>
                <c:pt idx="14">
                  <c:v>12600</c:v>
                </c:pt>
                <c:pt idx="15">
                  <c:v>12500</c:v>
                </c:pt>
                <c:pt idx="16">
                  <c:v>11900</c:v>
                </c:pt>
                <c:pt idx="17">
                  <c:v>11800</c:v>
                </c:pt>
                <c:pt idx="18">
                  <c:v>11800</c:v>
                </c:pt>
                <c:pt idx="19">
                  <c:v>11700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EmpSum!$A$13</c:f>
              <c:strCache>
                <c:ptCount val="1"/>
                <c:pt idx="0">
                  <c:v> Environmental Technology</c:v>
                </c:pt>
              </c:strCache>
            </c:strRef>
          </c:tx>
          <c:spPr>
            <a:ln w="38100">
              <a:solidFill>
                <a:srgbClr val="800000"/>
              </a:solidFill>
              <a:prstDash val="solid"/>
            </a:ln>
          </c:spPr>
          <c:marker>
            <c:symbol val="circle"/>
            <c:size val="7"/>
            <c:spPr>
              <a:solidFill>
                <a:srgbClr val="800000"/>
              </a:solidFill>
              <a:ln>
                <a:solidFill>
                  <a:srgbClr val="800000"/>
                </a:solidFill>
                <a:prstDash val="solid"/>
              </a:ln>
            </c:spPr>
          </c:marker>
          <c:cat>
            <c:multiLvlStrRef>
              <c:f>EmpSum!$B$35:$U$36</c:f>
              <c:multiLvlStrCache>
                <c:ptCount val="20"/>
                <c:lvl>
                  <c:pt idx="0">
                    <c:v>1Q</c:v>
                  </c:pt>
                  <c:pt idx="1">
                    <c:v>2Q</c:v>
                  </c:pt>
                  <c:pt idx="2">
                    <c:v>3Q</c:v>
                  </c:pt>
                  <c:pt idx="3">
                    <c:v>4Q</c:v>
                  </c:pt>
                  <c:pt idx="4">
                    <c:v>1Q</c:v>
                  </c:pt>
                  <c:pt idx="5">
                    <c:v>2Q</c:v>
                  </c:pt>
                  <c:pt idx="6">
                    <c:v>3Q</c:v>
                  </c:pt>
                  <c:pt idx="7">
                    <c:v>4Q</c:v>
                  </c:pt>
                  <c:pt idx="8">
                    <c:v>1Q</c:v>
                  </c:pt>
                  <c:pt idx="9">
                    <c:v>2Q</c:v>
                  </c:pt>
                  <c:pt idx="10">
                    <c:v>3Q</c:v>
                  </c:pt>
                  <c:pt idx="11">
                    <c:v>4Q</c:v>
                  </c:pt>
                  <c:pt idx="12">
                    <c:v>1Q</c:v>
                  </c:pt>
                  <c:pt idx="13">
                    <c:v>2Q</c:v>
                  </c:pt>
                  <c:pt idx="14">
                    <c:v>3Q</c:v>
                  </c:pt>
                  <c:pt idx="15">
                    <c:v>4Q</c:v>
                  </c:pt>
                  <c:pt idx="16">
                    <c:v>1Q</c:v>
                  </c:pt>
                  <c:pt idx="17">
                    <c:v>2Q</c:v>
                  </c:pt>
                  <c:pt idx="18">
                    <c:v>3Qe</c:v>
                  </c:pt>
                  <c:pt idx="19">
                    <c:v>4Qe</c:v>
                  </c:pt>
                </c:lvl>
                <c:lvl>
                  <c:pt idx="0">
                    <c:v>2008</c:v>
                  </c:pt>
                  <c:pt idx="4">
                    <c:v>2009</c:v>
                  </c:pt>
                  <c:pt idx="8">
                    <c:v>2010</c:v>
                  </c:pt>
                  <c:pt idx="12">
                    <c:v>2011</c:v>
                  </c:pt>
                  <c:pt idx="16">
                    <c:v>2012</c:v>
                  </c:pt>
                </c:lvl>
              </c:multiLvlStrCache>
            </c:multiLvlStrRef>
          </c:cat>
          <c:val>
            <c:numRef>
              <c:f>EmpSum!$B$13:$U$13</c:f>
              <c:numCache>
                <c:formatCode>#,##0</c:formatCode>
                <c:ptCount val="20"/>
                <c:pt idx="0">
                  <c:v>10900</c:v>
                </c:pt>
                <c:pt idx="1">
                  <c:v>10900</c:v>
                </c:pt>
                <c:pt idx="2">
                  <c:v>10900</c:v>
                </c:pt>
                <c:pt idx="3">
                  <c:v>10800</c:v>
                </c:pt>
                <c:pt idx="4">
                  <c:v>10700</c:v>
                </c:pt>
                <c:pt idx="5">
                  <c:v>10400</c:v>
                </c:pt>
                <c:pt idx="6">
                  <c:v>10200</c:v>
                </c:pt>
                <c:pt idx="7">
                  <c:v>10100</c:v>
                </c:pt>
                <c:pt idx="8">
                  <c:v>11300</c:v>
                </c:pt>
                <c:pt idx="9">
                  <c:v>11300</c:v>
                </c:pt>
                <c:pt idx="10">
                  <c:v>11600</c:v>
                </c:pt>
                <c:pt idx="11">
                  <c:v>10400</c:v>
                </c:pt>
                <c:pt idx="12">
                  <c:v>10600</c:v>
                </c:pt>
                <c:pt idx="13">
                  <c:v>9800</c:v>
                </c:pt>
                <c:pt idx="14">
                  <c:v>10900</c:v>
                </c:pt>
                <c:pt idx="15">
                  <c:v>10900</c:v>
                </c:pt>
                <c:pt idx="16">
                  <c:v>10600</c:v>
                </c:pt>
                <c:pt idx="17">
                  <c:v>10700</c:v>
                </c:pt>
                <c:pt idx="18">
                  <c:v>10700</c:v>
                </c:pt>
                <c:pt idx="19">
                  <c:v>10600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EmpSum!$A$16</c:f>
              <c:strCache>
                <c:ptCount val="1"/>
                <c:pt idx="0">
                  <c:v> Other Technical Consulting Srvs</c:v>
                </c:pt>
              </c:strCache>
            </c:strRef>
          </c:tx>
          <c:spPr>
            <a:ln w="38100">
              <a:solidFill>
                <a:srgbClr val="008080"/>
              </a:solidFill>
              <a:prstDash val="solid"/>
            </a:ln>
          </c:spPr>
          <c:marker>
            <c:symbol val="plus"/>
            <c:size val="7"/>
            <c:spPr>
              <a:noFill/>
              <a:ln>
                <a:solidFill>
                  <a:srgbClr val="008080"/>
                </a:solidFill>
                <a:prstDash val="solid"/>
              </a:ln>
            </c:spPr>
          </c:marker>
          <c:cat>
            <c:multiLvlStrRef>
              <c:f>EmpSum!$B$35:$U$36</c:f>
              <c:multiLvlStrCache>
                <c:ptCount val="20"/>
                <c:lvl>
                  <c:pt idx="0">
                    <c:v>1Q</c:v>
                  </c:pt>
                  <c:pt idx="1">
                    <c:v>2Q</c:v>
                  </c:pt>
                  <c:pt idx="2">
                    <c:v>3Q</c:v>
                  </c:pt>
                  <c:pt idx="3">
                    <c:v>4Q</c:v>
                  </c:pt>
                  <c:pt idx="4">
                    <c:v>1Q</c:v>
                  </c:pt>
                  <c:pt idx="5">
                    <c:v>2Q</c:v>
                  </c:pt>
                  <c:pt idx="6">
                    <c:v>3Q</c:v>
                  </c:pt>
                  <c:pt idx="7">
                    <c:v>4Q</c:v>
                  </c:pt>
                  <c:pt idx="8">
                    <c:v>1Q</c:v>
                  </c:pt>
                  <c:pt idx="9">
                    <c:v>2Q</c:v>
                  </c:pt>
                  <c:pt idx="10">
                    <c:v>3Q</c:v>
                  </c:pt>
                  <c:pt idx="11">
                    <c:v>4Q</c:v>
                  </c:pt>
                  <c:pt idx="12">
                    <c:v>1Q</c:v>
                  </c:pt>
                  <c:pt idx="13">
                    <c:v>2Q</c:v>
                  </c:pt>
                  <c:pt idx="14">
                    <c:v>3Q</c:v>
                  </c:pt>
                  <c:pt idx="15">
                    <c:v>4Q</c:v>
                  </c:pt>
                  <c:pt idx="16">
                    <c:v>1Q</c:v>
                  </c:pt>
                  <c:pt idx="17">
                    <c:v>2Q</c:v>
                  </c:pt>
                  <c:pt idx="18">
                    <c:v>3Qe</c:v>
                  </c:pt>
                  <c:pt idx="19">
                    <c:v>4Qe</c:v>
                  </c:pt>
                </c:lvl>
                <c:lvl>
                  <c:pt idx="0">
                    <c:v>2008</c:v>
                  </c:pt>
                  <c:pt idx="4">
                    <c:v>2009</c:v>
                  </c:pt>
                  <c:pt idx="8">
                    <c:v>2010</c:v>
                  </c:pt>
                  <c:pt idx="12">
                    <c:v>2011</c:v>
                  </c:pt>
                  <c:pt idx="16">
                    <c:v>2012</c:v>
                  </c:pt>
                </c:lvl>
              </c:multiLvlStrCache>
            </c:multiLvlStrRef>
          </c:cat>
          <c:val>
            <c:numRef>
              <c:f>EmpSum!$B$16:$U$16</c:f>
              <c:numCache>
                <c:formatCode>#,##0</c:formatCode>
                <c:ptCount val="20"/>
                <c:pt idx="0">
                  <c:v>5700</c:v>
                </c:pt>
                <c:pt idx="1">
                  <c:v>5900</c:v>
                </c:pt>
                <c:pt idx="2">
                  <c:v>6100</c:v>
                </c:pt>
                <c:pt idx="3">
                  <c:v>6800</c:v>
                </c:pt>
                <c:pt idx="4">
                  <c:v>6200</c:v>
                </c:pt>
                <c:pt idx="5">
                  <c:v>6100</c:v>
                </c:pt>
                <c:pt idx="6">
                  <c:v>6000</c:v>
                </c:pt>
                <c:pt idx="7">
                  <c:v>6400</c:v>
                </c:pt>
                <c:pt idx="8">
                  <c:v>5600</c:v>
                </c:pt>
                <c:pt idx="9">
                  <c:v>6600</c:v>
                </c:pt>
                <c:pt idx="10">
                  <c:v>6900</c:v>
                </c:pt>
                <c:pt idx="11">
                  <c:v>6700</c:v>
                </c:pt>
                <c:pt idx="12">
                  <c:v>6400</c:v>
                </c:pt>
                <c:pt idx="13">
                  <c:v>6800</c:v>
                </c:pt>
                <c:pt idx="14">
                  <c:v>7800</c:v>
                </c:pt>
                <c:pt idx="15">
                  <c:v>8400</c:v>
                </c:pt>
                <c:pt idx="16">
                  <c:v>7900</c:v>
                </c:pt>
                <c:pt idx="17">
                  <c:v>8700</c:v>
                </c:pt>
                <c:pt idx="18">
                  <c:v>8700</c:v>
                </c:pt>
                <c:pt idx="19">
                  <c:v>8900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EmpSum!$A$8</c:f>
              <c:strCache>
                <c:ptCount val="1"/>
                <c:pt idx="0">
                  <c:v> Biomedical Products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dot"/>
            <c:size val="7"/>
            <c:spPr>
              <a:noFill/>
              <a:ln>
                <a:solidFill>
                  <a:srgbClr val="0000FF"/>
                </a:solidFill>
                <a:prstDash val="solid"/>
              </a:ln>
            </c:spPr>
          </c:marker>
          <c:cat>
            <c:multiLvlStrRef>
              <c:f>EmpSum!$B$35:$U$36</c:f>
              <c:multiLvlStrCache>
                <c:ptCount val="20"/>
                <c:lvl>
                  <c:pt idx="0">
                    <c:v>1Q</c:v>
                  </c:pt>
                  <c:pt idx="1">
                    <c:v>2Q</c:v>
                  </c:pt>
                  <c:pt idx="2">
                    <c:v>3Q</c:v>
                  </c:pt>
                  <c:pt idx="3">
                    <c:v>4Q</c:v>
                  </c:pt>
                  <c:pt idx="4">
                    <c:v>1Q</c:v>
                  </c:pt>
                  <c:pt idx="5">
                    <c:v>2Q</c:v>
                  </c:pt>
                  <c:pt idx="6">
                    <c:v>3Q</c:v>
                  </c:pt>
                  <c:pt idx="7">
                    <c:v>4Q</c:v>
                  </c:pt>
                  <c:pt idx="8">
                    <c:v>1Q</c:v>
                  </c:pt>
                  <c:pt idx="9">
                    <c:v>2Q</c:v>
                  </c:pt>
                  <c:pt idx="10">
                    <c:v>3Q</c:v>
                  </c:pt>
                  <c:pt idx="11">
                    <c:v>4Q</c:v>
                  </c:pt>
                  <c:pt idx="12">
                    <c:v>1Q</c:v>
                  </c:pt>
                  <c:pt idx="13">
                    <c:v>2Q</c:v>
                  </c:pt>
                  <c:pt idx="14">
                    <c:v>3Q</c:v>
                  </c:pt>
                  <c:pt idx="15">
                    <c:v>4Q</c:v>
                  </c:pt>
                  <c:pt idx="16">
                    <c:v>1Q</c:v>
                  </c:pt>
                  <c:pt idx="17">
                    <c:v>2Q</c:v>
                  </c:pt>
                  <c:pt idx="18">
                    <c:v>3Qe</c:v>
                  </c:pt>
                  <c:pt idx="19">
                    <c:v>4Qe</c:v>
                  </c:pt>
                </c:lvl>
                <c:lvl>
                  <c:pt idx="0">
                    <c:v>2008</c:v>
                  </c:pt>
                  <c:pt idx="4">
                    <c:v>2009</c:v>
                  </c:pt>
                  <c:pt idx="8">
                    <c:v>2010</c:v>
                  </c:pt>
                  <c:pt idx="12">
                    <c:v>2011</c:v>
                  </c:pt>
                  <c:pt idx="16">
                    <c:v>2012</c:v>
                  </c:pt>
                </c:lvl>
              </c:multiLvlStrCache>
            </c:multiLvlStrRef>
          </c:cat>
          <c:val>
            <c:numRef>
              <c:f>EmpSum!$B$8:$U$8</c:f>
              <c:numCache>
                <c:formatCode>#,##0</c:formatCode>
                <c:ptCount val="20"/>
                <c:pt idx="0">
                  <c:v>6600</c:v>
                </c:pt>
                <c:pt idx="1">
                  <c:v>6600</c:v>
                </c:pt>
                <c:pt idx="2">
                  <c:v>6300</c:v>
                </c:pt>
                <c:pt idx="3">
                  <c:v>6300</c:v>
                </c:pt>
                <c:pt idx="4">
                  <c:v>6500</c:v>
                </c:pt>
                <c:pt idx="5">
                  <c:v>6500</c:v>
                </c:pt>
                <c:pt idx="6">
                  <c:v>6500</c:v>
                </c:pt>
                <c:pt idx="7">
                  <c:v>6400</c:v>
                </c:pt>
                <c:pt idx="8">
                  <c:v>6600</c:v>
                </c:pt>
                <c:pt idx="9">
                  <c:v>6800</c:v>
                </c:pt>
                <c:pt idx="10">
                  <c:v>6900</c:v>
                </c:pt>
                <c:pt idx="11">
                  <c:v>6900</c:v>
                </c:pt>
                <c:pt idx="12">
                  <c:v>7200</c:v>
                </c:pt>
                <c:pt idx="13">
                  <c:v>7200</c:v>
                </c:pt>
                <c:pt idx="14">
                  <c:v>7100</c:v>
                </c:pt>
                <c:pt idx="15">
                  <c:v>7100</c:v>
                </c:pt>
                <c:pt idx="16">
                  <c:v>7100</c:v>
                </c:pt>
                <c:pt idx="17">
                  <c:v>7100</c:v>
                </c:pt>
                <c:pt idx="18">
                  <c:v>7200</c:v>
                </c:pt>
                <c:pt idx="19">
                  <c:v>7200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EmpSum!$A$14</c:f>
              <c:strCache>
                <c:ptCount val="1"/>
                <c:pt idx="0">
                  <c:v> Recreational Goods</c:v>
                </c:pt>
              </c:strCache>
            </c:strRef>
          </c:tx>
          <c:spPr>
            <a:ln w="38100">
              <a:solidFill>
                <a:srgbClr val="00CCFF"/>
              </a:solidFill>
              <a:prstDash val="solid"/>
            </a:ln>
          </c:spPr>
          <c:marker>
            <c:symbol val="dash"/>
            <c:size val="7"/>
            <c:spPr>
              <a:noFill/>
              <a:ln>
                <a:solidFill>
                  <a:srgbClr val="00CCFF"/>
                </a:solidFill>
                <a:prstDash val="solid"/>
              </a:ln>
            </c:spPr>
          </c:marker>
          <c:cat>
            <c:multiLvlStrRef>
              <c:f>EmpSum!$B$35:$U$36</c:f>
              <c:multiLvlStrCache>
                <c:ptCount val="20"/>
                <c:lvl>
                  <c:pt idx="0">
                    <c:v>1Q</c:v>
                  </c:pt>
                  <c:pt idx="1">
                    <c:v>2Q</c:v>
                  </c:pt>
                  <c:pt idx="2">
                    <c:v>3Q</c:v>
                  </c:pt>
                  <c:pt idx="3">
                    <c:v>4Q</c:v>
                  </c:pt>
                  <c:pt idx="4">
                    <c:v>1Q</c:v>
                  </c:pt>
                  <c:pt idx="5">
                    <c:v>2Q</c:v>
                  </c:pt>
                  <c:pt idx="6">
                    <c:v>3Q</c:v>
                  </c:pt>
                  <c:pt idx="7">
                    <c:v>4Q</c:v>
                  </c:pt>
                  <c:pt idx="8">
                    <c:v>1Q</c:v>
                  </c:pt>
                  <c:pt idx="9">
                    <c:v>2Q</c:v>
                  </c:pt>
                  <c:pt idx="10">
                    <c:v>3Q</c:v>
                  </c:pt>
                  <c:pt idx="11">
                    <c:v>4Q</c:v>
                  </c:pt>
                  <c:pt idx="12">
                    <c:v>1Q</c:v>
                  </c:pt>
                  <c:pt idx="13">
                    <c:v>2Q</c:v>
                  </c:pt>
                  <c:pt idx="14">
                    <c:v>3Q</c:v>
                  </c:pt>
                  <c:pt idx="15">
                    <c:v>4Q</c:v>
                  </c:pt>
                  <c:pt idx="16">
                    <c:v>1Q</c:v>
                  </c:pt>
                  <c:pt idx="17">
                    <c:v>2Q</c:v>
                  </c:pt>
                  <c:pt idx="18">
                    <c:v>3Qe</c:v>
                  </c:pt>
                  <c:pt idx="19">
                    <c:v>4Qe</c:v>
                  </c:pt>
                </c:lvl>
                <c:lvl>
                  <c:pt idx="0">
                    <c:v>2008</c:v>
                  </c:pt>
                  <c:pt idx="4">
                    <c:v>2009</c:v>
                  </c:pt>
                  <c:pt idx="8">
                    <c:v>2010</c:v>
                  </c:pt>
                  <c:pt idx="12">
                    <c:v>2011</c:v>
                  </c:pt>
                  <c:pt idx="16">
                    <c:v>2012</c:v>
                  </c:pt>
                </c:lvl>
              </c:multiLvlStrCache>
            </c:multiLvlStrRef>
          </c:cat>
          <c:val>
            <c:numRef>
              <c:f>EmpSum!$B$14:$U$14</c:f>
              <c:numCache>
                <c:formatCode>#,##0</c:formatCode>
                <c:ptCount val="20"/>
                <c:pt idx="0">
                  <c:v>2800</c:v>
                </c:pt>
                <c:pt idx="1">
                  <c:v>2700</c:v>
                </c:pt>
                <c:pt idx="2">
                  <c:v>2600</c:v>
                </c:pt>
                <c:pt idx="3">
                  <c:v>2600</c:v>
                </c:pt>
                <c:pt idx="4">
                  <c:v>2800</c:v>
                </c:pt>
                <c:pt idx="5">
                  <c:v>2600</c:v>
                </c:pt>
                <c:pt idx="6">
                  <c:v>2500</c:v>
                </c:pt>
                <c:pt idx="7">
                  <c:v>2500</c:v>
                </c:pt>
                <c:pt idx="8">
                  <c:v>2500</c:v>
                </c:pt>
                <c:pt idx="9">
                  <c:v>2400</c:v>
                </c:pt>
                <c:pt idx="10">
                  <c:v>2400</c:v>
                </c:pt>
                <c:pt idx="11">
                  <c:v>2400</c:v>
                </c:pt>
                <c:pt idx="12">
                  <c:v>2500</c:v>
                </c:pt>
                <c:pt idx="13">
                  <c:v>2300</c:v>
                </c:pt>
                <c:pt idx="14">
                  <c:v>2400</c:v>
                </c:pt>
                <c:pt idx="15">
                  <c:v>2400</c:v>
                </c:pt>
                <c:pt idx="16">
                  <c:v>2200</c:v>
                </c:pt>
                <c:pt idx="17">
                  <c:v>2100</c:v>
                </c:pt>
                <c:pt idx="18">
                  <c:v>2200</c:v>
                </c:pt>
                <c:pt idx="19">
                  <c:v>2100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3576688"/>
        <c:axId val="223578648"/>
      </c:lineChart>
      <c:catAx>
        <c:axId val="223576688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23578648"/>
        <c:crosses val="autoZero"/>
        <c:auto val="1"/>
        <c:lblAlgn val="ctr"/>
        <c:lblOffset val="0"/>
        <c:tickLblSkip val="1"/>
        <c:tickMarkSkip val="4"/>
        <c:noMultiLvlLbl val="0"/>
      </c:catAx>
      <c:valAx>
        <c:axId val="223578648"/>
        <c:scaling>
          <c:orientation val="minMax"/>
          <c:max val="3200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23576688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8470982901390374"/>
          <c:y val="1.8832341079316309E-2"/>
          <c:w val="0.20531866382803221"/>
          <c:h val="0.86285133917359891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32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8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5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3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2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6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94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4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53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34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FE895-C7D0-40B0-9C5E-3CCDB6CA1BA4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5C63E-B170-43BF-8078-574D4D1D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89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76200"/>
            <a:ext cx="11957048" cy="609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916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</a:rPr>
              <a:t>San Diego Technology Employment by Sector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91662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pic>
        <p:nvPicPr>
          <p:cNvPr id="11" name="Picture 5" descr="NUSIPR_logo_Final_600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99875" y="6238875"/>
            <a:ext cx="21921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Char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542975"/>
              </p:ext>
            </p:extLst>
          </p:nvPr>
        </p:nvGraphicFramePr>
        <p:xfrm>
          <a:off x="541282" y="675782"/>
          <a:ext cx="10878207" cy="6101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3639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Display</dc:creator>
  <cp:lastModifiedBy>Display</cp:lastModifiedBy>
  <cp:revision>1</cp:revision>
  <dcterms:created xsi:type="dcterms:W3CDTF">2013-09-04T22:16:22Z</dcterms:created>
  <dcterms:modified xsi:type="dcterms:W3CDTF">2013-09-04T22:16:59Z</dcterms:modified>
</cp:coreProperties>
</file>